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7" r:id="rId1"/>
  </p:sldMasterIdLst>
  <p:notesMasterIdLst>
    <p:notesMasterId r:id="rId104"/>
  </p:notesMasterIdLst>
  <p:handoutMasterIdLst>
    <p:handoutMasterId r:id="rId105"/>
  </p:handoutMasterIdLst>
  <p:sldIdLst>
    <p:sldId id="1414" r:id="rId2"/>
    <p:sldId id="1557" r:id="rId3"/>
    <p:sldId id="1558" r:id="rId4"/>
    <p:sldId id="2983" r:id="rId5"/>
    <p:sldId id="1559" r:id="rId6"/>
    <p:sldId id="2984" r:id="rId7"/>
    <p:sldId id="1512" r:id="rId8"/>
    <p:sldId id="1513" r:id="rId9"/>
    <p:sldId id="1417" r:id="rId10"/>
    <p:sldId id="1390" r:id="rId11"/>
    <p:sldId id="2986" r:id="rId12"/>
    <p:sldId id="1514" r:id="rId13"/>
    <p:sldId id="2985" r:id="rId14"/>
    <p:sldId id="1526" r:id="rId15"/>
    <p:sldId id="2987" r:id="rId16"/>
    <p:sldId id="2988" r:id="rId17"/>
    <p:sldId id="2989" r:id="rId18"/>
    <p:sldId id="2990" r:id="rId19"/>
    <p:sldId id="2991" r:id="rId20"/>
    <p:sldId id="2992" r:id="rId21"/>
    <p:sldId id="3001" r:id="rId22"/>
    <p:sldId id="2997" r:id="rId23"/>
    <p:sldId id="1546" r:id="rId24"/>
    <p:sldId id="2993" r:id="rId25"/>
    <p:sldId id="1544" r:id="rId26"/>
    <p:sldId id="1471" r:id="rId27"/>
    <p:sldId id="3053" r:id="rId28"/>
    <p:sldId id="3052" r:id="rId29"/>
    <p:sldId id="2994" r:id="rId30"/>
    <p:sldId id="3010" r:id="rId31"/>
    <p:sldId id="3011" r:id="rId32"/>
    <p:sldId id="3004" r:id="rId33"/>
    <p:sldId id="3002" r:id="rId34"/>
    <p:sldId id="3003" r:id="rId35"/>
    <p:sldId id="3005" r:id="rId36"/>
    <p:sldId id="1548" r:id="rId37"/>
    <p:sldId id="2150" r:id="rId38"/>
    <p:sldId id="2995" r:id="rId39"/>
    <p:sldId id="3050" r:id="rId40"/>
    <p:sldId id="1549" r:id="rId41"/>
    <p:sldId id="3051" r:id="rId42"/>
    <p:sldId id="3012" r:id="rId43"/>
    <p:sldId id="1489" r:id="rId44"/>
    <p:sldId id="3006" r:id="rId45"/>
    <p:sldId id="3007" r:id="rId46"/>
    <p:sldId id="3008" r:id="rId47"/>
    <p:sldId id="3009" r:id="rId48"/>
    <p:sldId id="1553" r:id="rId49"/>
    <p:sldId id="1550" r:id="rId50"/>
    <p:sldId id="1551" r:id="rId51"/>
    <p:sldId id="2157" r:id="rId52"/>
    <p:sldId id="2996" r:id="rId53"/>
    <p:sldId id="1562" r:id="rId54"/>
    <p:sldId id="1488" r:id="rId55"/>
    <p:sldId id="1491" r:id="rId56"/>
    <p:sldId id="1454" r:id="rId57"/>
    <p:sldId id="1490" r:id="rId58"/>
    <p:sldId id="1542" r:id="rId59"/>
    <p:sldId id="1499" r:id="rId60"/>
    <p:sldId id="3013" r:id="rId61"/>
    <p:sldId id="3014" r:id="rId62"/>
    <p:sldId id="3016" r:id="rId63"/>
    <p:sldId id="3015" r:id="rId64"/>
    <p:sldId id="3021" r:id="rId65"/>
    <p:sldId id="3023" r:id="rId66"/>
    <p:sldId id="3024" r:id="rId67"/>
    <p:sldId id="3022" r:id="rId68"/>
    <p:sldId id="1521" r:id="rId69"/>
    <p:sldId id="1495" r:id="rId70"/>
    <p:sldId id="1497" r:id="rId71"/>
    <p:sldId id="1528" r:id="rId72"/>
    <p:sldId id="1529" r:id="rId73"/>
    <p:sldId id="1527" r:id="rId74"/>
    <p:sldId id="2998" r:id="rId75"/>
    <p:sldId id="1530" r:id="rId76"/>
    <p:sldId id="1524" r:id="rId77"/>
    <p:sldId id="1531" r:id="rId78"/>
    <p:sldId id="3032" r:id="rId79"/>
    <p:sldId id="3036" r:id="rId80"/>
    <p:sldId id="3037" r:id="rId81"/>
    <p:sldId id="3038" r:id="rId82"/>
    <p:sldId id="3039" r:id="rId83"/>
    <p:sldId id="3033" r:id="rId84"/>
    <p:sldId id="3034" r:id="rId85"/>
    <p:sldId id="3035" r:id="rId86"/>
    <p:sldId id="1533" r:id="rId87"/>
    <p:sldId id="1464" r:id="rId88"/>
    <p:sldId id="3040" r:id="rId89"/>
    <p:sldId id="3042" r:id="rId90"/>
    <p:sldId id="3041" r:id="rId91"/>
    <p:sldId id="3043" r:id="rId92"/>
    <p:sldId id="3044" r:id="rId93"/>
    <p:sldId id="3047" r:id="rId94"/>
    <p:sldId id="3048" r:id="rId95"/>
    <p:sldId id="3045" r:id="rId96"/>
    <p:sldId id="3046" r:id="rId97"/>
    <p:sldId id="3049" r:id="rId98"/>
    <p:sldId id="2975" r:id="rId99"/>
    <p:sldId id="2977" r:id="rId100"/>
    <p:sldId id="2976" r:id="rId101"/>
    <p:sldId id="1444" r:id="rId102"/>
    <p:sldId id="1523" r:id="rId103"/>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68A4416-D030-49D7-BDAF-6530933F67F3}">
          <p14:sldIdLst>
            <p14:sldId id="1414"/>
          </p14:sldIdLst>
        </p14:section>
        <p14:section name="TTTech" id="{B61DF9DF-8012-43D5-B137-6E8FF2107145}">
          <p14:sldIdLst>
            <p14:sldId id="1557"/>
            <p14:sldId id="1558"/>
            <p14:sldId id="2983"/>
            <p14:sldId id="1559"/>
          </p14:sldIdLst>
        </p14:section>
        <p14:section name="Autonomous Vehicles" id="{032F7422-128F-47BA-B60F-BEC143822B6E}">
          <p14:sldIdLst>
            <p14:sldId id="2984"/>
            <p14:sldId id="1512"/>
            <p14:sldId id="1513"/>
            <p14:sldId id="1417"/>
            <p14:sldId id="1390"/>
            <p14:sldId id="2986"/>
            <p14:sldId id="1514"/>
            <p14:sldId id="2985"/>
            <p14:sldId id="1526"/>
            <p14:sldId id="2987"/>
            <p14:sldId id="2988"/>
            <p14:sldId id="2989"/>
            <p14:sldId id="2990"/>
            <p14:sldId id="2991"/>
          </p14:sldIdLst>
        </p14:section>
        <p14:section name="Motionwise" id="{A2FADB09-2B8E-4CBF-97D5-449C0BB3556D}">
          <p14:sldIdLst>
            <p14:sldId id="2992"/>
            <p14:sldId id="3001"/>
            <p14:sldId id="2997"/>
            <p14:sldId id="1546"/>
            <p14:sldId id="2993"/>
            <p14:sldId id="1544"/>
            <p14:sldId id="1471"/>
            <p14:sldId id="3053"/>
            <p14:sldId id="3052"/>
            <p14:sldId id="2994"/>
            <p14:sldId id="3010"/>
            <p14:sldId id="3011"/>
            <p14:sldId id="3004"/>
            <p14:sldId id="3002"/>
            <p14:sldId id="3003"/>
            <p14:sldId id="3005"/>
            <p14:sldId id="1548"/>
            <p14:sldId id="2150"/>
            <p14:sldId id="2995"/>
            <p14:sldId id="3050"/>
            <p14:sldId id="1549"/>
            <p14:sldId id="3051"/>
            <p14:sldId id="3012"/>
            <p14:sldId id="1489"/>
            <p14:sldId id="3006"/>
            <p14:sldId id="3007"/>
            <p14:sldId id="3008"/>
            <p14:sldId id="3009"/>
            <p14:sldId id="1553"/>
            <p14:sldId id="1550"/>
            <p14:sldId id="1551"/>
            <p14:sldId id="2157"/>
            <p14:sldId id="2996"/>
          </p14:sldIdLst>
        </p14:section>
        <p14:section name="TSN" id="{EB8FBF62-BD9F-4A98-8543-A027B962BCE1}">
          <p14:sldIdLst>
            <p14:sldId id="1562"/>
            <p14:sldId id="1488"/>
            <p14:sldId id="1491"/>
            <p14:sldId id="1454"/>
            <p14:sldId id="1490"/>
            <p14:sldId id="1542"/>
            <p14:sldId id="1499"/>
            <p14:sldId id="3013"/>
            <p14:sldId id="3014"/>
            <p14:sldId id="3016"/>
            <p14:sldId id="3015"/>
            <p14:sldId id="3021"/>
            <p14:sldId id="3023"/>
            <p14:sldId id="3024"/>
            <p14:sldId id="3022"/>
            <p14:sldId id="1521"/>
            <p14:sldId id="1495"/>
            <p14:sldId id="1497"/>
            <p14:sldId id="1528"/>
            <p14:sldId id="1529"/>
            <p14:sldId id="1527"/>
            <p14:sldId id="2998"/>
            <p14:sldId id="1530"/>
            <p14:sldId id="1524"/>
            <p14:sldId id="1531"/>
            <p14:sldId id="3032"/>
            <p14:sldId id="3036"/>
            <p14:sldId id="3037"/>
            <p14:sldId id="3038"/>
            <p14:sldId id="3039"/>
            <p14:sldId id="3033"/>
            <p14:sldId id="3034"/>
            <p14:sldId id="3035"/>
            <p14:sldId id="1533"/>
            <p14:sldId id="1464"/>
            <p14:sldId id="3040"/>
            <p14:sldId id="3042"/>
            <p14:sldId id="3041"/>
            <p14:sldId id="3043"/>
            <p14:sldId id="3044"/>
            <p14:sldId id="3047"/>
            <p14:sldId id="3048"/>
            <p14:sldId id="3045"/>
            <p14:sldId id="3046"/>
            <p14:sldId id="3049"/>
            <p14:sldId id="2975"/>
            <p14:sldId id="2977"/>
            <p14:sldId id="2976"/>
            <p14:sldId id="1444"/>
            <p14:sldId id="1523"/>
          </p14:sldIdLst>
        </p14:section>
      </p14:sectionLst>
    </p:ext>
    <p:ext uri="{EFAFB233-063F-42B5-8137-9DF3F51BA10A}">
      <p15:sldGuideLst xmlns:p15="http://schemas.microsoft.com/office/powerpoint/2012/main">
        <p15:guide id="1" orient="horz" pos="1570" userDrawn="1">
          <p15:clr>
            <a:srgbClr val="A4A3A4"/>
          </p15:clr>
        </p15:guide>
        <p15:guide id="2" pos="3976" userDrawn="1">
          <p15:clr>
            <a:srgbClr val="A4A3A4"/>
          </p15:clr>
        </p15:guide>
        <p15:guide id="3" orient="horz" pos="1071" userDrawn="1">
          <p15:clr>
            <a:srgbClr val="A4A3A4"/>
          </p15:clr>
        </p15:guide>
        <p15:guide id="4" pos="3341" userDrawn="1">
          <p15:clr>
            <a:srgbClr val="A4A3A4"/>
          </p15:clr>
        </p15:guide>
        <p15:guide id="5" orient="horz" pos="346" userDrawn="1">
          <p15:clr>
            <a:srgbClr val="A4A3A4"/>
          </p15:clr>
        </p15:guide>
        <p15:guide id="6" orient="horz" pos="164">
          <p15:clr>
            <a:srgbClr val="A4A3A4"/>
          </p15:clr>
        </p15:guide>
        <p15:guide id="7" orient="horz" pos="482">
          <p15:clr>
            <a:srgbClr val="A4A3A4"/>
          </p15:clr>
        </p15:guide>
        <p15:guide id="8" orient="horz" pos="1797" userDrawn="1">
          <p15:clr>
            <a:srgbClr val="A4A3A4"/>
          </p15:clr>
        </p15:guide>
        <p15:guide id="9" orient="horz" pos="4160">
          <p15:clr>
            <a:srgbClr val="A4A3A4"/>
          </p15:clr>
        </p15:guide>
        <p15:guide id="10" orient="horz" pos="3974" userDrawn="1">
          <p15:clr>
            <a:srgbClr val="A4A3A4"/>
          </p15:clr>
        </p15:guide>
        <p15:guide id="11" orient="horz" pos="2387" userDrawn="1">
          <p15:clr>
            <a:srgbClr val="A4A3A4"/>
          </p15:clr>
        </p15:guide>
        <p15:guide id="12" orient="horz" pos="799">
          <p15:clr>
            <a:srgbClr val="A4A3A4"/>
          </p15:clr>
        </p15:guide>
        <p15:guide id="13" orient="horz" pos="981" userDrawn="1">
          <p15:clr>
            <a:srgbClr val="A4A3A4"/>
          </p15:clr>
        </p15:guide>
        <p15:guide id="14" orient="horz" pos="1117">
          <p15:clr>
            <a:srgbClr val="A4A3A4"/>
          </p15:clr>
        </p15:guide>
        <p15:guide id="15" orient="horz" pos="1298" userDrawn="1">
          <p15:clr>
            <a:srgbClr val="A4A3A4"/>
          </p15:clr>
        </p15:guide>
        <p15:guide id="16" pos="483" userDrawn="1">
          <p15:clr>
            <a:srgbClr val="A4A3A4"/>
          </p15:clr>
        </p15:guide>
        <p15:guide id="17" pos="211" userDrawn="1">
          <p15:clr>
            <a:srgbClr val="A4A3A4"/>
          </p15:clr>
        </p15:guide>
        <p15:guide id="18" pos="7514">
          <p15:clr>
            <a:srgbClr val="A4A3A4"/>
          </p15:clr>
        </p15:guide>
        <p15:guide id="19" pos="3840">
          <p15:clr>
            <a:srgbClr val="A4A3A4"/>
          </p15:clr>
        </p15:guide>
        <p15:guide id="20" pos="619" userDrawn="1">
          <p15:clr>
            <a:srgbClr val="A4A3A4"/>
          </p15:clr>
        </p15:guide>
        <p15:guide id="21" pos="7061" userDrawn="1">
          <p15:clr>
            <a:srgbClr val="A4A3A4"/>
          </p15:clr>
        </p15:guide>
        <p15:guide id="22" pos="7362">
          <p15:clr>
            <a:srgbClr val="A4A3A4"/>
          </p15:clr>
        </p15:guide>
        <p15:guide id="23" pos="5019">
          <p15:clr>
            <a:srgbClr val="A4A3A4"/>
          </p15:clr>
        </p15:guide>
        <p15:guide id="24" pos="1935" userDrawn="1">
          <p15:clr>
            <a:srgbClr val="A4A3A4"/>
          </p15:clr>
        </p15:guide>
        <p15:guide id="25" pos="266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D0"/>
    <a:srgbClr val="000000"/>
    <a:srgbClr val="FFFFFF"/>
    <a:srgbClr val="DDDDDD"/>
    <a:srgbClr val="B2B2B2"/>
    <a:srgbClr val="808080"/>
    <a:srgbClr val="5F5F5F"/>
    <a:srgbClr val="C0C0C0"/>
    <a:srgbClr val="7F7F7F"/>
    <a:srgbClr val="328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5" autoAdjust="0"/>
    <p:restoredTop sz="95491" autoAdjust="0"/>
  </p:normalViewPr>
  <p:slideViewPr>
    <p:cSldViewPr snapToObjects="1">
      <p:cViewPr varScale="1">
        <p:scale>
          <a:sx n="123" d="100"/>
          <a:sy n="123" d="100"/>
        </p:scale>
        <p:origin x="224" y="272"/>
      </p:cViewPr>
      <p:guideLst>
        <p:guide orient="horz" pos="1570"/>
        <p:guide pos="3976"/>
        <p:guide orient="horz" pos="1071"/>
        <p:guide pos="3341"/>
        <p:guide orient="horz" pos="346"/>
        <p:guide orient="horz" pos="164"/>
        <p:guide orient="horz" pos="482"/>
        <p:guide orient="horz" pos="1797"/>
        <p:guide orient="horz" pos="4160"/>
        <p:guide orient="horz" pos="3974"/>
        <p:guide orient="horz" pos="2387"/>
        <p:guide orient="horz" pos="799"/>
        <p:guide orient="horz" pos="981"/>
        <p:guide orient="horz" pos="1117"/>
        <p:guide orient="horz" pos="1298"/>
        <p:guide pos="483"/>
        <p:guide pos="211"/>
        <p:guide pos="7514"/>
        <p:guide pos="3840"/>
        <p:guide pos="619"/>
        <p:guide pos="7061"/>
        <p:guide pos="7362"/>
        <p:guide pos="5019"/>
        <p:guide pos="1935"/>
        <p:guide pos="2661"/>
      </p:guideLst>
    </p:cSldViewPr>
  </p:slideViewPr>
  <p:notesTextViewPr>
    <p:cViewPr>
      <p:scale>
        <a:sx n="3" d="2"/>
        <a:sy n="3" d="2"/>
      </p:scale>
      <p:origin x="0" y="0"/>
    </p:cViewPr>
  </p:notesTextViewPr>
  <p:sorterViewPr>
    <p:cViewPr>
      <p:scale>
        <a:sx n="100" d="100"/>
        <a:sy n="100" d="100"/>
      </p:scale>
      <p:origin x="0" y="0"/>
    </p:cViewPr>
  </p:sorterViewPr>
  <p:notesViewPr>
    <p:cSldViewPr snapToObjects="1">
      <p:cViewPr varScale="1">
        <p:scale>
          <a:sx n="98" d="100"/>
          <a:sy n="98" d="100"/>
        </p:scale>
        <p:origin x="-389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0">
                <a:solidFill>
                  <a:schemeClr val="accent1"/>
                </a:solidFill>
              </a:defRPr>
            </a:pPr>
            <a:r>
              <a:rPr lang="en-US" sz="1800" b="0" dirty="0">
                <a:solidFill>
                  <a:schemeClr val="accent1"/>
                </a:solidFill>
                <a:effectLst/>
              </a:rPr>
              <a:t>TTTech Gross Performance in MEUR</a:t>
            </a:r>
          </a:p>
        </c:rich>
      </c:tx>
      <c:overlay val="1"/>
    </c:title>
    <c:autoTitleDeleted val="0"/>
    <c:plotArea>
      <c:layout>
        <c:manualLayout>
          <c:layoutTarget val="inner"/>
          <c:xMode val="edge"/>
          <c:yMode val="edge"/>
          <c:x val="5.2304716648857101E-2"/>
          <c:y val="0.12554194813321448"/>
          <c:w val="0.9258088878596058"/>
          <c:h val="0.71916863510826157"/>
        </c:manualLayout>
      </c:layout>
      <c:barChart>
        <c:barDir val="col"/>
        <c:grouping val="clustered"/>
        <c:varyColors val="0"/>
        <c:ser>
          <c:idx val="1"/>
          <c:order val="1"/>
          <c:tx>
            <c:strRef>
              <c:f>Sheet1!$C$1</c:f>
              <c:strCache>
                <c:ptCount val="1"/>
              </c:strCache>
            </c:strRef>
          </c:tx>
          <c:spPr>
            <a:solidFill>
              <a:schemeClr val="accent2"/>
            </a:solidFill>
            <a:ln>
              <a:noFill/>
            </a:ln>
            <a:effectLst/>
          </c:spPr>
          <c:invertIfNegative val="0"/>
          <c:dLbls>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Sheet1!$C$2:$C$11</c:f>
              <c:numCache>
                <c:formatCode>General</c:formatCode>
                <c:ptCount val="10"/>
              </c:numCache>
            </c:numRef>
          </c:val>
          <c:extLst>
            <c:ext xmlns:c16="http://schemas.microsoft.com/office/drawing/2014/chart" uri="{C3380CC4-5D6E-409C-BE32-E72D297353CC}">
              <c16:uniqueId val="{00000000-99C0-4BD3-815E-D2BCA4803468}"/>
            </c:ext>
          </c:extLst>
        </c:ser>
        <c:ser>
          <c:idx val="2"/>
          <c:order val="2"/>
          <c:tx>
            <c:strRef>
              <c:f>Sheet1!$D$1</c:f>
              <c:strCache>
                <c:ptCount val="1"/>
              </c:strCache>
            </c:strRef>
          </c:tx>
          <c:spPr>
            <a:solidFill>
              <a:schemeClr val="accent3"/>
            </a:solidFill>
            <a:ln>
              <a:noFill/>
            </a:ln>
            <a:effectLst/>
          </c:spPr>
          <c:invertIfNegative val="0"/>
          <c:dLbls>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Sheet1!$D$2:$D$11</c:f>
              <c:numCache>
                <c:formatCode>General</c:formatCode>
                <c:ptCount val="10"/>
              </c:numCache>
            </c:numRef>
          </c:val>
          <c:extLst>
            <c:ext xmlns:c16="http://schemas.microsoft.com/office/drawing/2014/chart" uri="{C3380CC4-5D6E-409C-BE32-E72D297353CC}">
              <c16:uniqueId val="{00000001-99C0-4BD3-815E-D2BCA4803468}"/>
            </c:ext>
          </c:extLst>
        </c:ser>
        <c:ser>
          <c:idx val="3"/>
          <c:order val="3"/>
          <c:tx>
            <c:strRef>
              <c:f>Sheet1!$E$1</c:f>
              <c:strCache>
                <c:ptCount val="1"/>
              </c:strCache>
            </c:strRef>
          </c:tx>
          <c:spPr>
            <a:solidFill>
              <a:schemeClr val="accent4"/>
            </a:solidFill>
            <a:ln>
              <a:noFill/>
            </a:ln>
            <a:effectLst/>
          </c:spPr>
          <c:invertIfNegative val="0"/>
          <c:dLbls>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Sheet1!$E$2:$E$11</c:f>
              <c:numCache>
                <c:formatCode>General</c:formatCode>
                <c:ptCount val="10"/>
              </c:numCache>
            </c:numRef>
          </c:val>
          <c:extLst>
            <c:ext xmlns:c16="http://schemas.microsoft.com/office/drawing/2014/chart" uri="{C3380CC4-5D6E-409C-BE32-E72D297353CC}">
              <c16:uniqueId val="{00000002-99C0-4BD3-815E-D2BCA4803468}"/>
            </c:ext>
          </c:extLst>
        </c:ser>
        <c:ser>
          <c:idx val="4"/>
          <c:order val="4"/>
          <c:tx>
            <c:strRef>
              <c:f>Sheet1!$F$1</c:f>
              <c:strCache>
                <c:ptCount val="1"/>
              </c:strCache>
            </c:strRef>
          </c:tx>
          <c:spPr>
            <a:solidFill>
              <a:schemeClr val="accent5"/>
            </a:solidFill>
            <a:ln>
              <a:noFill/>
            </a:ln>
            <a:effectLst/>
          </c:spPr>
          <c:invertIfNegative val="0"/>
          <c:dLbls>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Sheet1!$F$2:$F$11</c:f>
              <c:numCache>
                <c:formatCode>General</c:formatCode>
                <c:ptCount val="10"/>
              </c:numCache>
            </c:numRef>
          </c:val>
          <c:extLst>
            <c:ext xmlns:c16="http://schemas.microsoft.com/office/drawing/2014/chart" uri="{C3380CC4-5D6E-409C-BE32-E72D297353CC}">
              <c16:uniqueId val="{00000003-99C0-4BD3-815E-D2BCA4803468}"/>
            </c:ext>
          </c:extLst>
        </c:ser>
        <c:ser>
          <c:idx val="5"/>
          <c:order val="5"/>
          <c:tx>
            <c:strRef>
              <c:f>Sheet1!$G$1</c:f>
              <c:strCache>
                <c:ptCount val="1"/>
              </c:strCache>
            </c:strRef>
          </c:tx>
          <c:spPr>
            <a:solidFill>
              <a:schemeClr val="tx2"/>
            </a:solidFill>
            <a:ln>
              <a:noFill/>
            </a:ln>
            <a:effectLst/>
          </c:spPr>
          <c:invertIfNegative val="0"/>
          <c:dLbls>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Sheet1!$G$2:$G$11</c:f>
              <c:numCache>
                <c:formatCode>General</c:formatCode>
                <c:ptCount val="10"/>
              </c:numCache>
            </c:numRef>
          </c:val>
          <c:extLst>
            <c:ext xmlns:c16="http://schemas.microsoft.com/office/drawing/2014/chart" uri="{C3380CC4-5D6E-409C-BE32-E72D297353CC}">
              <c16:uniqueId val="{00000004-99C0-4BD3-815E-D2BCA4803468}"/>
            </c:ext>
          </c:extLst>
        </c:ser>
        <c:dLbls>
          <c:dLblPos val="inEnd"/>
          <c:showLegendKey val="0"/>
          <c:showVal val="1"/>
          <c:showCatName val="0"/>
          <c:showSerName val="0"/>
          <c:showPercent val="0"/>
          <c:showBubbleSize val="0"/>
        </c:dLbls>
        <c:gapWidth val="0"/>
        <c:overlap val="90"/>
        <c:axId val="52160768"/>
        <c:axId val="52043776"/>
      </c:barChart>
      <c:barChart>
        <c:barDir val="col"/>
        <c:grouping val="clustered"/>
        <c:varyColors val="0"/>
        <c:ser>
          <c:idx val="0"/>
          <c:order val="0"/>
          <c:tx>
            <c:strRef>
              <c:f>Sheet1!$B$1</c:f>
              <c:strCache>
                <c:ptCount val="1"/>
                <c:pt idx="0">
                  <c:v>MEUR</c:v>
                </c:pt>
              </c:strCache>
            </c:strRef>
          </c:tx>
          <c:spPr>
            <a:solidFill>
              <a:schemeClr val="accent3"/>
            </a:solidFill>
            <a:ln w="25400">
              <a:solidFill>
                <a:schemeClr val="bg1">
                  <a:lumMod val="95000"/>
                </a:schemeClr>
              </a:solidFill>
            </a:ln>
            <a:effectLst/>
          </c:spPr>
          <c:invertIfNegative val="0"/>
          <c:dPt>
            <c:idx val="0"/>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06-99C0-4BD3-815E-D2BCA4803468}"/>
              </c:ext>
            </c:extLst>
          </c:dPt>
          <c:dPt>
            <c:idx val="1"/>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08-99C0-4BD3-815E-D2BCA4803468}"/>
              </c:ext>
            </c:extLst>
          </c:dPt>
          <c:dPt>
            <c:idx val="2"/>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0A-99C0-4BD3-815E-D2BCA4803468}"/>
              </c:ext>
            </c:extLst>
          </c:dPt>
          <c:dPt>
            <c:idx val="3"/>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0C-99C0-4BD3-815E-D2BCA4803468}"/>
              </c:ext>
            </c:extLst>
          </c:dPt>
          <c:dPt>
            <c:idx val="4"/>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0E-99C0-4BD3-815E-D2BCA4803468}"/>
              </c:ext>
            </c:extLst>
          </c:dPt>
          <c:dPt>
            <c:idx val="5"/>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10-99C0-4BD3-815E-D2BCA4803468}"/>
              </c:ext>
            </c:extLst>
          </c:dPt>
          <c:dPt>
            <c:idx val="6"/>
            <c:invertIfNegative val="0"/>
            <c:bubble3D val="0"/>
            <c:spPr>
              <a:solidFill>
                <a:schemeClr val="accent1">
                  <a:lumMod val="60000"/>
                  <a:lumOff val="40000"/>
                </a:schemeClr>
              </a:solidFill>
              <a:ln w="25400">
                <a:solidFill>
                  <a:schemeClr val="bg1">
                    <a:lumMod val="95000"/>
                  </a:schemeClr>
                </a:solidFill>
              </a:ln>
              <a:effectLst/>
            </c:spPr>
            <c:extLst>
              <c:ext xmlns:c16="http://schemas.microsoft.com/office/drawing/2014/chart" uri="{C3380CC4-5D6E-409C-BE32-E72D297353CC}">
                <c16:uniqueId val="{00000012-99C0-4BD3-815E-D2BCA4803468}"/>
              </c:ext>
            </c:extLst>
          </c:dPt>
          <c:dPt>
            <c:idx val="7"/>
            <c:invertIfNegative val="0"/>
            <c:bubble3D val="0"/>
            <c:spPr>
              <a:solidFill>
                <a:srgbClr val="4ACAFF"/>
              </a:solidFill>
              <a:ln w="25400">
                <a:solidFill>
                  <a:schemeClr val="bg1">
                    <a:lumMod val="95000"/>
                  </a:schemeClr>
                </a:solidFill>
              </a:ln>
              <a:effectLst/>
            </c:spPr>
            <c:extLst>
              <c:ext xmlns:c16="http://schemas.microsoft.com/office/drawing/2014/chart" uri="{C3380CC4-5D6E-409C-BE32-E72D297353CC}">
                <c16:uniqueId val="{00000014-99C0-4BD3-815E-D2BCA4803468}"/>
              </c:ext>
            </c:extLst>
          </c:dPt>
          <c:dPt>
            <c:idx val="8"/>
            <c:invertIfNegative val="0"/>
            <c:bubble3D val="0"/>
            <c:spPr>
              <a:solidFill>
                <a:srgbClr val="4ACAFF"/>
              </a:solidFill>
              <a:ln w="25400">
                <a:solidFill>
                  <a:schemeClr val="bg1">
                    <a:lumMod val="95000"/>
                  </a:schemeClr>
                </a:solidFill>
              </a:ln>
              <a:effectLst/>
            </c:spPr>
            <c:extLst>
              <c:ext xmlns:c16="http://schemas.microsoft.com/office/drawing/2014/chart" uri="{C3380CC4-5D6E-409C-BE32-E72D297353CC}">
                <c16:uniqueId val="{00000016-99C0-4BD3-815E-D2BCA4803468}"/>
              </c:ext>
            </c:extLst>
          </c:dPt>
          <c:dPt>
            <c:idx val="9"/>
            <c:invertIfNegative val="0"/>
            <c:bubble3D val="0"/>
            <c:spPr>
              <a:solidFill>
                <a:srgbClr val="00B0F0"/>
              </a:solidFill>
              <a:ln w="25400">
                <a:solidFill>
                  <a:schemeClr val="bg1">
                    <a:lumMod val="95000"/>
                  </a:schemeClr>
                </a:solidFill>
              </a:ln>
              <a:effectLst/>
            </c:spPr>
            <c:extLst>
              <c:ext xmlns:c16="http://schemas.microsoft.com/office/drawing/2014/chart" uri="{C3380CC4-5D6E-409C-BE32-E72D297353CC}">
                <c16:uniqueId val="{00000018-99C0-4BD3-815E-D2BCA4803468}"/>
              </c:ext>
            </c:extLst>
          </c:dPt>
          <c:dLbls>
            <c:dLbl>
              <c:idx val="9"/>
              <c:delete val="1"/>
              <c:extLst>
                <c:ext xmlns:c15="http://schemas.microsoft.com/office/drawing/2012/chart" uri="{CE6537A1-D6FC-4f65-9D91-7224C49458BB}"/>
                <c:ext xmlns:c16="http://schemas.microsoft.com/office/drawing/2014/chart" uri="{C3380CC4-5D6E-409C-BE32-E72D297353CC}">
                  <c16:uniqueId val="{00000018-99C0-4BD3-815E-D2BCA4803468}"/>
                </c:ext>
              </c:extLst>
            </c:dLbl>
            <c:numFmt formatCode="#,##0.00" sourceLinked="0"/>
            <c:spPr>
              <a:noFill/>
              <a:ln>
                <a:noFill/>
              </a:ln>
              <a:effectLst/>
            </c:spPr>
            <c:txPr>
              <a:bodyPr rot="0" vert="horz"/>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Sheet1!$B$2:$B$11</c:f>
              <c:numCache>
                <c:formatCode>General</c:formatCode>
                <c:ptCount val="10"/>
                <c:pt idx="0">
                  <c:v>17.399999999999999</c:v>
                </c:pt>
                <c:pt idx="1">
                  <c:v>22.2</c:v>
                </c:pt>
                <c:pt idx="2">
                  <c:v>29</c:v>
                </c:pt>
                <c:pt idx="3">
                  <c:v>37</c:v>
                </c:pt>
                <c:pt idx="4">
                  <c:v>42.1</c:v>
                </c:pt>
                <c:pt idx="5">
                  <c:v>52.7</c:v>
                </c:pt>
                <c:pt idx="6">
                  <c:v>65.373999999999995</c:v>
                </c:pt>
                <c:pt idx="7">
                  <c:v>73.900999999999996</c:v>
                </c:pt>
                <c:pt idx="8">
                  <c:v>96.6</c:v>
                </c:pt>
                <c:pt idx="9">
                  <c:v>144.9</c:v>
                </c:pt>
              </c:numCache>
            </c:numRef>
          </c:val>
          <c:extLst>
            <c:ext xmlns:c16="http://schemas.microsoft.com/office/drawing/2014/chart" uri="{C3380CC4-5D6E-409C-BE32-E72D297353CC}">
              <c16:uniqueId val="{00000019-99C0-4BD3-815E-D2BCA4803468}"/>
            </c:ext>
          </c:extLst>
        </c:ser>
        <c:dLbls>
          <c:showLegendKey val="0"/>
          <c:showVal val="0"/>
          <c:showCatName val="0"/>
          <c:showSerName val="0"/>
          <c:showPercent val="0"/>
          <c:showBubbleSize val="0"/>
        </c:dLbls>
        <c:gapWidth val="0"/>
        <c:overlap val="90"/>
        <c:axId val="52046848"/>
        <c:axId val="52045312"/>
      </c:barChart>
      <c:catAx>
        <c:axId val="52160768"/>
        <c:scaling>
          <c:orientation val="minMax"/>
        </c:scaling>
        <c:delete val="0"/>
        <c:axPos val="b"/>
        <c:numFmt formatCode="General" sourceLinked="0"/>
        <c:majorTickMark val="none"/>
        <c:minorTickMark val="none"/>
        <c:tickLblPos val="nextTo"/>
        <c:spPr>
          <a:noFill/>
          <a:ln w="9525" cap="flat" cmpd="sng" algn="ctr">
            <a:noFill/>
            <a:round/>
          </a:ln>
          <a:effectLst/>
        </c:spPr>
        <c:txPr>
          <a:bodyPr rot="-60000000" vert="horz"/>
          <a:lstStyle/>
          <a:p>
            <a:pPr>
              <a:defRPr/>
            </a:pPr>
            <a:endParaRPr lang="en-US"/>
          </a:p>
        </c:txPr>
        <c:crossAx val="52043776"/>
        <c:crosses val="autoZero"/>
        <c:auto val="1"/>
        <c:lblAlgn val="ctr"/>
        <c:lblOffset val="100"/>
        <c:noMultiLvlLbl val="0"/>
      </c:catAx>
      <c:valAx>
        <c:axId val="52043776"/>
        <c:scaling>
          <c:orientation val="minMax"/>
        </c:scaling>
        <c:delete val="1"/>
        <c:axPos val="l"/>
        <c:numFmt formatCode="General" sourceLinked="0"/>
        <c:majorTickMark val="none"/>
        <c:minorTickMark val="none"/>
        <c:tickLblPos val="nextTo"/>
        <c:crossAx val="52160768"/>
        <c:crosses val="autoZero"/>
        <c:crossBetween val="between"/>
      </c:valAx>
      <c:valAx>
        <c:axId val="52045312"/>
        <c:scaling>
          <c:orientation val="minMax"/>
        </c:scaling>
        <c:delete val="0"/>
        <c:axPos val="r"/>
        <c:numFmt formatCode="General" sourceLinked="1"/>
        <c:majorTickMark val="out"/>
        <c:minorTickMark val="none"/>
        <c:tickLblPos val="nextTo"/>
        <c:crossAx val="52046848"/>
        <c:crosses val="max"/>
        <c:crossBetween val="between"/>
      </c:valAx>
      <c:catAx>
        <c:axId val="52046848"/>
        <c:scaling>
          <c:orientation val="minMax"/>
        </c:scaling>
        <c:delete val="1"/>
        <c:axPos val="b"/>
        <c:numFmt formatCode="General" sourceLinked="1"/>
        <c:majorTickMark val="out"/>
        <c:minorTickMark val="none"/>
        <c:tickLblPos val="nextTo"/>
        <c:crossAx val="520453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A508A-C6D8-4B27-9178-CBD61C3D3578}" type="doc">
      <dgm:prSet loTypeId="urn:microsoft.com/office/officeart/2005/8/layout/venn2" loCatId="relationship" qsTypeId="urn:microsoft.com/office/officeart/2005/8/quickstyle/simple2" qsCatId="simple" csTypeId="urn:microsoft.com/office/officeart/2005/8/colors/colorful5" csCatId="colorful" phldr="1"/>
      <dgm:spPr/>
      <dgm:t>
        <a:bodyPr/>
        <a:lstStyle/>
        <a:p>
          <a:endParaRPr lang="de-AT"/>
        </a:p>
      </dgm:t>
    </dgm:pt>
    <dgm:pt modelId="{09986A92-ACFF-48F3-9CBA-8CC3E0016178}">
      <dgm:prSet phldrT="[Text]" custT="1"/>
      <dgm:spPr/>
      <dgm:t>
        <a:bodyPr anchor="b"/>
        <a:lstStyle/>
        <a:p>
          <a:r>
            <a:rPr lang="de-AT" sz="1800" dirty="0">
              <a:latin typeface="Gill Sans Light"/>
            </a:rPr>
            <a:t>Search </a:t>
          </a:r>
          <a:r>
            <a:rPr lang="en-US" sz="1800" noProof="0" dirty="0">
              <a:latin typeface="Gill Sans Light"/>
            </a:rPr>
            <a:t>space</a:t>
          </a:r>
        </a:p>
      </dgm:t>
    </dgm:pt>
    <dgm:pt modelId="{00084A77-7C6D-4C8D-95DC-4040C8AE7B55}" type="parTrans" cxnId="{12ADE775-CB62-4E5B-AEA9-1C2D751AB0E4}">
      <dgm:prSet/>
      <dgm:spPr/>
      <dgm:t>
        <a:bodyPr/>
        <a:lstStyle/>
        <a:p>
          <a:endParaRPr lang="de-AT">
            <a:latin typeface="Gill Sans"/>
          </a:endParaRPr>
        </a:p>
      </dgm:t>
    </dgm:pt>
    <dgm:pt modelId="{913A0895-D730-4B7E-B0A5-B4D2CB4A0469}" type="sibTrans" cxnId="{12ADE775-CB62-4E5B-AEA9-1C2D751AB0E4}">
      <dgm:prSet/>
      <dgm:spPr/>
      <dgm:t>
        <a:bodyPr/>
        <a:lstStyle/>
        <a:p>
          <a:endParaRPr lang="de-AT">
            <a:latin typeface="Gill Sans"/>
          </a:endParaRPr>
        </a:p>
      </dgm:t>
    </dgm:pt>
    <dgm:pt modelId="{8E8E26C9-2ACA-4F22-B166-CB633B78D353}">
      <dgm:prSet phldrT="[Text]" custT="1"/>
      <dgm:spPr/>
      <dgm:t>
        <a:bodyPr anchor="t"/>
        <a:lstStyle/>
        <a:p>
          <a:r>
            <a:rPr lang="de-AT" sz="2000" dirty="0">
              <a:latin typeface="Gill Sans Light"/>
            </a:rPr>
            <a:t>Solution </a:t>
          </a:r>
          <a:r>
            <a:rPr lang="de-AT" sz="2000" dirty="0" err="1">
              <a:latin typeface="Gill Sans Light"/>
            </a:rPr>
            <a:t>space</a:t>
          </a:r>
          <a:endParaRPr lang="de-AT" sz="2000" dirty="0">
            <a:latin typeface="Gill Sans Light"/>
          </a:endParaRPr>
        </a:p>
      </dgm:t>
    </dgm:pt>
    <dgm:pt modelId="{60492D73-4448-424B-BFFB-D66BD73ED3D6}" type="parTrans" cxnId="{79AE2D74-8303-4DE2-BFBD-3838C8C4C441}">
      <dgm:prSet/>
      <dgm:spPr/>
      <dgm:t>
        <a:bodyPr/>
        <a:lstStyle/>
        <a:p>
          <a:endParaRPr lang="de-AT">
            <a:latin typeface="Gill Sans"/>
          </a:endParaRPr>
        </a:p>
      </dgm:t>
    </dgm:pt>
    <dgm:pt modelId="{03828C0D-8325-46FB-9317-7963B472017D}" type="sibTrans" cxnId="{79AE2D74-8303-4DE2-BFBD-3838C8C4C441}">
      <dgm:prSet/>
      <dgm:spPr/>
      <dgm:t>
        <a:bodyPr/>
        <a:lstStyle/>
        <a:p>
          <a:endParaRPr lang="de-AT">
            <a:latin typeface="Gill Sans"/>
          </a:endParaRPr>
        </a:p>
      </dgm:t>
    </dgm:pt>
    <dgm:pt modelId="{D502DE4B-D432-4C6C-8DA7-50F02BA67D58}">
      <dgm:prSet phldrT="[Text]" custT="1"/>
      <dgm:spPr/>
      <dgm:t>
        <a:bodyPr/>
        <a:lstStyle/>
        <a:p>
          <a:r>
            <a:rPr lang="de-AT" sz="1600">
              <a:latin typeface="Gill Sans Light"/>
            </a:rPr>
            <a:t>Near-optimal solution space</a:t>
          </a:r>
          <a:endParaRPr lang="de-AT" sz="1600" dirty="0">
            <a:latin typeface="Gill Sans Light"/>
          </a:endParaRPr>
        </a:p>
      </dgm:t>
    </dgm:pt>
    <dgm:pt modelId="{F411D3FB-A67D-4C74-9BC7-FF3217A71754}" type="parTrans" cxnId="{7739FE70-8139-4107-9B6C-D83EB57A96EF}">
      <dgm:prSet/>
      <dgm:spPr/>
      <dgm:t>
        <a:bodyPr/>
        <a:lstStyle/>
        <a:p>
          <a:endParaRPr lang="de-AT">
            <a:latin typeface="Gill Sans"/>
          </a:endParaRPr>
        </a:p>
      </dgm:t>
    </dgm:pt>
    <dgm:pt modelId="{56FEB06F-5C96-4CE6-A3FC-44EBFB39C19C}" type="sibTrans" cxnId="{7739FE70-8139-4107-9B6C-D83EB57A96EF}">
      <dgm:prSet/>
      <dgm:spPr/>
      <dgm:t>
        <a:bodyPr/>
        <a:lstStyle/>
        <a:p>
          <a:endParaRPr lang="de-AT">
            <a:latin typeface="Gill Sans"/>
          </a:endParaRPr>
        </a:p>
      </dgm:t>
    </dgm:pt>
    <dgm:pt modelId="{3539B29F-CCCB-4C2D-BFAE-21D5531FD582}">
      <dgm:prSet phldrT="[Text]" custT="1"/>
      <dgm:spPr/>
      <dgm:t>
        <a:bodyPr/>
        <a:lstStyle/>
        <a:p>
          <a:endParaRPr lang="de-AT" sz="1200" dirty="0">
            <a:latin typeface="Gill Sans Light"/>
          </a:endParaRPr>
        </a:p>
      </dgm:t>
    </dgm:pt>
    <dgm:pt modelId="{349D853A-C5F3-4C95-84BA-2903B4DD39F8}" type="parTrans" cxnId="{D0D7280F-42BF-40F8-815F-69D2C0E72FCC}">
      <dgm:prSet/>
      <dgm:spPr/>
      <dgm:t>
        <a:bodyPr/>
        <a:lstStyle/>
        <a:p>
          <a:endParaRPr lang="de-AT">
            <a:latin typeface="Gill Sans"/>
          </a:endParaRPr>
        </a:p>
      </dgm:t>
    </dgm:pt>
    <dgm:pt modelId="{1058F337-7F8A-4F68-8BA4-EBB21D05906C}" type="sibTrans" cxnId="{D0D7280F-42BF-40F8-815F-69D2C0E72FCC}">
      <dgm:prSet/>
      <dgm:spPr/>
      <dgm:t>
        <a:bodyPr/>
        <a:lstStyle/>
        <a:p>
          <a:endParaRPr lang="de-AT">
            <a:latin typeface="Gill Sans"/>
          </a:endParaRPr>
        </a:p>
      </dgm:t>
    </dgm:pt>
    <dgm:pt modelId="{698CDCA4-D225-49BC-8E76-C54EF86D3BE7}" type="pres">
      <dgm:prSet presAssocID="{6A7A508A-C6D8-4B27-9178-CBD61C3D3578}" presName="Name0" presStyleCnt="0">
        <dgm:presLayoutVars>
          <dgm:chMax val="7"/>
          <dgm:resizeHandles val="exact"/>
        </dgm:presLayoutVars>
      </dgm:prSet>
      <dgm:spPr/>
    </dgm:pt>
    <dgm:pt modelId="{0D305AD5-E508-4CE9-9176-1BBCE4C2DCC3}" type="pres">
      <dgm:prSet presAssocID="{6A7A508A-C6D8-4B27-9178-CBD61C3D3578}" presName="comp1" presStyleCnt="0"/>
      <dgm:spPr/>
    </dgm:pt>
    <dgm:pt modelId="{5F8E958D-92F2-4B08-9E91-A477E3FCAF08}" type="pres">
      <dgm:prSet presAssocID="{6A7A508A-C6D8-4B27-9178-CBD61C3D3578}" presName="circle1" presStyleLbl="node1" presStyleIdx="0" presStyleCnt="4" custScaleX="115385"/>
      <dgm:spPr/>
    </dgm:pt>
    <dgm:pt modelId="{B79F3CCA-5E37-4AE7-BFE0-1C1AA3109C62}" type="pres">
      <dgm:prSet presAssocID="{6A7A508A-C6D8-4B27-9178-CBD61C3D3578}" presName="c1text" presStyleLbl="node1" presStyleIdx="0" presStyleCnt="4">
        <dgm:presLayoutVars>
          <dgm:bulletEnabled val="1"/>
        </dgm:presLayoutVars>
      </dgm:prSet>
      <dgm:spPr/>
    </dgm:pt>
    <dgm:pt modelId="{8C646355-D158-4EF2-B72B-C605C34917F1}" type="pres">
      <dgm:prSet presAssocID="{6A7A508A-C6D8-4B27-9178-CBD61C3D3578}" presName="comp2" presStyleCnt="0"/>
      <dgm:spPr/>
    </dgm:pt>
    <dgm:pt modelId="{4839B035-5D59-4512-B4D1-8E8FA17A2E54}" type="pres">
      <dgm:prSet presAssocID="{6A7A508A-C6D8-4B27-9178-CBD61C3D3578}" presName="circle2" presStyleLbl="node1" presStyleIdx="1" presStyleCnt="4" custScaleX="127301"/>
      <dgm:spPr/>
    </dgm:pt>
    <dgm:pt modelId="{DF46811B-793A-4731-AFEF-6734D0129D63}" type="pres">
      <dgm:prSet presAssocID="{6A7A508A-C6D8-4B27-9178-CBD61C3D3578}" presName="c2text" presStyleLbl="node1" presStyleIdx="1" presStyleCnt="4">
        <dgm:presLayoutVars>
          <dgm:bulletEnabled val="1"/>
        </dgm:presLayoutVars>
      </dgm:prSet>
      <dgm:spPr/>
    </dgm:pt>
    <dgm:pt modelId="{C92F1FDC-7678-402B-8EA6-BBAA633D5BA0}" type="pres">
      <dgm:prSet presAssocID="{6A7A508A-C6D8-4B27-9178-CBD61C3D3578}" presName="comp3" presStyleCnt="0"/>
      <dgm:spPr/>
    </dgm:pt>
    <dgm:pt modelId="{AA29725A-726E-4796-9CDB-90809D6A0D08}" type="pres">
      <dgm:prSet presAssocID="{6A7A508A-C6D8-4B27-9178-CBD61C3D3578}" presName="circle3" presStyleLbl="node1" presStyleIdx="2" presStyleCnt="4" custScaleX="137684" custScaleY="78479" custLinFactNeighborY="11138"/>
      <dgm:spPr/>
    </dgm:pt>
    <dgm:pt modelId="{4EAAF917-41FB-47FE-81E3-2A618A6AB4AF}" type="pres">
      <dgm:prSet presAssocID="{6A7A508A-C6D8-4B27-9178-CBD61C3D3578}" presName="c3text" presStyleLbl="node1" presStyleIdx="2" presStyleCnt="4">
        <dgm:presLayoutVars>
          <dgm:bulletEnabled val="1"/>
        </dgm:presLayoutVars>
      </dgm:prSet>
      <dgm:spPr/>
    </dgm:pt>
    <dgm:pt modelId="{D2F54AE0-253C-4282-AE37-283F72577C3D}" type="pres">
      <dgm:prSet presAssocID="{6A7A508A-C6D8-4B27-9178-CBD61C3D3578}" presName="comp4" presStyleCnt="0"/>
      <dgm:spPr/>
    </dgm:pt>
    <dgm:pt modelId="{5C4D3023-846A-479E-ADB7-4E258C681E67}" type="pres">
      <dgm:prSet presAssocID="{6A7A508A-C6D8-4B27-9178-CBD61C3D3578}" presName="circle4" presStyleLbl="node1" presStyleIdx="3" presStyleCnt="4" custFlipVert="1" custFlipHor="1" custScaleX="2812" custScaleY="2812" custLinFactNeighborX="-44551" custLinFactNeighborY="-1042"/>
      <dgm:spPr/>
    </dgm:pt>
    <dgm:pt modelId="{B10A2F35-3A36-408F-9B6B-0656B7CDA78E}" type="pres">
      <dgm:prSet presAssocID="{6A7A508A-C6D8-4B27-9178-CBD61C3D3578}" presName="c4text" presStyleLbl="node1" presStyleIdx="3" presStyleCnt="4">
        <dgm:presLayoutVars>
          <dgm:bulletEnabled val="1"/>
        </dgm:presLayoutVars>
      </dgm:prSet>
      <dgm:spPr/>
    </dgm:pt>
  </dgm:ptLst>
  <dgm:cxnLst>
    <dgm:cxn modelId="{D0D7280F-42BF-40F8-815F-69D2C0E72FCC}" srcId="{6A7A508A-C6D8-4B27-9178-CBD61C3D3578}" destId="{3539B29F-CCCB-4C2D-BFAE-21D5531FD582}" srcOrd="3" destOrd="0" parTransId="{349D853A-C5F3-4C95-84BA-2903B4DD39F8}" sibTransId="{1058F337-7F8A-4F68-8BA4-EBB21D05906C}"/>
    <dgm:cxn modelId="{1B483C15-1CCC-4307-8FEE-34B37DDD2F0C}" type="presOf" srcId="{D502DE4B-D432-4C6C-8DA7-50F02BA67D58}" destId="{4EAAF917-41FB-47FE-81E3-2A618A6AB4AF}" srcOrd="1" destOrd="0" presId="urn:microsoft.com/office/officeart/2005/8/layout/venn2"/>
    <dgm:cxn modelId="{0134321F-574C-4ECD-B7AF-928593B0A544}" type="presOf" srcId="{8E8E26C9-2ACA-4F22-B166-CB633B78D353}" destId="{4839B035-5D59-4512-B4D1-8E8FA17A2E54}" srcOrd="0" destOrd="0" presId="urn:microsoft.com/office/officeart/2005/8/layout/venn2"/>
    <dgm:cxn modelId="{EA02194B-B502-49CB-A35C-F2232521B2E3}" type="presOf" srcId="{6A7A508A-C6D8-4B27-9178-CBD61C3D3578}" destId="{698CDCA4-D225-49BC-8E76-C54EF86D3BE7}" srcOrd="0" destOrd="0" presId="urn:microsoft.com/office/officeart/2005/8/layout/venn2"/>
    <dgm:cxn modelId="{A7C32D55-DDD7-41DD-B187-09FADD93BAB8}" type="presOf" srcId="{09986A92-ACFF-48F3-9CBA-8CC3E0016178}" destId="{5F8E958D-92F2-4B08-9E91-A477E3FCAF08}" srcOrd="0" destOrd="0" presId="urn:microsoft.com/office/officeart/2005/8/layout/venn2"/>
    <dgm:cxn modelId="{BAFEE266-1A4F-42FF-A56E-810DA9BA8671}" type="presOf" srcId="{D502DE4B-D432-4C6C-8DA7-50F02BA67D58}" destId="{AA29725A-726E-4796-9CDB-90809D6A0D08}" srcOrd="0" destOrd="0" presId="urn:microsoft.com/office/officeart/2005/8/layout/venn2"/>
    <dgm:cxn modelId="{7A1EA06B-DE01-4B85-A3B9-D71DFDB1933E}" type="presOf" srcId="{09986A92-ACFF-48F3-9CBA-8CC3E0016178}" destId="{B79F3CCA-5E37-4AE7-BFE0-1C1AA3109C62}" srcOrd="1" destOrd="0" presId="urn:microsoft.com/office/officeart/2005/8/layout/venn2"/>
    <dgm:cxn modelId="{7739FE70-8139-4107-9B6C-D83EB57A96EF}" srcId="{6A7A508A-C6D8-4B27-9178-CBD61C3D3578}" destId="{D502DE4B-D432-4C6C-8DA7-50F02BA67D58}" srcOrd="2" destOrd="0" parTransId="{F411D3FB-A67D-4C74-9BC7-FF3217A71754}" sibTransId="{56FEB06F-5C96-4CE6-A3FC-44EBFB39C19C}"/>
    <dgm:cxn modelId="{79AE2D74-8303-4DE2-BFBD-3838C8C4C441}" srcId="{6A7A508A-C6D8-4B27-9178-CBD61C3D3578}" destId="{8E8E26C9-2ACA-4F22-B166-CB633B78D353}" srcOrd="1" destOrd="0" parTransId="{60492D73-4448-424B-BFFB-D66BD73ED3D6}" sibTransId="{03828C0D-8325-46FB-9317-7963B472017D}"/>
    <dgm:cxn modelId="{12ADE775-CB62-4E5B-AEA9-1C2D751AB0E4}" srcId="{6A7A508A-C6D8-4B27-9178-CBD61C3D3578}" destId="{09986A92-ACFF-48F3-9CBA-8CC3E0016178}" srcOrd="0" destOrd="0" parTransId="{00084A77-7C6D-4C8D-95DC-4040C8AE7B55}" sibTransId="{913A0895-D730-4B7E-B0A5-B4D2CB4A0469}"/>
    <dgm:cxn modelId="{EFB34694-FD4B-4F07-9184-55AE44C1D81A}" type="presOf" srcId="{3539B29F-CCCB-4C2D-BFAE-21D5531FD582}" destId="{B10A2F35-3A36-408F-9B6B-0656B7CDA78E}" srcOrd="1" destOrd="0" presId="urn:microsoft.com/office/officeart/2005/8/layout/venn2"/>
    <dgm:cxn modelId="{19EE9FED-6AD3-48D9-9745-AEFF886B448C}" type="presOf" srcId="{8E8E26C9-2ACA-4F22-B166-CB633B78D353}" destId="{DF46811B-793A-4731-AFEF-6734D0129D63}" srcOrd="1" destOrd="0" presId="urn:microsoft.com/office/officeart/2005/8/layout/venn2"/>
    <dgm:cxn modelId="{A086BEFB-2602-4CEE-BFD5-B222354DF927}" type="presOf" srcId="{3539B29F-CCCB-4C2D-BFAE-21D5531FD582}" destId="{5C4D3023-846A-479E-ADB7-4E258C681E67}" srcOrd="0" destOrd="0" presId="urn:microsoft.com/office/officeart/2005/8/layout/venn2"/>
    <dgm:cxn modelId="{E068E13D-BDD9-4F54-8672-AEB20B4622EC}" type="presParOf" srcId="{698CDCA4-D225-49BC-8E76-C54EF86D3BE7}" destId="{0D305AD5-E508-4CE9-9176-1BBCE4C2DCC3}" srcOrd="0" destOrd="0" presId="urn:microsoft.com/office/officeart/2005/8/layout/venn2"/>
    <dgm:cxn modelId="{D1F82510-1821-410B-8869-66AA655054D1}" type="presParOf" srcId="{0D305AD5-E508-4CE9-9176-1BBCE4C2DCC3}" destId="{5F8E958D-92F2-4B08-9E91-A477E3FCAF08}" srcOrd="0" destOrd="0" presId="urn:microsoft.com/office/officeart/2005/8/layout/venn2"/>
    <dgm:cxn modelId="{DFC72275-DA39-49B8-96FF-A6C896B3C352}" type="presParOf" srcId="{0D305AD5-E508-4CE9-9176-1BBCE4C2DCC3}" destId="{B79F3CCA-5E37-4AE7-BFE0-1C1AA3109C62}" srcOrd="1" destOrd="0" presId="urn:microsoft.com/office/officeart/2005/8/layout/venn2"/>
    <dgm:cxn modelId="{7C700BBD-F394-4B75-AB6B-7D42E88FC2AE}" type="presParOf" srcId="{698CDCA4-D225-49BC-8E76-C54EF86D3BE7}" destId="{8C646355-D158-4EF2-B72B-C605C34917F1}" srcOrd="1" destOrd="0" presId="urn:microsoft.com/office/officeart/2005/8/layout/venn2"/>
    <dgm:cxn modelId="{D5D08247-7941-4CB2-A94F-6A8525000655}" type="presParOf" srcId="{8C646355-D158-4EF2-B72B-C605C34917F1}" destId="{4839B035-5D59-4512-B4D1-8E8FA17A2E54}" srcOrd="0" destOrd="0" presId="urn:microsoft.com/office/officeart/2005/8/layout/venn2"/>
    <dgm:cxn modelId="{E3000AEC-51C1-4527-A2AB-97B2A790F4FE}" type="presParOf" srcId="{8C646355-D158-4EF2-B72B-C605C34917F1}" destId="{DF46811B-793A-4731-AFEF-6734D0129D63}" srcOrd="1" destOrd="0" presId="urn:microsoft.com/office/officeart/2005/8/layout/venn2"/>
    <dgm:cxn modelId="{CFA5A4A2-723A-493D-899D-2B5E64D60D4A}" type="presParOf" srcId="{698CDCA4-D225-49BC-8E76-C54EF86D3BE7}" destId="{C92F1FDC-7678-402B-8EA6-BBAA633D5BA0}" srcOrd="2" destOrd="0" presId="urn:microsoft.com/office/officeart/2005/8/layout/venn2"/>
    <dgm:cxn modelId="{368C131F-E675-46A5-9BB6-E82BC854AA35}" type="presParOf" srcId="{C92F1FDC-7678-402B-8EA6-BBAA633D5BA0}" destId="{AA29725A-726E-4796-9CDB-90809D6A0D08}" srcOrd="0" destOrd="0" presId="urn:microsoft.com/office/officeart/2005/8/layout/venn2"/>
    <dgm:cxn modelId="{F02FC0C3-24DB-46D0-9465-6EA7C3D165E6}" type="presParOf" srcId="{C92F1FDC-7678-402B-8EA6-BBAA633D5BA0}" destId="{4EAAF917-41FB-47FE-81E3-2A618A6AB4AF}" srcOrd="1" destOrd="0" presId="urn:microsoft.com/office/officeart/2005/8/layout/venn2"/>
    <dgm:cxn modelId="{858F082D-F033-4136-B0E7-2B6750D2191A}" type="presParOf" srcId="{698CDCA4-D225-49BC-8E76-C54EF86D3BE7}" destId="{D2F54AE0-253C-4282-AE37-283F72577C3D}" srcOrd="3" destOrd="0" presId="urn:microsoft.com/office/officeart/2005/8/layout/venn2"/>
    <dgm:cxn modelId="{B4668699-C7E3-4654-B072-B7997D6EAE9A}" type="presParOf" srcId="{D2F54AE0-253C-4282-AE37-283F72577C3D}" destId="{5C4D3023-846A-479E-ADB7-4E258C681E67}" srcOrd="0" destOrd="0" presId="urn:microsoft.com/office/officeart/2005/8/layout/venn2"/>
    <dgm:cxn modelId="{616BC224-0B1B-4E3A-B282-7839735C4529}" type="presParOf" srcId="{D2F54AE0-253C-4282-AE37-283F72577C3D}" destId="{B10A2F35-3A36-408F-9B6B-0656B7CDA78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9779BC-1154-4287-942C-CA1F3CA5EA5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74B8187-95A3-48EE-8AAB-195C7140CFE4}">
      <dgm:prSet phldrT="[Text]"/>
      <dgm:spPr/>
      <dgm:t>
        <a:bodyPr/>
        <a:lstStyle/>
        <a:p>
          <a:r>
            <a:rPr lang="en-US" dirty="0">
              <a:latin typeface="Gill Sans Nova Light" panose="020B0302020104020203" pitchFamily="34" charset="0"/>
            </a:rPr>
            <a:t>Assign priorities to messages</a:t>
          </a:r>
          <a:endParaRPr lang="en-US" dirty="0"/>
        </a:p>
      </dgm:t>
    </dgm:pt>
    <dgm:pt modelId="{E495B912-A2A3-4C2B-9372-E9447AA1FBE5}" type="parTrans" cxnId="{A1C37213-8F0A-4A46-83CC-FA135B54D2AD}">
      <dgm:prSet/>
      <dgm:spPr/>
      <dgm:t>
        <a:bodyPr/>
        <a:lstStyle/>
        <a:p>
          <a:endParaRPr lang="en-US"/>
        </a:p>
      </dgm:t>
    </dgm:pt>
    <dgm:pt modelId="{B73C05D3-D53F-4F9A-9342-9BECE7E89A64}" type="sibTrans" cxnId="{A1C37213-8F0A-4A46-83CC-FA135B54D2AD}">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F21D9597-6F8C-4646-86A4-37207954527D}">
      <dgm:prSet phldrT="[Text]"/>
      <dgm:spPr/>
      <dgm:t>
        <a:bodyPr/>
        <a:lstStyle/>
        <a:p>
          <a:pPr algn="l"/>
          <a:r>
            <a:rPr lang="en-US" dirty="0">
              <a:latin typeface="Gill Sans Nova Light" panose="020B0302020104020203" pitchFamily="34" charset="0"/>
            </a:rPr>
            <a:t>Latency </a:t>
          </a:r>
          <a:br>
            <a:rPr lang="en-US" dirty="0">
              <a:latin typeface="Gill Sans Nova Light" panose="020B0302020104020203" pitchFamily="34" charset="0"/>
            </a:rPr>
          </a:br>
          <a:r>
            <a:rPr lang="en-US" dirty="0">
              <a:latin typeface="Gill Sans Nova Light" panose="020B0302020104020203" pitchFamily="34" charset="0"/>
            </a:rPr>
            <a:t>analysis</a:t>
          </a:r>
          <a:endParaRPr lang="en-US" dirty="0"/>
        </a:p>
      </dgm:t>
    </dgm:pt>
    <dgm:pt modelId="{E66BD136-1D67-4E04-BC6E-B20B5A3339A8}" type="parTrans" cxnId="{87D86DF6-530A-4384-B41E-4BEC01AB6626}">
      <dgm:prSet/>
      <dgm:spPr/>
      <dgm:t>
        <a:bodyPr/>
        <a:lstStyle/>
        <a:p>
          <a:endParaRPr lang="en-US"/>
        </a:p>
      </dgm:t>
    </dgm:pt>
    <dgm:pt modelId="{B38A99A3-CEC8-48F3-98B2-F51EFBD80838}" type="sibTrans" cxnId="{87D86DF6-530A-4384-B41E-4BEC01AB6626}">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E045EF83-4FA7-4443-90D4-1B31899B1543}">
      <dgm:prSet phldrT="[Text]"/>
      <dgm:spPr/>
      <dgm:t>
        <a:bodyPr/>
        <a:lstStyle/>
        <a:p>
          <a:r>
            <a:rPr lang="en-US" dirty="0">
              <a:latin typeface="Gill Sans Nova Light" panose="020B0302020104020203" pitchFamily="34" charset="0"/>
            </a:rPr>
            <a:t>Latencies are not fulfilled</a:t>
          </a:r>
          <a:endParaRPr lang="en-US" dirty="0"/>
        </a:p>
      </dgm:t>
    </dgm:pt>
    <dgm:pt modelId="{02B6A8E6-C960-4C90-872E-0526A48EA252}" type="parTrans" cxnId="{130B2108-0460-4DDE-8AD2-0A2877018685}">
      <dgm:prSet/>
      <dgm:spPr/>
      <dgm:t>
        <a:bodyPr/>
        <a:lstStyle/>
        <a:p>
          <a:endParaRPr lang="en-US"/>
        </a:p>
      </dgm:t>
    </dgm:pt>
    <dgm:pt modelId="{96F590C5-C3AE-4E29-9CA2-A517775A9CEB}" type="sibTrans" cxnId="{130B2108-0460-4DDE-8AD2-0A2877018685}">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B1A7554E-C4F7-46D9-AF40-250C676B46C8}" type="pres">
      <dgm:prSet presAssocID="{D09779BC-1154-4287-942C-CA1F3CA5EA5B}" presName="cycle" presStyleCnt="0">
        <dgm:presLayoutVars>
          <dgm:dir/>
          <dgm:resizeHandles val="exact"/>
        </dgm:presLayoutVars>
      </dgm:prSet>
      <dgm:spPr/>
    </dgm:pt>
    <dgm:pt modelId="{75A918AF-F532-47E9-80ED-917763D99836}" type="pres">
      <dgm:prSet presAssocID="{C74B8187-95A3-48EE-8AAB-195C7140CFE4}" presName="node" presStyleLbl="node1" presStyleIdx="0" presStyleCnt="3" custScaleX="222999">
        <dgm:presLayoutVars>
          <dgm:bulletEnabled val="1"/>
        </dgm:presLayoutVars>
      </dgm:prSet>
      <dgm:spPr/>
    </dgm:pt>
    <dgm:pt modelId="{2FAFDC70-9880-4A47-9DA2-8737A6641347}" type="pres">
      <dgm:prSet presAssocID="{C74B8187-95A3-48EE-8AAB-195C7140CFE4}" presName="spNode" presStyleCnt="0"/>
      <dgm:spPr/>
    </dgm:pt>
    <dgm:pt modelId="{D488F5BC-D558-4380-A98A-AD3C5ED572B8}" type="pres">
      <dgm:prSet presAssocID="{B73C05D3-D53F-4F9A-9342-9BECE7E89A64}" presName="sibTrans" presStyleLbl="sibTrans1D1" presStyleIdx="0" presStyleCnt="3"/>
      <dgm:spPr/>
    </dgm:pt>
    <dgm:pt modelId="{FBEABEBE-10F5-44A3-B93A-9CCE26966E67}" type="pres">
      <dgm:prSet presAssocID="{F21D9597-6F8C-4646-86A4-37207954527D}" presName="node" presStyleLbl="node1" presStyleIdx="1" presStyleCnt="3" custScaleX="165383" custScaleY="128030" custRadScaleRad="138394" custRadScaleInc="-64382">
        <dgm:presLayoutVars>
          <dgm:bulletEnabled val="1"/>
        </dgm:presLayoutVars>
      </dgm:prSet>
      <dgm:spPr/>
    </dgm:pt>
    <dgm:pt modelId="{822AAA50-F36B-4620-9CE6-470A1643CCE4}" type="pres">
      <dgm:prSet presAssocID="{F21D9597-6F8C-4646-86A4-37207954527D}" presName="spNode" presStyleCnt="0"/>
      <dgm:spPr/>
    </dgm:pt>
    <dgm:pt modelId="{42D38D63-C498-43E9-ADC7-DE0612631B8D}" type="pres">
      <dgm:prSet presAssocID="{B38A99A3-CEC8-48F3-98B2-F51EFBD80838}" presName="sibTrans" presStyleLbl="sibTrans1D1" presStyleIdx="1" presStyleCnt="3"/>
      <dgm:spPr/>
    </dgm:pt>
    <dgm:pt modelId="{BF244E38-3B7A-4019-A35E-6CF922E9614B}" type="pres">
      <dgm:prSet presAssocID="{E045EF83-4FA7-4443-90D4-1B31899B1543}" presName="node" presStyleLbl="node1" presStyleIdx="2" presStyleCnt="3" custRadScaleRad="124958" custRadScaleInc="49405">
        <dgm:presLayoutVars>
          <dgm:bulletEnabled val="1"/>
        </dgm:presLayoutVars>
      </dgm:prSet>
      <dgm:spPr/>
    </dgm:pt>
    <dgm:pt modelId="{17B012B1-EAA8-4E0E-A019-AFA87CD1E516}" type="pres">
      <dgm:prSet presAssocID="{E045EF83-4FA7-4443-90D4-1B31899B1543}" presName="spNode" presStyleCnt="0"/>
      <dgm:spPr/>
    </dgm:pt>
    <dgm:pt modelId="{B5F5E240-02A1-4036-90C0-F0F56F83B19E}" type="pres">
      <dgm:prSet presAssocID="{96F590C5-C3AE-4E29-9CA2-A517775A9CEB}" presName="sibTrans" presStyleLbl="sibTrans1D1" presStyleIdx="2" presStyleCnt="3"/>
      <dgm:spPr/>
    </dgm:pt>
  </dgm:ptLst>
  <dgm:cxnLst>
    <dgm:cxn modelId="{130B2108-0460-4DDE-8AD2-0A2877018685}" srcId="{D09779BC-1154-4287-942C-CA1F3CA5EA5B}" destId="{E045EF83-4FA7-4443-90D4-1B31899B1543}" srcOrd="2" destOrd="0" parTransId="{02B6A8E6-C960-4C90-872E-0526A48EA252}" sibTransId="{96F590C5-C3AE-4E29-9CA2-A517775A9CEB}"/>
    <dgm:cxn modelId="{086AE209-24E9-40E0-9542-8019965B14F3}" type="presOf" srcId="{F21D9597-6F8C-4646-86A4-37207954527D}" destId="{FBEABEBE-10F5-44A3-B93A-9CCE26966E67}" srcOrd="0" destOrd="0" presId="urn:microsoft.com/office/officeart/2005/8/layout/cycle5"/>
    <dgm:cxn modelId="{A1C37213-8F0A-4A46-83CC-FA135B54D2AD}" srcId="{D09779BC-1154-4287-942C-CA1F3CA5EA5B}" destId="{C74B8187-95A3-48EE-8AAB-195C7140CFE4}" srcOrd="0" destOrd="0" parTransId="{E495B912-A2A3-4C2B-9372-E9447AA1FBE5}" sibTransId="{B73C05D3-D53F-4F9A-9342-9BECE7E89A64}"/>
    <dgm:cxn modelId="{9BDFEC72-5083-4287-8F1F-640893FC48B7}" type="presOf" srcId="{B73C05D3-D53F-4F9A-9342-9BECE7E89A64}" destId="{D488F5BC-D558-4380-A98A-AD3C5ED572B8}" srcOrd="0" destOrd="0" presId="urn:microsoft.com/office/officeart/2005/8/layout/cycle5"/>
    <dgm:cxn modelId="{B3F83377-1B3F-4D47-BEF5-452D285264B0}" type="presOf" srcId="{C74B8187-95A3-48EE-8AAB-195C7140CFE4}" destId="{75A918AF-F532-47E9-80ED-917763D99836}" srcOrd="0" destOrd="0" presId="urn:microsoft.com/office/officeart/2005/8/layout/cycle5"/>
    <dgm:cxn modelId="{D002558D-45E6-48BF-AE52-DCAC45BC68DD}" type="presOf" srcId="{D09779BC-1154-4287-942C-CA1F3CA5EA5B}" destId="{B1A7554E-C4F7-46D9-AF40-250C676B46C8}" srcOrd="0" destOrd="0" presId="urn:microsoft.com/office/officeart/2005/8/layout/cycle5"/>
    <dgm:cxn modelId="{2C83F5B9-B7AD-499D-A982-4D40D340B61E}" type="presOf" srcId="{B38A99A3-CEC8-48F3-98B2-F51EFBD80838}" destId="{42D38D63-C498-43E9-ADC7-DE0612631B8D}" srcOrd="0" destOrd="0" presId="urn:microsoft.com/office/officeart/2005/8/layout/cycle5"/>
    <dgm:cxn modelId="{9ABCEEC1-538E-4D93-A8A8-B21CB3B51548}" type="presOf" srcId="{E045EF83-4FA7-4443-90D4-1B31899B1543}" destId="{BF244E38-3B7A-4019-A35E-6CF922E9614B}" srcOrd="0" destOrd="0" presId="urn:microsoft.com/office/officeart/2005/8/layout/cycle5"/>
    <dgm:cxn modelId="{3020F2E5-2975-487E-830F-D39DA8D19DD9}" type="presOf" srcId="{96F590C5-C3AE-4E29-9CA2-A517775A9CEB}" destId="{B5F5E240-02A1-4036-90C0-F0F56F83B19E}" srcOrd="0" destOrd="0" presId="urn:microsoft.com/office/officeart/2005/8/layout/cycle5"/>
    <dgm:cxn modelId="{87D86DF6-530A-4384-B41E-4BEC01AB6626}" srcId="{D09779BC-1154-4287-942C-CA1F3CA5EA5B}" destId="{F21D9597-6F8C-4646-86A4-37207954527D}" srcOrd="1" destOrd="0" parTransId="{E66BD136-1D67-4E04-BC6E-B20B5A3339A8}" sibTransId="{B38A99A3-CEC8-48F3-98B2-F51EFBD80838}"/>
    <dgm:cxn modelId="{F6AB15B4-7EF3-4E0D-A470-64DCFFFC1C1F}" type="presParOf" srcId="{B1A7554E-C4F7-46D9-AF40-250C676B46C8}" destId="{75A918AF-F532-47E9-80ED-917763D99836}" srcOrd="0" destOrd="0" presId="urn:microsoft.com/office/officeart/2005/8/layout/cycle5"/>
    <dgm:cxn modelId="{3BD247AE-D0C7-4990-B355-FE2BB5426BAD}" type="presParOf" srcId="{B1A7554E-C4F7-46D9-AF40-250C676B46C8}" destId="{2FAFDC70-9880-4A47-9DA2-8737A6641347}" srcOrd="1" destOrd="0" presId="urn:microsoft.com/office/officeart/2005/8/layout/cycle5"/>
    <dgm:cxn modelId="{2AC51769-839F-4974-930E-A52B829DA59B}" type="presParOf" srcId="{B1A7554E-C4F7-46D9-AF40-250C676B46C8}" destId="{D488F5BC-D558-4380-A98A-AD3C5ED572B8}" srcOrd="2" destOrd="0" presId="urn:microsoft.com/office/officeart/2005/8/layout/cycle5"/>
    <dgm:cxn modelId="{D2FCD60F-CEE6-4FD9-8193-C2B7F34D525C}" type="presParOf" srcId="{B1A7554E-C4F7-46D9-AF40-250C676B46C8}" destId="{FBEABEBE-10F5-44A3-B93A-9CCE26966E67}" srcOrd="3" destOrd="0" presId="urn:microsoft.com/office/officeart/2005/8/layout/cycle5"/>
    <dgm:cxn modelId="{0A0304C0-AD4E-4115-9FE4-E5A5D9367BA8}" type="presParOf" srcId="{B1A7554E-C4F7-46D9-AF40-250C676B46C8}" destId="{822AAA50-F36B-4620-9CE6-470A1643CCE4}" srcOrd="4" destOrd="0" presId="urn:microsoft.com/office/officeart/2005/8/layout/cycle5"/>
    <dgm:cxn modelId="{16529541-DA38-494B-9E96-C2EFD5F32EC9}" type="presParOf" srcId="{B1A7554E-C4F7-46D9-AF40-250C676B46C8}" destId="{42D38D63-C498-43E9-ADC7-DE0612631B8D}" srcOrd="5" destOrd="0" presId="urn:microsoft.com/office/officeart/2005/8/layout/cycle5"/>
    <dgm:cxn modelId="{2A9A6921-762C-4F45-BF47-4F41DB9D3587}" type="presParOf" srcId="{B1A7554E-C4F7-46D9-AF40-250C676B46C8}" destId="{BF244E38-3B7A-4019-A35E-6CF922E9614B}" srcOrd="6" destOrd="0" presId="urn:microsoft.com/office/officeart/2005/8/layout/cycle5"/>
    <dgm:cxn modelId="{1EE17669-9737-4749-976D-2767EA215892}" type="presParOf" srcId="{B1A7554E-C4F7-46D9-AF40-250C676B46C8}" destId="{17B012B1-EAA8-4E0E-A019-AFA87CD1E516}" srcOrd="7" destOrd="0" presId="urn:microsoft.com/office/officeart/2005/8/layout/cycle5"/>
    <dgm:cxn modelId="{41EF8D12-1199-48EA-8D41-46E67504B034}" type="presParOf" srcId="{B1A7554E-C4F7-46D9-AF40-250C676B46C8}" destId="{B5F5E240-02A1-4036-90C0-F0F56F83B19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E958D-92F2-4B08-9E91-A477E3FCAF08}">
      <dsp:nvSpPr>
        <dsp:cNvPr id="0" name=""/>
        <dsp:cNvSpPr/>
      </dsp:nvSpPr>
      <dsp:spPr>
        <a:xfrm>
          <a:off x="504048" y="0"/>
          <a:ext cx="4320494" cy="3744416"/>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de-AT" sz="1800" kern="1200" dirty="0">
              <a:latin typeface="Gill Sans Light"/>
            </a:rPr>
            <a:t>Search </a:t>
          </a:r>
          <a:r>
            <a:rPr lang="en-US" sz="1800" kern="1200" noProof="0" dirty="0">
              <a:latin typeface="Gill Sans Light"/>
            </a:rPr>
            <a:t>space</a:t>
          </a:r>
        </a:p>
      </dsp:txBody>
      <dsp:txXfrm>
        <a:off x="2060290" y="187220"/>
        <a:ext cx="1208010" cy="561662"/>
      </dsp:txXfrm>
    </dsp:sp>
    <dsp:sp modelId="{4839B035-5D59-4512-B4D1-8E8FA17A2E54}">
      <dsp:nvSpPr>
        <dsp:cNvPr id="0" name=""/>
        <dsp:cNvSpPr/>
      </dsp:nvSpPr>
      <dsp:spPr>
        <a:xfrm>
          <a:off x="757624" y="748883"/>
          <a:ext cx="3813343" cy="2995532"/>
        </a:xfrm>
        <a:prstGeom prst="ellipse">
          <a:avLst/>
        </a:prstGeom>
        <a:solidFill>
          <a:schemeClr val="accent5">
            <a:hueOff val="2523904"/>
            <a:satOff val="-4901"/>
            <a:lumOff val="6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AT" sz="2000" kern="1200" dirty="0">
              <a:latin typeface="Gill Sans Light"/>
            </a:rPr>
            <a:t>Solution </a:t>
          </a:r>
          <a:r>
            <a:rPr lang="de-AT" sz="2000" kern="1200" dirty="0" err="1">
              <a:latin typeface="Gill Sans Light"/>
            </a:rPr>
            <a:t>space</a:t>
          </a:r>
          <a:endParaRPr lang="de-AT" sz="2000" kern="1200" dirty="0">
            <a:latin typeface="Gill Sans Light"/>
          </a:endParaRPr>
        </a:p>
      </dsp:txBody>
      <dsp:txXfrm>
        <a:off x="1997914" y="928615"/>
        <a:ext cx="1332763" cy="539195"/>
      </dsp:txXfrm>
    </dsp:sp>
    <dsp:sp modelId="{AA29725A-726E-4796-9CDB-90809D6A0D08}">
      <dsp:nvSpPr>
        <dsp:cNvPr id="0" name=""/>
        <dsp:cNvSpPr/>
      </dsp:nvSpPr>
      <dsp:spPr>
        <a:xfrm>
          <a:off x="1117657" y="1981267"/>
          <a:ext cx="3093277" cy="1763148"/>
        </a:xfrm>
        <a:prstGeom prst="ellipse">
          <a:avLst/>
        </a:prstGeom>
        <a:solidFill>
          <a:schemeClr val="accent5">
            <a:hueOff val="5047809"/>
            <a:satOff val="-9801"/>
            <a:lumOff val="1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de-AT" sz="1600" kern="1200">
              <a:latin typeface="Gill Sans Light"/>
            </a:rPr>
            <a:t>Near-optimal solution space</a:t>
          </a:r>
          <a:endParaRPr lang="de-AT" sz="1600" kern="1200" dirty="0">
            <a:latin typeface="Gill Sans Light"/>
          </a:endParaRPr>
        </a:p>
      </dsp:txBody>
      <dsp:txXfrm>
        <a:off x="1943562" y="2113503"/>
        <a:ext cx="1441467" cy="396708"/>
      </dsp:txXfrm>
    </dsp:sp>
    <dsp:sp modelId="{5C4D3023-846A-479E-ADB7-4E258C681E67}">
      <dsp:nvSpPr>
        <dsp:cNvPr id="0" name=""/>
        <dsp:cNvSpPr/>
      </dsp:nvSpPr>
      <dsp:spPr>
        <a:xfrm flipH="1" flipV="1">
          <a:off x="1975967" y="2958867"/>
          <a:ext cx="42117" cy="42117"/>
        </a:xfrm>
        <a:prstGeom prst="ellipse">
          <a:avLst/>
        </a:prstGeom>
        <a:solidFill>
          <a:schemeClr val="accent5">
            <a:hueOff val="7571712"/>
            <a:satOff val="-14702"/>
            <a:lumOff val="1823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de-AT" sz="1200" kern="1200" dirty="0">
            <a:latin typeface="Gill Sans Light"/>
          </a:endParaRPr>
        </a:p>
      </dsp:txBody>
      <dsp:txXfrm rot="10800000">
        <a:off x="1982135" y="2969396"/>
        <a:ext cx="29781" cy="21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918AF-F532-47E9-80ED-917763D99836}">
      <dsp:nvSpPr>
        <dsp:cNvPr id="0" name=""/>
        <dsp:cNvSpPr/>
      </dsp:nvSpPr>
      <dsp:spPr>
        <a:xfrm>
          <a:off x="172509" y="348"/>
          <a:ext cx="5058768" cy="1474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Gill Sans Nova Light" panose="020B0302020104020203" pitchFamily="34" charset="0"/>
            </a:rPr>
            <a:t>Assign priorities to messages</a:t>
          </a:r>
          <a:endParaRPr lang="en-US" sz="2900" kern="1200" dirty="0"/>
        </a:p>
      </dsp:txBody>
      <dsp:txXfrm>
        <a:off x="244490" y="72329"/>
        <a:ext cx="4914806" cy="1330573"/>
      </dsp:txXfrm>
    </dsp:sp>
    <dsp:sp modelId="{D488F5BC-D558-4380-A98A-AD3C5ED572B8}">
      <dsp:nvSpPr>
        <dsp:cNvPr id="0" name=""/>
        <dsp:cNvSpPr/>
      </dsp:nvSpPr>
      <dsp:spPr>
        <a:xfrm>
          <a:off x="-22527" y="951520"/>
          <a:ext cx="3934739" cy="3934739"/>
        </a:xfrm>
        <a:custGeom>
          <a:avLst/>
          <a:gdLst/>
          <a:ahLst/>
          <a:cxnLst/>
          <a:rect l="0" t="0" r="0" b="0"/>
          <a:pathLst>
            <a:path>
              <a:moveTo>
                <a:pt x="3391900" y="610440"/>
              </a:moveTo>
              <a:arcTo wR="1967369" hR="1967369" stAng="18983535" swAng="654911"/>
            </a:path>
          </a:pathLst>
        </a:custGeom>
        <a:noFill/>
        <a:ln w="38100" cap="flat" cmpd="sng" algn="ctr">
          <a:solidFill>
            <a:schemeClr val="dk1"/>
          </a:solidFill>
          <a:prstDash val="solid"/>
          <a:tailEnd type="arrow"/>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FBEABEBE-10F5-44A3-B93A-9CCE26966E67}">
      <dsp:nvSpPr>
        <dsp:cNvPr id="0" name=""/>
        <dsp:cNvSpPr/>
      </dsp:nvSpPr>
      <dsp:spPr>
        <a:xfrm>
          <a:off x="2529815" y="1962706"/>
          <a:ext cx="3751740" cy="18878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Gill Sans Nova Light" panose="020B0302020104020203" pitchFamily="34" charset="0"/>
            </a:rPr>
            <a:t>Latency </a:t>
          </a:r>
          <a:br>
            <a:rPr lang="en-US" sz="2900" kern="1200" dirty="0">
              <a:latin typeface="Gill Sans Nova Light" panose="020B0302020104020203" pitchFamily="34" charset="0"/>
            </a:rPr>
          </a:br>
          <a:r>
            <a:rPr lang="en-US" sz="2900" kern="1200" dirty="0">
              <a:latin typeface="Gill Sans Nova Light" panose="020B0302020104020203" pitchFamily="34" charset="0"/>
            </a:rPr>
            <a:t>analysis</a:t>
          </a:r>
          <a:endParaRPr lang="en-US" sz="2900" kern="1200" dirty="0"/>
        </a:p>
      </dsp:txBody>
      <dsp:txXfrm>
        <a:off x="2621972" y="2054863"/>
        <a:ext cx="3567426" cy="1703534"/>
      </dsp:txXfrm>
    </dsp:sp>
    <dsp:sp modelId="{42D38D63-C498-43E9-ADC7-DE0612631B8D}">
      <dsp:nvSpPr>
        <dsp:cNvPr id="0" name=""/>
        <dsp:cNvSpPr/>
      </dsp:nvSpPr>
      <dsp:spPr>
        <a:xfrm>
          <a:off x="701909" y="415217"/>
          <a:ext cx="3934739" cy="3934739"/>
        </a:xfrm>
        <a:custGeom>
          <a:avLst/>
          <a:gdLst/>
          <a:ahLst/>
          <a:cxnLst/>
          <a:rect l="0" t="0" r="0" b="0"/>
          <a:pathLst>
            <a:path>
              <a:moveTo>
                <a:pt x="2850530" y="3725372"/>
              </a:moveTo>
              <a:arcTo wR="1967369" hR="1967369" stAng="3799597" swAng="3124669"/>
            </a:path>
          </a:pathLst>
        </a:custGeom>
        <a:noFill/>
        <a:ln w="38100" cap="flat" cmpd="sng" algn="ctr">
          <a:solidFill>
            <a:schemeClr val="dk1"/>
          </a:solidFill>
          <a:prstDash val="solid"/>
          <a:tailEnd type="arrow"/>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BF244E38-3B7A-4019-A35E-6CF922E9614B}">
      <dsp:nvSpPr>
        <dsp:cNvPr id="0" name=""/>
        <dsp:cNvSpPr/>
      </dsp:nvSpPr>
      <dsp:spPr>
        <a:xfrm>
          <a:off x="-136157" y="2404665"/>
          <a:ext cx="2268516" cy="14745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Gill Sans Nova Light" panose="020B0302020104020203" pitchFamily="34" charset="0"/>
            </a:rPr>
            <a:t>Latencies are not fulfilled</a:t>
          </a:r>
          <a:endParaRPr lang="en-US" sz="2900" kern="1200" dirty="0"/>
        </a:p>
      </dsp:txBody>
      <dsp:txXfrm>
        <a:off x="-64176" y="2476646"/>
        <a:ext cx="2124554" cy="1330573"/>
      </dsp:txXfrm>
    </dsp:sp>
    <dsp:sp modelId="{B5F5E240-02A1-4036-90C0-F0F56F83B19E}">
      <dsp:nvSpPr>
        <dsp:cNvPr id="0" name=""/>
        <dsp:cNvSpPr/>
      </dsp:nvSpPr>
      <dsp:spPr>
        <a:xfrm>
          <a:off x="1419023" y="1061155"/>
          <a:ext cx="3934739" cy="3934739"/>
        </a:xfrm>
        <a:custGeom>
          <a:avLst/>
          <a:gdLst/>
          <a:ahLst/>
          <a:cxnLst/>
          <a:rect l="0" t="0" r="0" b="0"/>
          <a:pathLst>
            <a:path>
              <a:moveTo>
                <a:pt x="186150" y="1132024"/>
              </a:moveTo>
              <a:arcTo wR="1967369" hR="1967369" stAng="12307522" swAng="1223700"/>
            </a:path>
          </a:pathLst>
        </a:custGeom>
        <a:noFill/>
        <a:ln w="38100" cap="flat" cmpd="sng" algn="ctr">
          <a:solidFill>
            <a:schemeClr val="dk1"/>
          </a:solidFill>
          <a:prstDash val="solid"/>
          <a:tailEnd type="arrow"/>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0.86486</cdr:x>
      <cdr:y>0.30233</cdr:y>
    </cdr:from>
    <cdr:to>
      <cdr:x>0.90541</cdr:x>
      <cdr:y>0.39112</cdr:y>
    </cdr:to>
    <cdr:sp macro="" textlink="">
      <cdr:nvSpPr>
        <cdr:cNvPr id="2" name="Arrow: Up 1">
          <a:extLst xmlns:a="http://schemas.openxmlformats.org/drawingml/2006/main">
            <a:ext uri="{FF2B5EF4-FFF2-40B4-BE49-F238E27FC236}">
              <a16:creationId xmlns:a16="http://schemas.microsoft.com/office/drawing/2014/main" id="{5771A73A-348B-4996-8808-6950195F796B}"/>
            </a:ext>
          </a:extLst>
        </cdr:cNvPr>
        <cdr:cNvSpPr/>
      </cdr:nvSpPr>
      <cdr:spPr>
        <a:xfrm xmlns:a="http://schemas.openxmlformats.org/drawingml/2006/main">
          <a:off x="4608512" y="1471205"/>
          <a:ext cx="216024" cy="432048"/>
        </a:xfrm>
        <a:prstGeom xmlns:a="http://schemas.openxmlformats.org/drawingml/2006/main" prst="upArrow">
          <a:avLst/>
        </a:prstGeom>
        <a:solidFill xmlns:a="http://schemas.openxmlformats.org/drawingml/2006/main">
          <a:schemeClr val="accent1">
            <a:lumMod val="20000"/>
            <a:lumOff val="80000"/>
          </a:schemeClr>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lIns="108000" tIns="108000" rIns="108000" bIns="108000" rtlCol="0" anchor="t"/>
        <a:lstStyle xmlns:a="http://schemas.openxmlformats.org/drawingml/2006/main"/>
        <a:p xmlns:a="http://schemas.openxmlformats.org/drawingml/2006/main">
          <a:endParaRPr lang="de-DE"/>
        </a:p>
      </cdr:txBody>
    </cdr:sp>
  </cdr:relSizeAnchor>
  <cdr:relSizeAnchor xmlns:cdr="http://schemas.openxmlformats.org/drawingml/2006/chartDrawing">
    <cdr:from>
      <cdr:x>0.86486</cdr:x>
      <cdr:y>0.89499</cdr:y>
    </cdr:from>
    <cdr:to>
      <cdr:x>0.93243</cdr:x>
      <cdr:y>0.92662</cdr:y>
    </cdr:to>
    <cdr:sp macro="" textlink="">
      <cdr:nvSpPr>
        <cdr:cNvPr id="3" name="TextBox 2">
          <a:extLst xmlns:a="http://schemas.openxmlformats.org/drawingml/2006/main">
            <a:ext uri="{FF2B5EF4-FFF2-40B4-BE49-F238E27FC236}">
              <a16:creationId xmlns:a16="http://schemas.microsoft.com/office/drawing/2014/main" id="{14536E38-BD16-4645-8ED7-EA7BDDC0E7E6}"/>
            </a:ext>
          </a:extLst>
        </cdr:cNvPr>
        <cdr:cNvSpPr txBox="1"/>
      </cdr:nvSpPr>
      <cdr:spPr>
        <a:xfrm xmlns:a="http://schemas.openxmlformats.org/drawingml/2006/main">
          <a:off x="4608512" y="4355232"/>
          <a:ext cx="360040" cy="153888"/>
        </a:xfrm>
        <a:prstGeom xmlns:a="http://schemas.openxmlformats.org/drawingml/2006/main" prst="rect">
          <a:avLst/>
        </a:prstGeom>
      </cdr:spPr>
      <cdr:txBody>
        <a:bodyPr xmlns:a="http://schemas.openxmlformats.org/drawingml/2006/main" vertOverflow="clip" vert="horz" wrap="square" lIns="0" tIns="0" rIns="0" bIns="0" rtlCol="0">
          <a:spAutoFit/>
        </a:bodyPr>
        <a:lstStyle xmlns:a="http://schemas.openxmlformats.org/drawingml/2006/main"/>
        <a:p xmlns:a="http://schemas.openxmlformats.org/drawingml/2006/main">
          <a:r>
            <a:rPr lang="en-AU" sz="1000" dirty="0"/>
            <a:t>Plan</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77A12B-DEEE-4FE3-8BF3-46C80FE341D7}" type="datetimeFigureOut">
              <a:rPr lang="de-DE" smtClean="0"/>
              <a:t>04.10.19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9A2CFB-2336-4F26-BF34-FE97EF2B62AC}" type="slidenum">
              <a:rPr lang="de-DE" smtClean="0"/>
              <a:t>‹#›</a:t>
            </a:fld>
            <a:endParaRPr lang="de-DE"/>
          </a:p>
        </p:txBody>
      </p:sp>
    </p:spTree>
    <p:extLst>
      <p:ext uri="{BB962C8B-B14F-4D97-AF65-F5344CB8AC3E}">
        <p14:creationId xmlns:p14="http://schemas.microsoft.com/office/powerpoint/2010/main" val="4149451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10/4/19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a:t>Why</a:t>
            </a:r>
            <a:r>
              <a:rPr lang="de-AT" dirty="0"/>
              <a:t> </a:t>
            </a:r>
            <a:r>
              <a:rPr lang="de-AT" dirty="0" err="1"/>
              <a:t>there</a:t>
            </a:r>
            <a:r>
              <a:rPr lang="de-AT" dirty="0"/>
              <a:t> </a:t>
            </a:r>
            <a:r>
              <a:rPr lang="de-AT" dirty="0" err="1"/>
              <a:t>is</a:t>
            </a:r>
            <a:r>
              <a:rPr lang="de-AT" dirty="0"/>
              <a:t> </a:t>
            </a:r>
            <a:r>
              <a:rPr lang="de-AT" dirty="0" err="1"/>
              <a:t>the</a:t>
            </a:r>
            <a:r>
              <a:rPr lang="de-AT" dirty="0"/>
              <a:t> same </a:t>
            </a:r>
            <a:r>
              <a:rPr lang="de-AT" dirty="0" err="1"/>
              <a:t>amount</a:t>
            </a:r>
            <a:r>
              <a:rPr lang="de-AT" dirty="0"/>
              <a:t> </a:t>
            </a:r>
            <a:r>
              <a:rPr lang="de-AT" dirty="0" err="1"/>
              <a:t>of</a:t>
            </a:r>
            <a:r>
              <a:rPr lang="de-AT" dirty="0"/>
              <a:t> </a:t>
            </a:r>
            <a:r>
              <a:rPr lang="de-AT" dirty="0" err="1"/>
              <a:t>apps</a:t>
            </a:r>
            <a:r>
              <a:rPr lang="de-AT" dirty="0"/>
              <a:t> </a:t>
            </a:r>
            <a:r>
              <a:rPr lang="de-AT" dirty="0" err="1"/>
              <a:t>running</a:t>
            </a:r>
            <a:r>
              <a:rPr lang="de-AT" dirty="0"/>
              <a:t> on </a:t>
            </a:r>
            <a:r>
              <a:rPr lang="de-AT" dirty="0" err="1"/>
              <a:t>event</a:t>
            </a:r>
            <a:r>
              <a:rPr lang="de-AT" dirty="0"/>
              <a:t> </a:t>
            </a:r>
            <a:r>
              <a:rPr lang="de-AT" dirty="0" err="1"/>
              <a:t>triggered</a:t>
            </a:r>
            <a:r>
              <a:rPr lang="de-AT" dirty="0"/>
              <a:t> </a:t>
            </a:r>
            <a:r>
              <a:rPr lang="de-AT" dirty="0" err="1"/>
              <a:t>system</a:t>
            </a:r>
            <a:r>
              <a:rPr lang="de-AT" dirty="0"/>
              <a:t> </a:t>
            </a:r>
            <a:r>
              <a:rPr lang="de-AT" dirty="0" err="1"/>
              <a:t>as</a:t>
            </a:r>
            <a:r>
              <a:rPr lang="de-AT" dirty="0"/>
              <a:t> on </a:t>
            </a:r>
            <a:r>
              <a:rPr lang="de-AT" dirty="0" err="1"/>
              <a:t>the</a:t>
            </a:r>
            <a:r>
              <a:rPr lang="de-AT" dirty="0"/>
              <a:t> TT </a:t>
            </a:r>
            <a:r>
              <a:rPr lang="de-AT" dirty="0" err="1"/>
              <a:t>system</a:t>
            </a:r>
            <a:r>
              <a:rPr lang="de-AT" dirty="0"/>
              <a:t> – NO </a:t>
            </a:r>
            <a:r>
              <a:rPr lang="de-AT" dirty="0" err="1"/>
              <a:t>of</a:t>
            </a:r>
            <a:r>
              <a:rPr lang="de-AT" dirty="0"/>
              <a:t> </a:t>
            </a:r>
            <a:r>
              <a:rPr lang="de-AT" dirty="0" err="1"/>
              <a:t>applications</a:t>
            </a:r>
            <a:r>
              <a:rPr lang="de-AT" dirty="0"/>
              <a:t>??</a:t>
            </a:r>
          </a:p>
          <a:p>
            <a:r>
              <a:rPr lang="de-AT" dirty="0"/>
              <a:t>White </a:t>
            </a:r>
            <a:r>
              <a:rPr lang="de-AT" dirty="0" err="1"/>
              <a:t>parts</a:t>
            </a:r>
            <a:r>
              <a:rPr lang="de-AT" dirty="0"/>
              <a:t> </a:t>
            </a:r>
            <a:r>
              <a:rPr lang="de-AT" dirty="0" err="1"/>
              <a:t>shooudl</a:t>
            </a:r>
            <a:r>
              <a:rPr lang="de-AT" dirty="0"/>
              <a:t> </a:t>
            </a:r>
            <a:r>
              <a:rPr lang="de-AT" dirty="0" err="1"/>
              <a:t>be</a:t>
            </a:r>
            <a:r>
              <a:rPr lang="de-AT" dirty="0"/>
              <a:t> </a:t>
            </a:r>
            <a:r>
              <a:rPr lang="de-AT" dirty="0" err="1"/>
              <a:t>coloured</a:t>
            </a:r>
            <a:r>
              <a:rPr lang="de-AT" dirty="0"/>
              <a:t> </a:t>
            </a:r>
          </a:p>
        </p:txBody>
      </p:sp>
      <p:sp>
        <p:nvSpPr>
          <p:cNvPr id="4" name="Slide Number Placeholder 3"/>
          <p:cNvSpPr>
            <a:spLocks noGrp="1"/>
          </p:cNvSpPr>
          <p:nvPr>
            <p:ph type="sldNum" sz="quarter" idx="10"/>
          </p:nvPr>
        </p:nvSpPr>
        <p:spPr/>
        <p:txBody>
          <a:bodyPr/>
          <a:lstStyle/>
          <a:p>
            <a:fld id="{97863621-2E60-B848-8968-B0341E26A312}" type="slidenum">
              <a:rPr lang="en-US" smtClean="0"/>
              <a:t>26</a:t>
            </a:fld>
            <a:endParaRPr lang="en-US"/>
          </a:p>
        </p:txBody>
      </p:sp>
    </p:spTree>
    <p:extLst>
      <p:ext uri="{BB962C8B-B14F-4D97-AF65-F5344CB8AC3E}">
        <p14:creationId xmlns:p14="http://schemas.microsoft.com/office/powerpoint/2010/main" val="131161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a:t>Why</a:t>
            </a:r>
            <a:r>
              <a:rPr lang="de-AT" dirty="0"/>
              <a:t> </a:t>
            </a:r>
            <a:r>
              <a:rPr lang="de-AT" dirty="0" err="1"/>
              <a:t>there</a:t>
            </a:r>
            <a:r>
              <a:rPr lang="de-AT" dirty="0"/>
              <a:t> </a:t>
            </a:r>
            <a:r>
              <a:rPr lang="de-AT" dirty="0" err="1"/>
              <a:t>is</a:t>
            </a:r>
            <a:r>
              <a:rPr lang="de-AT" dirty="0"/>
              <a:t> </a:t>
            </a:r>
            <a:r>
              <a:rPr lang="de-AT" dirty="0" err="1"/>
              <a:t>the</a:t>
            </a:r>
            <a:r>
              <a:rPr lang="de-AT" dirty="0"/>
              <a:t> same </a:t>
            </a:r>
            <a:r>
              <a:rPr lang="de-AT" dirty="0" err="1"/>
              <a:t>amount</a:t>
            </a:r>
            <a:r>
              <a:rPr lang="de-AT" dirty="0"/>
              <a:t> </a:t>
            </a:r>
            <a:r>
              <a:rPr lang="de-AT" dirty="0" err="1"/>
              <a:t>of</a:t>
            </a:r>
            <a:r>
              <a:rPr lang="de-AT" dirty="0"/>
              <a:t> </a:t>
            </a:r>
            <a:r>
              <a:rPr lang="de-AT" dirty="0" err="1"/>
              <a:t>apps</a:t>
            </a:r>
            <a:r>
              <a:rPr lang="de-AT" dirty="0"/>
              <a:t> </a:t>
            </a:r>
            <a:r>
              <a:rPr lang="de-AT" dirty="0" err="1"/>
              <a:t>running</a:t>
            </a:r>
            <a:r>
              <a:rPr lang="de-AT" dirty="0"/>
              <a:t> on </a:t>
            </a:r>
            <a:r>
              <a:rPr lang="de-AT" dirty="0" err="1"/>
              <a:t>event</a:t>
            </a:r>
            <a:r>
              <a:rPr lang="de-AT" dirty="0"/>
              <a:t> </a:t>
            </a:r>
            <a:r>
              <a:rPr lang="de-AT" dirty="0" err="1"/>
              <a:t>triggered</a:t>
            </a:r>
            <a:r>
              <a:rPr lang="de-AT" dirty="0"/>
              <a:t> </a:t>
            </a:r>
            <a:r>
              <a:rPr lang="de-AT" dirty="0" err="1"/>
              <a:t>system</a:t>
            </a:r>
            <a:r>
              <a:rPr lang="de-AT" dirty="0"/>
              <a:t> </a:t>
            </a:r>
            <a:r>
              <a:rPr lang="de-AT" dirty="0" err="1"/>
              <a:t>as</a:t>
            </a:r>
            <a:r>
              <a:rPr lang="de-AT" dirty="0"/>
              <a:t> on </a:t>
            </a:r>
            <a:r>
              <a:rPr lang="de-AT" dirty="0" err="1"/>
              <a:t>the</a:t>
            </a:r>
            <a:r>
              <a:rPr lang="de-AT" dirty="0"/>
              <a:t> TT </a:t>
            </a:r>
            <a:r>
              <a:rPr lang="de-AT" dirty="0" err="1"/>
              <a:t>system</a:t>
            </a:r>
            <a:r>
              <a:rPr lang="de-AT" dirty="0"/>
              <a:t> – NO </a:t>
            </a:r>
            <a:r>
              <a:rPr lang="de-AT" dirty="0" err="1"/>
              <a:t>of</a:t>
            </a:r>
            <a:r>
              <a:rPr lang="de-AT" dirty="0"/>
              <a:t> </a:t>
            </a:r>
            <a:r>
              <a:rPr lang="de-AT" dirty="0" err="1"/>
              <a:t>applications</a:t>
            </a:r>
            <a:r>
              <a:rPr lang="de-AT" dirty="0"/>
              <a:t>??</a:t>
            </a:r>
          </a:p>
          <a:p>
            <a:r>
              <a:rPr lang="de-AT" dirty="0"/>
              <a:t>White </a:t>
            </a:r>
            <a:r>
              <a:rPr lang="de-AT" dirty="0" err="1"/>
              <a:t>parts</a:t>
            </a:r>
            <a:r>
              <a:rPr lang="de-AT" dirty="0"/>
              <a:t> </a:t>
            </a:r>
            <a:r>
              <a:rPr lang="de-AT" dirty="0" err="1"/>
              <a:t>shooudl</a:t>
            </a:r>
            <a:r>
              <a:rPr lang="de-AT" dirty="0"/>
              <a:t> </a:t>
            </a:r>
            <a:r>
              <a:rPr lang="de-AT" dirty="0" err="1"/>
              <a:t>be</a:t>
            </a:r>
            <a:r>
              <a:rPr lang="de-AT" dirty="0"/>
              <a:t> </a:t>
            </a:r>
            <a:r>
              <a:rPr lang="de-AT" dirty="0" err="1"/>
              <a:t>coloured</a:t>
            </a:r>
            <a:r>
              <a:rPr lang="de-AT" dirty="0"/>
              <a:t> </a:t>
            </a:r>
          </a:p>
        </p:txBody>
      </p:sp>
      <p:sp>
        <p:nvSpPr>
          <p:cNvPr id="4" name="Slide Number Placeholder 3"/>
          <p:cNvSpPr>
            <a:spLocks noGrp="1"/>
          </p:cNvSpPr>
          <p:nvPr>
            <p:ph type="sldNum" sz="quarter" idx="10"/>
          </p:nvPr>
        </p:nvSpPr>
        <p:spPr/>
        <p:txBody>
          <a:bodyPr/>
          <a:lstStyle/>
          <a:p>
            <a:fld id="{97863621-2E60-B848-8968-B0341E26A312}" type="slidenum">
              <a:rPr lang="en-US" smtClean="0"/>
              <a:t>27</a:t>
            </a:fld>
            <a:endParaRPr lang="en-US"/>
          </a:p>
        </p:txBody>
      </p:sp>
    </p:spTree>
    <p:extLst>
      <p:ext uri="{BB962C8B-B14F-4D97-AF65-F5344CB8AC3E}">
        <p14:creationId xmlns:p14="http://schemas.microsoft.com/office/powerpoint/2010/main" val="131494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97863621-2E60-B848-8968-B0341E26A312}" type="slidenum">
              <a:rPr lang="en-US" smtClean="0"/>
              <a:t>51</a:t>
            </a:fld>
            <a:endParaRPr lang="en-US"/>
          </a:p>
        </p:txBody>
      </p:sp>
    </p:spTree>
    <p:extLst>
      <p:ext uri="{BB962C8B-B14F-4D97-AF65-F5344CB8AC3E}">
        <p14:creationId xmlns:p14="http://schemas.microsoft.com/office/powerpoint/2010/main" val="310402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altbacken</a:t>
            </a:r>
          </a:p>
        </p:txBody>
      </p:sp>
      <p:sp>
        <p:nvSpPr>
          <p:cNvPr id="4" name="Slide Number Placeholder 3"/>
          <p:cNvSpPr>
            <a:spLocks noGrp="1"/>
          </p:cNvSpPr>
          <p:nvPr>
            <p:ph type="sldNum" sz="quarter" idx="10"/>
          </p:nvPr>
        </p:nvSpPr>
        <p:spPr/>
        <p:txBody>
          <a:bodyPr/>
          <a:lstStyle/>
          <a:p>
            <a:fld id="{97863621-2E60-B848-8968-B0341E26A312}" type="slidenum">
              <a:rPr lang="en-US" smtClean="0"/>
              <a:t>101</a:t>
            </a:fld>
            <a:endParaRPr lang="en-US"/>
          </a:p>
        </p:txBody>
      </p:sp>
    </p:spTree>
    <p:extLst>
      <p:ext uri="{BB962C8B-B14F-4D97-AF65-F5344CB8AC3E}">
        <p14:creationId xmlns:p14="http://schemas.microsoft.com/office/powerpoint/2010/main" val="1439844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Datumsplatzhalter 2"/>
          <p:cNvSpPr>
            <a:spLocks noGrp="1"/>
          </p:cNvSpPr>
          <p:nvPr>
            <p:ph type="dt" sz="half" idx="10"/>
          </p:nvPr>
        </p:nvSpPr>
        <p:spPr>
          <a:xfrm>
            <a:off x="6096000" y="5577360"/>
            <a:ext cx="5591176" cy="515936"/>
          </a:xfrm>
        </p:spPr>
        <p:txBody>
          <a:bodyPr lIns="432000" anchor="ctr"/>
          <a:lstStyle>
            <a:lvl1pPr algn="r">
              <a:defRPr sz="1600">
                <a:solidFill>
                  <a:schemeClr val="accent1"/>
                </a:solidFill>
              </a:defRPr>
            </a:lvl1pPr>
          </a:lstStyle>
          <a:p>
            <a:fld id="{7A5943B6-93BA-43DF-B1FD-F5C5359141D5}" type="datetime4">
              <a:rPr lang="en-US" smtClean="0"/>
              <a:t>October 4, 2019</a:t>
            </a:fld>
            <a:endParaRPr lang="en-US" dirty="0"/>
          </a:p>
        </p:txBody>
      </p:sp>
      <p:sp>
        <p:nvSpPr>
          <p:cNvPr id="4" name="Fußzeilenplatzhalter 3"/>
          <p:cNvSpPr>
            <a:spLocks noGrp="1"/>
          </p:cNvSpPr>
          <p:nvPr>
            <p:ph type="ftr" sz="quarter" idx="11"/>
          </p:nvPr>
        </p:nvSpPr>
        <p:spPr>
          <a:xfrm>
            <a:off x="6096000" y="5049180"/>
            <a:ext cx="5580062" cy="515936"/>
          </a:xfrm>
        </p:spPr>
        <p:txBody>
          <a:bodyPr lIns="432000" anchor="ctr"/>
          <a:lstStyle>
            <a:lvl1pPr algn="r">
              <a:defRPr sz="1600">
                <a:solidFill>
                  <a:schemeClr val="accent1"/>
                </a:solidFill>
              </a:defRPr>
            </a:lvl1pPr>
          </a:lstStyle>
          <a:p>
            <a:r>
              <a:rPr lang="en-US" dirty="0"/>
              <a:t>TTTech Confidential and Proprietary Information</a:t>
            </a:r>
          </a:p>
        </p:txBody>
      </p:sp>
      <p:sp>
        <p:nvSpPr>
          <p:cNvPr id="9" name="Title 1"/>
          <p:cNvSpPr>
            <a:spLocks noGrp="1"/>
          </p:cNvSpPr>
          <p:nvPr>
            <p:ph type="title" hasCustomPrompt="1"/>
          </p:nvPr>
        </p:nvSpPr>
        <p:spPr>
          <a:xfrm>
            <a:off x="6095999" y="1784351"/>
            <a:ext cx="5580063" cy="2040693"/>
          </a:xfrm>
        </p:spPr>
        <p:txBody>
          <a:bodyPr lIns="432000" tIns="0" anchor="b"/>
          <a:lstStyle>
            <a:lvl1pPr algn="r">
              <a:lnSpc>
                <a:spcPts val="4800"/>
              </a:lnSpc>
              <a:defRPr sz="4800">
                <a:solidFill>
                  <a:schemeClr val="accent1"/>
                </a:solidFill>
              </a:defRPr>
            </a:lvl1pPr>
          </a:lstStyle>
          <a:p>
            <a:r>
              <a:rPr lang="en-US" noProof="0" dirty="0"/>
              <a:t>Click to edit Master title style</a:t>
            </a:r>
          </a:p>
        </p:txBody>
      </p:sp>
      <p:sp>
        <p:nvSpPr>
          <p:cNvPr id="5" name="Textplatzhalter 4"/>
          <p:cNvSpPr>
            <a:spLocks noGrp="1"/>
          </p:cNvSpPr>
          <p:nvPr>
            <p:ph type="body" sz="quarter" idx="12" hasCustomPrompt="1"/>
          </p:nvPr>
        </p:nvSpPr>
        <p:spPr>
          <a:xfrm>
            <a:off x="6096001" y="3825044"/>
            <a:ext cx="5577346" cy="1224135"/>
          </a:xfrm>
        </p:spPr>
        <p:txBody>
          <a:bodyPr anchor="ctr"/>
          <a:lstStyle>
            <a:lvl1pPr algn="r">
              <a:defRPr sz="2800"/>
            </a:lvl1pPr>
            <a:lvl2pPr algn="r">
              <a:defRPr/>
            </a:lvl2pPr>
            <a:lvl3pPr algn="r">
              <a:defRPr/>
            </a:lvl3pPr>
            <a:lvl4pPr algn="r">
              <a:defRPr/>
            </a:lvl4pPr>
            <a:lvl5pPr algn="r">
              <a:defRPr/>
            </a:lvl5pPr>
          </a:lstStyle>
          <a:p>
            <a:pPr lvl="0"/>
            <a:r>
              <a:rPr lang="en-US" dirty="0"/>
              <a:t>Click here to edit subtitle</a:t>
            </a:r>
          </a:p>
        </p:txBody>
      </p:sp>
    </p:spTree>
    <p:extLst>
      <p:ext uri="{BB962C8B-B14F-4D97-AF65-F5344CB8AC3E}">
        <p14:creationId xmlns:p14="http://schemas.microsoft.com/office/powerpoint/2010/main" val="671276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hort Title and Two Columns">
    <p:spTree>
      <p:nvGrpSpPr>
        <p:cNvPr id="1" name=""/>
        <p:cNvGrpSpPr/>
        <p:nvPr/>
      </p:nvGrpSpPr>
      <p:grpSpPr>
        <a:xfrm>
          <a:off x="0" y="0"/>
          <a:ext cx="0" cy="0"/>
          <a:chOff x="0" y="0"/>
          <a:chExt cx="0" cy="0"/>
        </a:xfrm>
      </p:grpSpPr>
      <p:sp>
        <p:nvSpPr>
          <p:cNvPr id="9" name="Inhaltsplatzhalter 8"/>
          <p:cNvSpPr>
            <a:spLocks noGrp="1"/>
          </p:cNvSpPr>
          <p:nvPr>
            <p:ph sz="quarter" idx="11" hasCustomPrompt="1"/>
          </p:nvPr>
        </p:nvSpPr>
        <p:spPr>
          <a:xfrm>
            <a:off x="507600" y="1268413"/>
            <a:ext cx="5580062" cy="4835524"/>
          </a:xfrm>
        </p:spPr>
        <p:txBody>
          <a:bodyPr r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0" name="Inhaltsplatzhalter 8"/>
          <p:cNvSpPr>
            <a:spLocks noGrp="1"/>
          </p:cNvSpPr>
          <p:nvPr>
            <p:ph sz="quarter" idx="12" hasCustomPrompt="1"/>
          </p:nvPr>
        </p:nvSpPr>
        <p:spPr>
          <a:xfrm>
            <a:off x="6096001" y="1268413"/>
            <a:ext cx="5580062" cy="4835524"/>
          </a:xfrm>
        </p:spPr>
        <p:txBody>
          <a:bodyPr l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3" name="Datumsplatzhalter 2"/>
          <p:cNvSpPr>
            <a:spLocks noGrp="1"/>
          </p:cNvSpPr>
          <p:nvPr>
            <p:ph type="dt" sz="half" idx="19"/>
          </p:nvPr>
        </p:nvSpPr>
        <p:spPr/>
        <p:txBody>
          <a:bodyPr/>
          <a:lstStyle/>
          <a:p>
            <a:fld id="{A889F645-A393-49DD-814C-24E0ACBF150C}" type="datetime4">
              <a:rPr lang="en-US" noProof="0" smtClean="0"/>
              <a:t>October 4, 2019</a:t>
            </a:fld>
            <a:endParaRPr lang="en-US" noProof="0" dirty="0"/>
          </a:p>
        </p:txBody>
      </p:sp>
      <p:sp>
        <p:nvSpPr>
          <p:cNvPr id="4" name="Fußzeilenplatzhalter 3"/>
          <p:cNvSpPr>
            <a:spLocks noGrp="1"/>
          </p:cNvSpPr>
          <p:nvPr>
            <p:ph type="ftr" sz="quarter" idx="20"/>
          </p:nvPr>
        </p:nvSpPr>
        <p:spPr/>
        <p:txBody>
          <a:bodyPr/>
          <a:lstStyle/>
          <a:p>
            <a:r>
              <a:rPr lang="en-US" noProof="0" dirty="0"/>
              <a:t>TTTech Confidential and Proprietary Information</a:t>
            </a:r>
          </a:p>
        </p:txBody>
      </p:sp>
      <p:sp>
        <p:nvSpPr>
          <p:cNvPr id="5" name="Foliennummernplatzhalter 4"/>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1" name="Titel 10"/>
          <p:cNvSpPr>
            <a:spLocks noGrp="1"/>
          </p:cNvSpPr>
          <p:nvPr>
            <p:ph type="title"/>
          </p:nvPr>
        </p:nvSpPr>
        <p:spPr>
          <a:xfrm>
            <a:off x="515939" y="260350"/>
            <a:ext cx="8893174" cy="504825"/>
          </a:xfrm>
        </p:spPr>
        <p:txBody>
          <a:bodyPr/>
          <a:lstStyle/>
          <a:p>
            <a:r>
              <a:rPr lang="en-US"/>
              <a:t>Click to edit Master title style</a:t>
            </a:r>
          </a:p>
        </p:txBody>
      </p:sp>
    </p:spTree>
    <p:extLst>
      <p:ext uri="{BB962C8B-B14F-4D97-AF65-F5344CB8AC3E}">
        <p14:creationId xmlns:p14="http://schemas.microsoft.com/office/powerpoint/2010/main" val="138071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hort Title and Three Columns">
    <p:spTree>
      <p:nvGrpSpPr>
        <p:cNvPr id="1" name=""/>
        <p:cNvGrpSpPr/>
        <p:nvPr/>
      </p:nvGrpSpPr>
      <p:grpSpPr>
        <a:xfrm>
          <a:off x="0" y="0"/>
          <a:ext cx="0" cy="0"/>
          <a:chOff x="0" y="0"/>
          <a:chExt cx="0" cy="0"/>
        </a:xfrm>
      </p:grpSpPr>
      <p:sp>
        <p:nvSpPr>
          <p:cNvPr id="9" name="Inhaltsplatzhalter 8"/>
          <p:cNvSpPr>
            <a:spLocks noGrp="1"/>
          </p:cNvSpPr>
          <p:nvPr>
            <p:ph sz="quarter" idx="11" hasCustomPrompt="1"/>
          </p:nvPr>
        </p:nvSpPr>
        <p:spPr>
          <a:xfrm>
            <a:off x="507600" y="1268413"/>
            <a:ext cx="3725319" cy="4835524"/>
          </a:xfrm>
        </p:spPr>
        <p:txBody>
          <a:bodyPr r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0" name="Inhaltsplatzhalter 8"/>
          <p:cNvSpPr>
            <a:spLocks noGrp="1"/>
          </p:cNvSpPr>
          <p:nvPr>
            <p:ph sz="quarter" idx="12" hasCustomPrompt="1"/>
          </p:nvPr>
        </p:nvSpPr>
        <p:spPr>
          <a:xfrm>
            <a:off x="4241258" y="1268413"/>
            <a:ext cx="3714737" cy="4835524"/>
          </a:xfrm>
        </p:spPr>
        <p:txBody>
          <a:bodyPr lIns="72000" tIns="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3" name="Datumsplatzhalter 2"/>
          <p:cNvSpPr>
            <a:spLocks noGrp="1"/>
          </p:cNvSpPr>
          <p:nvPr>
            <p:ph type="dt" sz="half" idx="19"/>
          </p:nvPr>
        </p:nvSpPr>
        <p:spPr/>
        <p:txBody>
          <a:bodyPr/>
          <a:lstStyle/>
          <a:p>
            <a:fld id="{49C0BDEE-8172-4E93-B3C3-178AE7B387E9}" type="datetime4">
              <a:rPr lang="en-US" noProof="0" smtClean="0"/>
              <a:t>October 4, 2019</a:t>
            </a:fld>
            <a:endParaRPr lang="en-US" noProof="0" dirty="0"/>
          </a:p>
        </p:txBody>
      </p:sp>
      <p:sp>
        <p:nvSpPr>
          <p:cNvPr id="4" name="Fußzeilenplatzhalter 3"/>
          <p:cNvSpPr>
            <a:spLocks noGrp="1"/>
          </p:cNvSpPr>
          <p:nvPr>
            <p:ph type="ftr" sz="quarter" idx="20"/>
          </p:nvPr>
        </p:nvSpPr>
        <p:spPr/>
        <p:txBody>
          <a:bodyPr/>
          <a:lstStyle/>
          <a:p>
            <a:r>
              <a:rPr lang="en-US" noProof="0" dirty="0"/>
              <a:t>TTTech Confidential and Proprietary Information</a:t>
            </a:r>
          </a:p>
        </p:txBody>
      </p:sp>
      <p:sp>
        <p:nvSpPr>
          <p:cNvPr id="5" name="Foliennummernplatzhalter 4"/>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8" name="Inhaltsplatzhalter 17"/>
          <p:cNvSpPr>
            <a:spLocks noGrp="1"/>
          </p:cNvSpPr>
          <p:nvPr>
            <p:ph sz="quarter" idx="22" hasCustomPrompt="1"/>
          </p:nvPr>
        </p:nvSpPr>
        <p:spPr>
          <a:xfrm>
            <a:off x="7967663" y="1268413"/>
            <a:ext cx="3719512" cy="4835524"/>
          </a:xfrm>
        </p:spPr>
        <p:txBody>
          <a:bodyPr lIns="108000"/>
          <a:lstStyle>
            <a:lvl1pPr>
              <a:defRPr/>
            </a:lvl1pPr>
            <a:lvl2pPr>
              <a:defRPr/>
            </a:lvl2pPr>
            <a:lvl3pPr>
              <a:defRPr/>
            </a:lvl3pPr>
            <a:lvl4pPr>
              <a:defRPr/>
            </a:lvl4pPr>
            <a:lvl5pPr>
              <a:defRPr baseline="0"/>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Titel 10"/>
          <p:cNvSpPr>
            <a:spLocks noGrp="1"/>
          </p:cNvSpPr>
          <p:nvPr>
            <p:ph type="title"/>
          </p:nvPr>
        </p:nvSpPr>
        <p:spPr>
          <a:xfrm>
            <a:off x="515939" y="260350"/>
            <a:ext cx="8893174" cy="504825"/>
          </a:xfrm>
        </p:spPr>
        <p:txBody>
          <a:bodyPr/>
          <a:lstStyle/>
          <a:p>
            <a:r>
              <a:rPr lang="en-US"/>
              <a:t>Click to edit Master title style</a:t>
            </a:r>
          </a:p>
        </p:txBody>
      </p:sp>
    </p:spTree>
    <p:extLst>
      <p:ext uri="{BB962C8B-B14F-4D97-AF65-F5344CB8AC3E}">
        <p14:creationId xmlns:p14="http://schemas.microsoft.com/office/powerpoint/2010/main" val="3434873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hort Title, Picture and One Column">
    <p:spTree>
      <p:nvGrpSpPr>
        <p:cNvPr id="1" name=""/>
        <p:cNvGrpSpPr/>
        <p:nvPr/>
      </p:nvGrpSpPr>
      <p:grpSpPr>
        <a:xfrm>
          <a:off x="0" y="0"/>
          <a:ext cx="0" cy="0"/>
          <a:chOff x="0" y="0"/>
          <a:chExt cx="0" cy="0"/>
        </a:xfrm>
      </p:grpSpPr>
      <p:sp>
        <p:nvSpPr>
          <p:cNvPr id="156" name="Datumsplatzhalter 155"/>
          <p:cNvSpPr>
            <a:spLocks noGrp="1"/>
          </p:cNvSpPr>
          <p:nvPr>
            <p:ph type="dt" sz="half" idx="14"/>
          </p:nvPr>
        </p:nvSpPr>
        <p:spPr/>
        <p:txBody>
          <a:bodyPr/>
          <a:lstStyle/>
          <a:p>
            <a:fld id="{D4CDB5D5-8AB9-482A-84C3-E044C0B795FB}" type="datetime4">
              <a:rPr lang="en-US" noProof="0" smtClean="0"/>
              <a:t>October 4, 2019</a:t>
            </a:fld>
            <a:endParaRPr lang="en-US" noProof="0" dirty="0"/>
          </a:p>
        </p:txBody>
      </p:sp>
      <p:sp>
        <p:nvSpPr>
          <p:cNvPr id="157" name="Fußzeilenplatzhalter 156"/>
          <p:cNvSpPr>
            <a:spLocks noGrp="1"/>
          </p:cNvSpPr>
          <p:nvPr>
            <p:ph type="ftr" sz="quarter" idx="15"/>
          </p:nvPr>
        </p:nvSpPr>
        <p:spPr/>
        <p:txBody>
          <a:bodyPr/>
          <a:lstStyle/>
          <a:p>
            <a:r>
              <a:rPr lang="en-US" noProof="0" dirty="0"/>
              <a:t>TTTech Confidential and Proprietary Information</a:t>
            </a:r>
          </a:p>
        </p:txBody>
      </p:sp>
      <p:sp>
        <p:nvSpPr>
          <p:cNvPr id="158" name="Foliennummernplatzhalter 157"/>
          <p:cNvSpPr>
            <a:spLocks noGrp="1"/>
          </p:cNvSpPr>
          <p:nvPr>
            <p:ph type="sldNum" sz="quarter" idx="16"/>
          </p:nvPr>
        </p:nvSpPr>
        <p:spPr/>
        <p:txBody>
          <a:bodyPr/>
          <a:lstStyle/>
          <a:p>
            <a:fld id="{0D46BA1D-85D8-4A66-B78C-46ED6382B9BC}" type="slidenum">
              <a:rPr lang="en-US" noProof="0" smtClean="0"/>
              <a:pPr/>
              <a:t>‹#›</a:t>
            </a:fld>
            <a:endParaRPr lang="en-US" noProof="0" dirty="0"/>
          </a:p>
        </p:txBody>
      </p:sp>
      <p:sp>
        <p:nvSpPr>
          <p:cNvPr id="6" name="Inhaltsplatzhalter 5"/>
          <p:cNvSpPr>
            <a:spLocks noGrp="1"/>
          </p:cNvSpPr>
          <p:nvPr>
            <p:ph sz="quarter" idx="19" hasCustomPrompt="1"/>
          </p:nvPr>
        </p:nvSpPr>
        <p:spPr>
          <a:xfrm>
            <a:off x="6096000" y="1268413"/>
            <a:ext cx="5580062" cy="4835524"/>
          </a:xfrm>
        </p:spPr>
        <p:txBody>
          <a:bodyPr lIns="216000"/>
          <a:lstStyle>
            <a:lvl1pPr>
              <a:defRPr/>
            </a:lvl1pPr>
            <a:lvl2pPr>
              <a:defRPr/>
            </a:lvl2pPr>
            <a:lvl3pPr>
              <a:defRPr/>
            </a:lvl3pPr>
            <a:lvl4pPr>
              <a:defRPr/>
            </a:lvl4pPr>
            <a:lvl5pPr marL="449263" indent="-182563">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3" name="Titel 2"/>
          <p:cNvSpPr>
            <a:spLocks noGrp="1"/>
          </p:cNvSpPr>
          <p:nvPr>
            <p:ph type="title"/>
          </p:nvPr>
        </p:nvSpPr>
        <p:spPr>
          <a:xfrm>
            <a:off x="515939" y="260350"/>
            <a:ext cx="8893174" cy="504825"/>
          </a:xfrm>
        </p:spPr>
        <p:txBody>
          <a:bodyPr/>
          <a:lstStyle/>
          <a:p>
            <a:r>
              <a:rPr lang="en-US"/>
              <a:t>Click to edit Master title style</a:t>
            </a:r>
          </a:p>
        </p:txBody>
      </p:sp>
      <p:sp>
        <p:nvSpPr>
          <p:cNvPr id="4" name="Bildplatzhalter 3"/>
          <p:cNvSpPr>
            <a:spLocks noGrp="1"/>
          </p:cNvSpPr>
          <p:nvPr>
            <p:ph type="pic" sz="quarter" idx="20" hasCustomPrompt="1"/>
          </p:nvPr>
        </p:nvSpPr>
        <p:spPr>
          <a:xfrm>
            <a:off x="508000" y="1268413"/>
            <a:ext cx="5588000" cy="4835525"/>
          </a:xfrm>
        </p:spPr>
        <p:txBody>
          <a:bodyPr anchor="ctr"/>
          <a:lstStyle>
            <a:lvl1pPr algn="ctr">
              <a:defRPr/>
            </a:lvl1pPr>
          </a:lstStyle>
          <a:p>
            <a:r>
              <a:rPr lang="en-US" noProof="0" dirty="0"/>
              <a:t>Please Upload New Picture</a:t>
            </a:r>
          </a:p>
        </p:txBody>
      </p:sp>
    </p:spTree>
    <p:extLst>
      <p:ext uri="{BB962C8B-B14F-4D97-AF65-F5344CB8AC3E}">
        <p14:creationId xmlns:p14="http://schemas.microsoft.com/office/powerpoint/2010/main" val="516967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hort Title, One Column and free Space">
    <p:spTree>
      <p:nvGrpSpPr>
        <p:cNvPr id="1" name=""/>
        <p:cNvGrpSpPr/>
        <p:nvPr/>
      </p:nvGrpSpPr>
      <p:grpSpPr>
        <a:xfrm>
          <a:off x="0" y="0"/>
          <a:ext cx="0" cy="0"/>
          <a:chOff x="0" y="0"/>
          <a:chExt cx="0" cy="0"/>
        </a:xfrm>
      </p:grpSpPr>
      <p:sp>
        <p:nvSpPr>
          <p:cNvPr id="156" name="Datumsplatzhalter 155"/>
          <p:cNvSpPr>
            <a:spLocks noGrp="1"/>
          </p:cNvSpPr>
          <p:nvPr>
            <p:ph type="dt" sz="half" idx="14"/>
          </p:nvPr>
        </p:nvSpPr>
        <p:spPr/>
        <p:txBody>
          <a:bodyPr/>
          <a:lstStyle/>
          <a:p>
            <a:fld id="{D68FB99C-BE3A-46F3-92F9-9E0DD25B4D79}" type="datetime4">
              <a:rPr lang="en-US" noProof="0" smtClean="0"/>
              <a:t>October 4, 2019</a:t>
            </a:fld>
            <a:endParaRPr lang="en-US" noProof="0" dirty="0"/>
          </a:p>
        </p:txBody>
      </p:sp>
      <p:sp>
        <p:nvSpPr>
          <p:cNvPr id="157" name="Fußzeilenplatzhalter 156"/>
          <p:cNvSpPr>
            <a:spLocks noGrp="1"/>
          </p:cNvSpPr>
          <p:nvPr>
            <p:ph type="ftr" sz="quarter" idx="15"/>
          </p:nvPr>
        </p:nvSpPr>
        <p:spPr/>
        <p:txBody>
          <a:bodyPr/>
          <a:lstStyle/>
          <a:p>
            <a:r>
              <a:rPr lang="en-US" noProof="0" dirty="0"/>
              <a:t>TTTech Confidential and Proprietary Information</a:t>
            </a:r>
          </a:p>
        </p:txBody>
      </p:sp>
      <p:sp>
        <p:nvSpPr>
          <p:cNvPr id="158" name="Foliennummernplatzhalter 157"/>
          <p:cNvSpPr>
            <a:spLocks noGrp="1"/>
          </p:cNvSpPr>
          <p:nvPr>
            <p:ph type="sldNum" sz="quarter" idx="16"/>
          </p:nvPr>
        </p:nvSpPr>
        <p:spPr/>
        <p:txBody>
          <a:bodyPr/>
          <a:lstStyle/>
          <a:p>
            <a:fld id="{0D46BA1D-85D8-4A66-B78C-46ED6382B9BC}" type="slidenum">
              <a:rPr lang="en-US" noProof="0" smtClean="0"/>
              <a:pPr/>
              <a:t>‹#›</a:t>
            </a:fld>
            <a:endParaRPr lang="en-US" noProof="0" dirty="0"/>
          </a:p>
        </p:txBody>
      </p:sp>
      <p:sp>
        <p:nvSpPr>
          <p:cNvPr id="3" name="Titel 2"/>
          <p:cNvSpPr>
            <a:spLocks noGrp="1"/>
          </p:cNvSpPr>
          <p:nvPr>
            <p:ph type="title"/>
          </p:nvPr>
        </p:nvSpPr>
        <p:spPr>
          <a:xfrm>
            <a:off x="515939" y="260350"/>
            <a:ext cx="8893174" cy="504825"/>
          </a:xfrm>
        </p:spPr>
        <p:txBody>
          <a:bodyPr/>
          <a:lstStyle/>
          <a:p>
            <a:r>
              <a:rPr lang="en-US"/>
              <a:t>Click to edit Master title style</a:t>
            </a:r>
          </a:p>
        </p:txBody>
      </p:sp>
      <p:sp>
        <p:nvSpPr>
          <p:cNvPr id="8" name="Inhaltsplatzhalter 5"/>
          <p:cNvSpPr>
            <a:spLocks noGrp="1"/>
          </p:cNvSpPr>
          <p:nvPr>
            <p:ph sz="quarter" idx="19" hasCustomPrompt="1"/>
          </p:nvPr>
        </p:nvSpPr>
        <p:spPr>
          <a:xfrm>
            <a:off x="515939" y="1268413"/>
            <a:ext cx="5580061" cy="4835524"/>
          </a:xfrm>
        </p:spPr>
        <p:txBody>
          <a:bodyPr lIns="0" rIns="216000"/>
          <a:lstStyle>
            <a:lvl1pPr>
              <a:defRPr/>
            </a:lvl1pPr>
            <a:lvl2pPr>
              <a:defRPr/>
            </a:lvl2pPr>
            <a:lvl3pPr>
              <a:defRPr/>
            </a:lvl3pPr>
            <a:lvl4pPr>
              <a:defRPr/>
            </a:lvl4pPr>
            <a:lvl5pPr marL="449263" indent="-182563">
              <a:defRPr/>
            </a:lvl5pPr>
            <a:lvl8pPr>
              <a:buSzPct val="100000"/>
              <a:defRPr/>
            </a:lvl8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Tree>
    <p:extLst>
      <p:ext uri="{BB962C8B-B14F-4D97-AF65-F5344CB8AC3E}">
        <p14:creationId xmlns:p14="http://schemas.microsoft.com/office/powerpoint/2010/main" val="2698216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st">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0F958E54-69AE-4930-9D51-32D83B5A6D0B}" type="datetime4">
              <a:rPr lang="en-US" noProof="0" smtClean="0"/>
              <a:t>October 4, 2019</a:t>
            </a:fld>
            <a:endParaRPr lang="en-US" noProof="0" dirty="0"/>
          </a:p>
        </p:txBody>
      </p:sp>
      <p:sp>
        <p:nvSpPr>
          <p:cNvPr id="9" name="Fußzeilenplatzhalter 8"/>
          <p:cNvSpPr>
            <a:spLocks noGrp="1"/>
          </p:cNvSpPr>
          <p:nvPr>
            <p:ph type="ftr" sz="quarter" idx="20"/>
          </p:nvPr>
        </p:nvSpPr>
        <p:spPr/>
        <p:txBody>
          <a:bodyPr/>
          <a:lstStyle/>
          <a:p>
            <a:r>
              <a:rPr lang="en-US" noProof="0" dirty="0"/>
              <a:t>TTTech Confidential and Proprietary Information</a:t>
            </a:r>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3" name="Inhaltsplatzhalter 5"/>
          <p:cNvSpPr>
            <a:spLocks noGrp="1"/>
          </p:cNvSpPr>
          <p:nvPr>
            <p:ph sz="quarter" idx="22" hasCustomPrompt="1"/>
          </p:nvPr>
        </p:nvSpPr>
        <p:spPr>
          <a:xfrm>
            <a:off x="515938" y="1268413"/>
            <a:ext cx="11160123" cy="4835525"/>
          </a:xfrm>
        </p:spPr>
        <p:txBody>
          <a:bodyPr/>
          <a:lstStyle>
            <a:lvl1pPr marL="400050" indent="-400050">
              <a:buFont typeface="+mj-lt"/>
              <a:buAutoNum type="arabicPeriod"/>
              <a:defRPr sz="2200" b="0" i="0">
                <a:solidFill>
                  <a:schemeClr val="tx1"/>
                </a:solidFill>
              </a:defRPr>
            </a:lvl1pPr>
            <a:lvl2pPr marL="419100" indent="0">
              <a:defRPr/>
            </a:lvl2pPr>
            <a:lvl3pPr marL="609600" indent="-182563">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4" name="Titel 3"/>
          <p:cNvSpPr>
            <a:spLocks noGrp="1"/>
          </p:cNvSpPr>
          <p:nvPr>
            <p:ph type="title" hasCustomPrompt="1"/>
          </p:nvPr>
        </p:nvSpPr>
        <p:spPr>
          <a:xfrm>
            <a:off x="515939" y="260350"/>
            <a:ext cx="8893174" cy="504826"/>
          </a:xfrm>
        </p:spPr>
        <p:txBody>
          <a:bodyPr/>
          <a:lstStyle>
            <a:lvl1pPr>
              <a:defRPr/>
            </a:lvl1pPr>
          </a:lstStyle>
          <a:p>
            <a:r>
              <a:rPr lang="de-DE" dirty="0"/>
              <a:t>List Title</a:t>
            </a:r>
            <a:endParaRPr lang="en-US" dirty="0"/>
          </a:p>
        </p:txBody>
      </p:sp>
    </p:spTree>
    <p:extLst>
      <p:ext uri="{BB962C8B-B14F-4D97-AF65-F5344CB8AC3E}">
        <p14:creationId xmlns:p14="http://schemas.microsoft.com/office/powerpoint/2010/main" val="2569781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hort Title and Subtitle Only">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A8E64B1F-C1C2-44AA-B7D4-BD414FC292EF}" type="datetime4">
              <a:rPr lang="en-US" noProof="0" smtClean="0"/>
              <a:t>October 4, 2019</a:t>
            </a:fld>
            <a:endParaRPr lang="en-US" noProof="0" dirty="0"/>
          </a:p>
        </p:txBody>
      </p:sp>
      <p:sp>
        <p:nvSpPr>
          <p:cNvPr id="9" name="Fußzeilenplatzhalter 8"/>
          <p:cNvSpPr>
            <a:spLocks noGrp="1"/>
          </p:cNvSpPr>
          <p:nvPr>
            <p:ph type="ftr" sz="quarter" idx="20"/>
          </p:nvPr>
        </p:nvSpPr>
        <p:spPr/>
        <p:txBody>
          <a:bodyPr/>
          <a:lstStyle/>
          <a:p>
            <a:r>
              <a:rPr lang="en-US" noProof="0" dirty="0"/>
              <a:t>TTTech Confidential and Proprietary Information</a:t>
            </a:r>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2" name="Text Placeholder 4"/>
          <p:cNvSpPr>
            <a:spLocks noGrp="1"/>
          </p:cNvSpPr>
          <p:nvPr>
            <p:ph type="body" sz="quarter" idx="10" hasCustomPrompt="1"/>
          </p:nvPr>
        </p:nvSpPr>
        <p:spPr>
          <a:xfrm>
            <a:off x="507935" y="765176"/>
            <a:ext cx="11168128" cy="503238"/>
          </a:xfrm>
        </p:spPr>
        <p:txBody>
          <a:bodyPr lIns="0" anchor="ctr">
            <a:normAutofit/>
          </a:bodyPr>
          <a:lstStyle>
            <a:lvl1pPr marL="0" indent="0" algn="l">
              <a:lnSpc>
                <a:spcPct val="86000"/>
              </a:lnSpc>
              <a:spcBef>
                <a:spcPts val="0"/>
              </a:spcBef>
              <a:buNone/>
              <a:defRPr lang="en-US" sz="2400" kern="800" spc="-13" dirty="0">
                <a:solidFill>
                  <a:schemeClr val="tx1"/>
                </a:solidFill>
                <a:latin typeface="Arial" panose="020B0604020202020204" pitchFamily="34" charset="0"/>
                <a:ea typeface="+mn-ea"/>
                <a:cs typeface="Arial" panose="020B0604020202020204" pitchFamily="34" charset="0"/>
              </a:defRPr>
            </a:lvl1pPr>
          </a:lstStyle>
          <a:p>
            <a:pPr marL="0" lvl="0" indent="0" algn="l" defTabSz="1219170" rtl="0" eaLnBrk="1" latinLnBrk="0" hangingPunct="1">
              <a:spcBef>
                <a:spcPts val="300"/>
              </a:spcBef>
              <a:spcAft>
                <a:spcPts val="300"/>
              </a:spcAft>
              <a:buClr>
                <a:schemeClr val="accent1"/>
              </a:buClr>
              <a:buFont typeface="Arial" panose="020B0604020202020204" pitchFamily="34" charset="0"/>
              <a:buNone/>
            </a:pPr>
            <a:r>
              <a:rPr lang="en-US" noProof="0" dirty="0"/>
              <a:t>Click here to edit subtitle</a:t>
            </a:r>
          </a:p>
        </p:txBody>
      </p:sp>
      <p:sp>
        <p:nvSpPr>
          <p:cNvPr id="3" name="Titel 2"/>
          <p:cNvSpPr>
            <a:spLocks noGrp="1"/>
          </p:cNvSpPr>
          <p:nvPr>
            <p:ph type="title" hasCustomPrompt="1"/>
          </p:nvPr>
        </p:nvSpPr>
        <p:spPr>
          <a:xfrm>
            <a:off x="515939" y="260350"/>
            <a:ext cx="8893174" cy="504825"/>
          </a:xfrm>
        </p:spPr>
        <p:txBody>
          <a:bodyPr/>
          <a:lstStyle/>
          <a:p>
            <a:r>
              <a:rPr lang="en-US" noProof="0" dirty="0"/>
              <a:t>Click to edit Master title style</a:t>
            </a:r>
            <a:endParaRPr lang="en-US" dirty="0"/>
          </a:p>
        </p:txBody>
      </p:sp>
    </p:spTree>
    <p:extLst>
      <p:ext uri="{BB962C8B-B14F-4D97-AF65-F5344CB8AC3E}">
        <p14:creationId xmlns:p14="http://schemas.microsoft.com/office/powerpoint/2010/main" val="66797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hort Title Only">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178C2472-BD20-4656-8245-73EA38DAAE1A}" type="datetime4">
              <a:rPr lang="en-US" noProof="0" smtClean="0"/>
              <a:t>October 4, 2019</a:t>
            </a:fld>
            <a:endParaRPr lang="en-US" noProof="0" dirty="0"/>
          </a:p>
        </p:txBody>
      </p:sp>
      <p:sp>
        <p:nvSpPr>
          <p:cNvPr id="9" name="Fußzeilenplatzhalter 8"/>
          <p:cNvSpPr>
            <a:spLocks noGrp="1"/>
          </p:cNvSpPr>
          <p:nvPr>
            <p:ph type="ftr" sz="quarter" idx="20"/>
          </p:nvPr>
        </p:nvSpPr>
        <p:spPr/>
        <p:txBody>
          <a:bodyPr/>
          <a:lstStyle/>
          <a:p>
            <a:r>
              <a:rPr lang="en-US" noProof="0" dirty="0"/>
              <a:t>TTTech Confidential and Proprietary Information</a:t>
            </a:r>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4" name="Titel 3"/>
          <p:cNvSpPr>
            <a:spLocks noGrp="1"/>
          </p:cNvSpPr>
          <p:nvPr>
            <p:ph type="title" hasCustomPrompt="1"/>
          </p:nvPr>
        </p:nvSpPr>
        <p:spPr>
          <a:xfrm>
            <a:off x="515939" y="260350"/>
            <a:ext cx="8893174" cy="504825"/>
          </a:xfrm>
        </p:spPr>
        <p:txBody>
          <a:bodyPr/>
          <a:lstStyle/>
          <a:p>
            <a:r>
              <a:rPr lang="en-US" noProof="0" dirty="0"/>
              <a:t>Click to edit Master title style</a:t>
            </a:r>
            <a:endParaRPr lang="en-US" dirty="0"/>
          </a:p>
        </p:txBody>
      </p:sp>
    </p:spTree>
    <p:extLst>
      <p:ext uri="{BB962C8B-B14F-4D97-AF65-F5344CB8AC3E}">
        <p14:creationId xmlns:p14="http://schemas.microsoft.com/office/powerpoint/2010/main" val="4083547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472B9316-D17B-462E-8AC2-A9762D7E4607}" type="datetime4">
              <a:rPr lang="en-US" noProof="0" smtClean="0"/>
              <a:t>October 4, 2019</a:t>
            </a:fld>
            <a:endParaRPr lang="en-US" noProof="0" dirty="0"/>
          </a:p>
        </p:txBody>
      </p:sp>
      <p:sp>
        <p:nvSpPr>
          <p:cNvPr id="9" name="Fußzeilenplatzhalter 8"/>
          <p:cNvSpPr>
            <a:spLocks noGrp="1"/>
          </p:cNvSpPr>
          <p:nvPr>
            <p:ph type="ftr" sz="quarter" idx="20"/>
          </p:nvPr>
        </p:nvSpPr>
        <p:spPr/>
        <p:txBody>
          <a:bodyPr/>
          <a:lstStyle/>
          <a:p>
            <a:r>
              <a:rPr lang="en-US" noProof="0" dirty="0"/>
              <a:t>TTTech Confidential and Proprietary Information</a:t>
            </a:r>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Tree>
    <p:extLst>
      <p:ext uri="{BB962C8B-B14F-4D97-AF65-F5344CB8AC3E}">
        <p14:creationId xmlns:p14="http://schemas.microsoft.com/office/powerpoint/2010/main" val="1248688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CFFAD5-076D-47B4-80F7-598F63A14C67}"/>
              </a:ext>
            </a:extLst>
          </p:cNvPr>
          <p:cNvSpPr>
            <a:spLocks noGrp="1"/>
          </p:cNvSpPr>
          <p:nvPr>
            <p:ph type="dt" sz="half" idx="10"/>
          </p:nvPr>
        </p:nvSpPr>
        <p:spPr/>
        <p:txBody>
          <a:bodyPr/>
          <a:lstStyle/>
          <a:p>
            <a:fld id="{1BBE8D1A-55F6-4374-AAC0-B49C30BF2BB8}" type="datetime4">
              <a:rPr lang="en-US" smtClean="0"/>
              <a:t>October 4, 2019</a:t>
            </a:fld>
            <a:endParaRPr lang="de-DE"/>
          </a:p>
        </p:txBody>
      </p:sp>
      <p:graphicFrame>
        <p:nvGraphicFramePr>
          <p:cNvPr id="12" name="Tabelle 6">
            <a:extLst>
              <a:ext uri="{FF2B5EF4-FFF2-40B4-BE49-F238E27FC236}">
                <a16:creationId xmlns:a16="http://schemas.microsoft.com/office/drawing/2014/main" id="{43CF9002-571C-4CF6-8BD5-D0BA4B22EDD8}"/>
              </a:ext>
            </a:extLst>
          </p:cNvPr>
          <p:cNvGraphicFramePr>
            <a:graphicFrameLocks noGrp="1"/>
          </p:cNvGraphicFramePr>
          <p:nvPr userDrawn="1"/>
        </p:nvGraphicFramePr>
        <p:xfrm>
          <a:off x="660335" y="3945084"/>
          <a:ext cx="11160128" cy="2519609"/>
        </p:xfrm>
        <a:graphic>
          <a:graphicData uri="http://schemas.openxmlformats.org/drawingml/2006/table">
            <a:tbl>
              <a:tblPr firstRow="1" bandRow="1">
                <a:tableStyleId>{3B4B98B0-60AC-42C2-AFA5-B58CD77FA1E5}</a:tableStyleId>
              </a:tblPr>
              <a:tblGrid>
                <a:gridCol w="2790032">
                  <a:extLst>
                    <a:ext uri="{9D8B030D-6E8A-4147-A177-3AD203B41FA5}">
                      <a16:colId xmlns:a16="http://schemas.microsoft.com/office/drawing/2014/main" val="20000"/>
                    </a:ext>
                  </a:extLst>
                </a:gridCol>
                <a:gridCol w="2790032">
                  <a:extLst>
                    <a:ext uri="{9D8B030D-6E8A-4147-A177-3AD203B41FA5}">
                      <a16:colId xmlns:a16="http://schemas.microsoft.com/office/drawing/2014/main" val="20001"/>
                    </a:ext>
                  </a:extLst>
                </a:gridCol>
                <a:gridCol w="2790032">
                  <a:extLst>
                    <a:ext uri="{9D8B030D-6E8A-4147-A177-3AD203B41FA5}">
                      <a16:colId xmlns:a16="http://schemas.microsoft.com/office/drawing/2014/main" val="20002"/>
                    </a:ext>
                  </a:extLst>
                </a:gridCol>
                <a:gridCol w="2790032">
                  <a:extLst>
                    <a:ext uri="{9D8B030D-6E8A-4147-A177-3AD203B41FA5}">
                      <a16:colId xmlns:a16="http://schemas.microsoft.com/office/drawing/2014/main" val="20003"/>
                    </a:ext>
                  </a:extLst>
                </a:gridCol>
              </a:tblGrid>
              <a:tr h="696913">
                <a:tc>
                  <a:txBody>
                    <a:bodyPr/>
                    <a:lstStyle/>
                    <a:p>
                      <a:r>
                        <a:rPr lang="en-US" sz="1200" dirty="0"/>
                        <a:t>Vienna, Austria (Headquarters)</a:t>
                      </a:r>
                    </a:p>
                  </a:txBody>
                  <a:tcPr marL="180000" marR="180000" marT="180000" marB="0"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USA</a:t>
                      </a:r>
                    </a:p>
                  </a:txBody>
                  <a:tcPr marL="180000" marR="180000" marT="180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Japan</a:t>
                      </a:r>
                    </a:p>
                  </a:txBody>
                  <a:tcPr marL="180000" marR="180000" marT="180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China</a:t>
                      </a:r>
                    </a:p>
                  </a:txBody>
                  <a:tcPr marL="180000" marR="180000" marT="180000" marB="0"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11348">
                <a:tc>
                  <a:txBody>
                    <a:bodyPr/>
                    <a:lstStyle/>
                    <a:p>
                      <a:r>
                        <a:rPr lang="en-US" sz="1200" dirty="0"/>
                        <a:t>Phone +43 1 585 34 34-0</a:t>
                      </a:r>
                    </a:p>
                    <a:p>
                      <a:r>
                        <a:rPr lang="en-US" sz="1200" dirty="0"/>
                        <a:t>office@tttech.com</a:t>
                      </a:r>
                    </a:p>
                    <a:p>
                      <a:endParaRPr lang="en-US" sz="1200" dirty="0"/>
                    </a:p>
                  </a:txBody>
                  <a:tcPr marL="180000" marR="180000" marT="180000" marB="0">
                    <a:lnL>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200" dirty="0"/>
                        <a:t>Phone +1 978 933 7979</a:t>
                      </a:r>
                    </a:p>
                    <a:p>
                      <a:r>
                        <a:rPr lang="en-US" sz="1200" dirty="0"/>
                        <a:t>usa@tttech.com</a:t>
                      </a:r>
                    </a:p>
                    <a:p>
                      <a:endParaRPr lang="en-US" sz="1200" dirty="0"/>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200" dirty="0"/>
                        <a:t>Phone +81 52 485 5898</a:t>
                      </a:r>
                    </a:p>
                    <a:p>
                      <a:r>
                        <a:rPr lang="en-US" sz="1200" dirty="0"/>
                        <a:t>office@tttech.jp</a:t>
                      </a:r>
                    </a:p>
                    <a:p>
                      <a:endParaRPr lang="en-US" sz="1200" dirty="0"/>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200" dirty="0"/>
                        <a:t>Phone +86 21 5015 2925-0</a:t>
                      </a:r>
                    </a:p>
                    <a:p>
                      <a:r>
                        <a:rPr lang="en-US" sz="1200" dirty="0"/>
                        <a:t>china@tttech.com</a:t>
                      </a:r>
                    </a:p>
                    <a:p>
                      <a:endParaRPr lang="en-US" sz="1200" dirty="0"/>
                    </a:p>
                  </a:txBody>
                  <a:tcPr marL="180000" marR="180000" marT="180000" marB="0">
                    <a:lnL w="12700" cap="flat" cmpd="sng" algn="ctr">
                      <a:solidFill>
                        <a:schemeClr val="bg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extLst>
                  <a:ext uri="{0D108BD9-81ED-4DB2-BD59-A6C34878D82A}">
                    <a16:rowId xmlns:a16="http://schemas.microsoft.com/office/drawing/2014/main" val="10001"/>
                  </a:ext>
                </a:extLst>
              </a:tr>
              <a:tr h="911348">
                <a:tc>
                  <a:txBody>
                    <a:bodyPr/>
                    <a:lstStyle/>
                    <a:p>
                      <a:r>
                        <a:rPr lang="de-DE" sz="1200" dirty="0"/>
                        <a:t>www.tttech.com</a:t>
                      </a:r>
                      <a:endParaRPr lang="en-US" sz="1200" dirty="0"/>
                    </a:p>
                  </a:txBody>
                  <a:tcPr marL="180000" marR="180000" marT="180000" marB="0">
                    <a:lnL>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80000" marR="180000" marT="180000" marB="0">
                    <a:lnL w="12700" cap="flat" cmpd="sng" algn="ctr">
                      <a:solidFill>
                        <a:schemeClr val="bg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13" name="Picture 1">
            <a:extLst>
              <a:ext uri="{FF2B5EF4-FFF2-40B4-BE49-F238E27FC236}">
                <a16:creationId xmlns:a16="http://schemas.microsoft.com/office/drawing/2014/main" id="{696852AB-9B15-4287-BA61-9B4FD4C0FD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000"/>
          <a:stretch/>
        </p:blipFill>
        <p:spPr>
          <a:xfrm>
            <a:off x="4265718" y="2069232"/>
            <a:ext cx="3949361" cy="1080120"/>
          </a:xfrm>
          <a:prstGeom prst="rect">
            <a:avLst/>
          </a:prstGeom>
        </p:spPr>
      </p:pic>
      <p:sp>
        <p:nvSpPr>
          <p:cNvPr id="14" name="Rechteck 9">
            <a:extLst>
              <a:ext uri="{FF2B5EF4-FFF2-40B4-BE49-F238E27FC236}">
                <a16:creationId xmlns:a16="http://schemas.microsoft.com/office/drawing/2014/main" id="{F83AF419-7B5B-4CF8-A82E-890DC08AC3AB}"/>
              </a:ext>
            </a:extLst>
          </p:cNvPr>
          <p:cNvSpPr/>
          <p:nvPr userDrawn="1"/>
        </p:nvSpPr>
        <p:spPr>
          <a:xfrm>
            <a:off x="10064824" y="197024"/>
            <a:ext cx="1944216" cy="792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7" name="Inhaltsplatzhalter 5">
            <a:extLst>
              <a:ext uri="{FF2B5EF4-FFF2-40B4-BE49-F238E27FC236}">
                <a16:creationId xmlns:a16="http://schemas.microsoft.com/office/drawing/2014/main" id="{3E0094F1-C29C-4103-8C47-61381624D5D0}"/>
              </a:ext>
            </a:extLst>
          </p:cNvPr>
          <p:cNvSpPr txBox="1">
            <a:spLocks/>
          </p:cNvSpPr>
          <p:nvPr userDrawn="1"/>
        </p:nvSpPr>
        <p:spPr>
          <a:xfrm>
            <a:off x="4007767" y="6452988"/>
            <a:ext cx="7660295" cy="151013"/>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dirty="0">
                <a:solidFill>
                  <a:schemeClr val="bg1">
                    <a:lumMod val="50000"/>
                  </a:schemeClr>
                </a:solidFill>
              </a:rPr>
              <a:t>Copyright © TTTech Computertechnik AG. All rights reserved.</a:t>
            </a:r>
          </a:p>
        </p:txBody>
      </p:sp>
    </p:spTree>
    <p:extLst>
      <p:ext uri="{BB962C8B-B14F-4D97-AF65-F5344CB8AC3E}">
        <p14:creationId xmlns:p14="http://schemas.microsoft.com/office/powerpoint/2010/main" val="401077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3" name="Picture 2" descr="E:\JOBS\19_DMCGROUP\PP_AKTUELL_2014\RES\16zu9_Grid_P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JOBS\19_DMCGROUP\PP_AKTUELL_2014\RES\16zu9_Grid_PNG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0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laim or Quote">
    <p:spTree>
      <p:nvGrpSpPr>
        <p:cNvPr id="1" name=""/>
        <p:cNvGrpSpPr/>
        <p:nvPr/>
      </p:nvGrpSpPr>
      <p:grpSpPr>
        <a:xfrm>
          <a:off x="0" y="0"/>
          <a:ext cx="0" cy="0"/>
          <a:chOff x="0" y="0"/>
          <a:chExt cx="0" cy="0"/>
        </a:xfrm>
      </p:grpSpPr>
      <p:sp>
        <p:nvSpPr>
          <p:cNvPr id="6" name="Bildplatzhalter 5"/>
          <p:cNvSpPr>
            <a:spLocks noGrp="1"/>
          </p:cNvSpPr>
          <p:nvPr>
            <p:ph type="pic" sz="quarter" idx="22" hasCustomPrompt="1"/>
          </p:nvPr>
        </p:nvSpPr>
        <p:spPr>
          <a:xfrm>
            <a:off x="1" y="0"/>
            <a:ext cx="12197160" cy="6872301"/>
          </a:xfrm>
        </p:spPr>
        <p:txBody>
          <a:bodyPr tIns="864000"/>
          <a:lstStyle>
            <a:lvl1pPr algn="ctr">
              <a:defRPr/>
            </a:lvl1pPr>
          </a:lstStyle>
          <a:p>
            <a:r>
              <a:rPr lang="en-US" noProof="0" dirty="0"/>
              <a:t>Please Upload New Picture</a:t>
            </a:r>
          </a:p>
        </p:txBody>
      </p:sp>
      <p:sp>
        <p:nvSpPr>
          <p:cNvPr id="12" name="Textplatzhalter 3"/>
          <p:cNvSpPr>
            <a:spLocks noGrp="1"/>
          </p:cNvSpPr>
          <p:nvPr>
            <p:ph type="body" sz="quarter" idx="23" hasCustomPrompt="1"/>
          </p:nvPr>
        </p:nvSpPr>
        <p:spPr>
          <a:xfrm>
            <a:off x="256526" y="3217378"/>
            <a:ext cx="7895758"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3" name="Textplatzhalter 3"/>
          <p:cNvSpPr>
            <a:spLocks noGrp="1"/>
          </p:cNvSpPr>
          <p:nvPr>
            <p:ph type="body" sz="quarter" idx="13" hasCustomPrompt="1"/>
          </p:nvPr>
        </p:nvSpPr>
        <p:spPr>
          <a:xfrm>
            <a:off x="252470" y="2497298"/>
            <a:ext cx="7895758"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4" name="Textplatzhalter 3"/>
          <p:cNvSpPr>
            <a:spLocks noGrp="1"/>
          </p:cNvSpPr>
          <p:nvPr>
            <p:ph type="body" sz="quarter" idx="14" hasCustomPrompt="1"/>
          </p:nvPr>
        </p:nvSpPr>
        <p:spPr>
          <a:xfrm>
            <a:off x="263525" y="1772816"/>
            <a:ext cx="7548729"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2" name="Title 1"/>
          <p:cNvSpPr>
            <a:spLocks noGrp="1"/>
          </p:cNvSpPr>
          <p:nvPr>
            <p:ph type="title" hasCustomPrompt="1"/>
          </p:nvPr>
        </p:nvSpPr>
        <p:spPr>
          <a:xfrm>
            <a:off x="515939" y="1772816"/>
            <a:ext cx="8893174" cy="2308360"/>
          </a:xfrm>
        </p:spPr>
        <p:txBody>
          <a:bodyPr/>
          <a:lstStyle>
            <a:lvl1pPr>
              <a:lnSpc>
                <a:spcPts val="5600"/>
              </a:lnSpc>
              <a:defRPr sz="3600">
                <a:solidFill>
                  <a:schemeClr val="bg1"/>
                </a:solidFill>
              </a:defRPr>
            </a:lvl1pPr>
          </a:lstStyle>
          <a:p>
            <a:r>
              <a:rPr lang="en-US" noProof="0" dirty="0"/>
              <a:t>Click to edit Master title style</a:t>
            </a:r>
          </a:p>
        </p:txBody>
      </p:sp>
      <p:sp>
        <p:nvSpPr>
          <p:cNvPr id="8" name="Datumsplatzhalter 7"/>
          <p:cNvSpPr>
            <a:spLocks noGrp="1"/>
          </p:cNvSpPr>
          <p:nvPr>
            <p:ph type="dt" sz="half" idx="19"/>
          </p:nvPr>
        </p:nvSpPr>
        <p:spPr/>
        <p:txBody>
          <a:bodyPr/>
          <a:lstStyle/>
          <a:p>
            <a:fld id="{861A0F84-45C1-4A0D-AE0B-E02C61490733}" type="datetime4">
              <a:rPr lang="en-US" noProof="0" smtClean="0"/>
              <a:t>October 4, 2019</a:t>
            </a:fld>
            <a:endParaRPr lang="en-US" noProof="0" dirty="0"/>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Tree>
    <p:extLst>
      <p:ext uri="{BB962C8B-B14F-4D97-AF65-F5344CB8AC3E}">
        <p14:creationId xmlns:p14="http://schemas.microsoft.com/office/powerpoint/2010/main" val="28902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
                                        <p:tgtEl>
                                          <p:spTgt spid="4"/>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
                                        <p:tgtEl>
                                          <p:spTgt spid="3"/>
                                        </p:tgtEl>
                                      </p:cBhvr>
                                    </p:animEffect>
                                  </p:childTnLst>
                                </p:cTn>
                              </p:par>
                            </p:childTnLst>
                          </p:cTn>
                        </p:par>
                        <p:par>
                          <p:cTn id="12" fill="hold">
                            <p:stCondLst>
                              <p:cond delay="4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tmplLst>
          <p:tmpl>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200"/>
                        <p:tgtEl>
                          <p:spTgt spid="12"/>
                        </p:tgtEl>
                      </p:cBhvr>
                    </p:animEffect>
                  </p:childTnLst>
                </p:cTn>
              </p:par>
            </p:tnLst>
          </p:tmpl>
        </p:tmplLst>
      </p:bldP>
      <p:bldP spid="3" grpId="0" animBg="1">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200"/>
                        <p:tgtEl>
                          <p:spTgt spid="3"/>
                        </p:tgtEl>
                      </p:cBhvr>
                    </p:animEffect>
                  </p:childTnLst>
                </p:cTn>
              </p:par>
            </p:tnLst>
          </p:tmpl>
        </p:tmplLst>
      </p:bldP>
      <p:bldP spid="4" grpId="0" animBg="1">
        <p:tmplLst>
          <p:tmpl>
            <p:tnLst>
              <p:par>
                <p:cTn presetID="22" presetClass="entr" presetSubtype="8"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2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TTech Main [no UR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de-AT" dirty="0"/>
          </a:p>
        </p:txBody>
      </p:sp>
      <p:sp>
        <p:nvSpPr>
          <p:cNvPr id="3" name="Slide Number Placeholder 2"/>
          <p:cNvSpPr>
            <a:spLocks noGrp="1"/>
          </p:cNvSpPr>
          <p:nvPr>
            <p:ph type="sldNum" sz="quarter" idx="10"/>
          </p:nvPr>
        </p:nvSpPr>
        <p:spPr>
          <a:xfrm>
            <a:off x="10845359" y="6425336"/>
            <a:ext cx="413896" cy="380989"/>
          </a:xfrm>
          <a:prstGeom prst="rect">
            <a:avLst/>
          </a:prstGeom>
        </p:spPr>
        <p:txBody>
          <a:bodyPr/>
          <a:lstStyle/>
          <a:p>
            <a:fld id="{960969DB-8E82-4D43-9BFE-4A6533691751}" type="slidenum">
              <a:rPr lang="en-US" smtClean="0"/>
              <a:pPr/>
              <a:t>‹#›</a:t>
            </a:fld>
            <a:endParaRPr lang="en-US" dirty="0"/>
          </a:p>
        </p:txBody>
      </p:sp>
      <p:sp>
        <p:nvSpPr>
          <p:cNvPr id="5" name="Content Placeholder 5"/>
          <p:cNvSpPr>
            <a:spLocks noGrp="1"/>
          </p:cNvSpPr>
          <p:nvPr>
            <p:ph sz="quarter" idx="11"/>
          </p:nvPr>
        </p:nvSpPr>
        <p:spPr>
          <a:xfrm>
            <a:off x="892799" y="1620001"/>
            <a:ext cx="10411200" cy="4248151"/>
          </a:xfrm>
          <a:prstGeom prst="rect">
            <a:avLst/>
          </a:prstGeom>
        </p:spPr>
        <p:txBody>
          <a:bodyPr lIns="0" tIns="0" rIns="0" bIns="0"/>
          <a:lstStyle>
            <a:lvl1pPr marL="457189" indent="-457189">
              <a:lnSpc>
                <a:spcPct val="100000"/>
              </a:lnSpc>
              <a:buFontTx/>
              <a:buBlip>
                <a:blip r:embed="rId2"/>
              </a:buBlip>
              <a:defRPr/>
            </a:lvl1pPr>
            <a:lvl2pPr marL="952476" indent="-469888">
              <a:lnSpc>
                <a:spcPct val="100000"/>
              </a:lnSpc>
              <a:buFontTx/>
              <a:buBlip>
                <a:blip r:embed="rId2"/>
              </a:buBlip>
              <a:defRPr/>
            </a:lvl2pPr>
            <a:lvl3pPr marL="1320767" indent="-368291">
              <a:buFontTx/>
              <a:buBlip>
                <a:blip r:embed="rId2"/>
              </a:buBlip>
              <a:defRPr/>
            </a:lvl3pPr>
            <a:lvl4pPr marL="1676358" indent="-355591">
              <a:buFontTx/>
              <a:buBlip>
                <a:blip r:embed="rId2"/>
              </a:buBlip>
              <a:defRPr/>
            </a:lvl4pPr>
            <a:lvl5pPr marL="1921885" indent="-243411">
              <a:buFontTx/>
              <a:buBlip>
                <a:blip r:embed="rId2"/>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93407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Tree>
    <p:extLst>
      <p:ext uri="{BB962C8B-B14F-4D97-AF65-F5344CB8AC3E}">
        <p14:creationId xmlns:p14="http://schemas.microsoft.com/office/powerpoint/2010/main" val="998036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7" name="Bildplatzhalter 6"/>
          <p:cNvSpPr>
            <a:spLocks noGrp="1"/>
          </p:cNvSpPr>
          <p:nvPr>
            <p:ph type="pic" sz="quarter" idx="10"/>
          </p:nvPr>
        </p:nvSpPr>
        <p:spPr>
          <a:xfrm>
            <a:off x="1" y="1"/>
            <a:ext cx="12192000" cy="6858000"/>
          </a:xfrm>
        </p:spPr>
        <p:txBody>
          <a:bodyPr anchor="ctr"/>
          <a:lstStyle>
            <a:lvl1pPr algn="ctr">
              <a:defRPr/>
            </a:lvl1pPr>
          </a:lstStyle>
          <a:p>
            <a:r>
              <a:rPr lang="de-DE"/>
              <a:t>Bild durch Klicken auf Symbol hinzufügen</a:t>
            </a:r>
            <a:endParaRPr lang="en-US"/>
          </a:p>
        </p:txBody>
      </p:sp>
    </p:spTree>
    <p:extLst>
      <p:ext uri="{BB962C8B-B14F-4D97-AF65-F5344CB8AC3E}">
        <p14:creationId xmlns:p14="http://schemas.microsoft.com/office/powerpoint/2010/main" val="2503954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AF415574-F0F9-433E-8187-C9E87FE81CF9}" type="datetime4">
              <a:rPr lang="en-US" noProof="0" smtClean="0"/>
              <a:t>October 4, 2019</a:t>
            </a:fld>
            <a:endParaRPr lang="en-US" noProof="0" dirty="0"/>
          </a:p>
        </p:txBody>
      </p:sp>
      <p:sp>
        <p:nvSpPr>
          <p:cNvPr id="9" name="Fußzeilenplatzhalter 8"/>
          <p:cNvSpPr>
            <a:spLocks noGrp="1"/>
          </p:cNvSpPr>
          <p:nvPr>
            <p:ph type="ftr" sz="quarter" idx="20"/>
          </p:nvPr>
        </p:nvSpPr>
        <p:spPr/>
        <p:txBody>
          <a:bodyPr/>
          <a:lstStyle/>
          <a:p>
            <a:r>
              <a:rPr lang="en-US" noProof="0" dirty="0"/>
              <a:t>TTTech Confidential and Proprietary Information</a:t>
            </a:r>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4" name="Titel 3"/>
          <p:cNvSpPr>
            <a:spLocks noGrp="1"/>
          </p:cNvSpPr>
          <p:nvPr>
            <p:ph type="title" hasCustomPrompt="1"/>
          </p:nvPr>
        </p:nvSpPr>
        <p:spPr>
          <a:xfrm>
            <a:off x="515939" y="260350"/>
            <a:ext cx="8893174" cy="504826"/>
          </a:xfrm>
        </p:spPr>
        <p:txBody>
          <a:bodyPr/>
          <a:lstStyle>
            <a:lvl1pPr>
              <a:defRPr/>
            </a:lvl1pPr>
          </a:lstStyle>
          <a:p>
            <a:r>
              <a:rPr lang="de-DE" dirty="0"/>
              <a:t>Agenda</a:t>
            </a:r>
            <a:endParaRPr lang="en-US" dirty="0"/>
          </a:p>
        </p:txBody>
      </p:sp>
    </p:spTree>
    <p:extLst>
      <p:ext uri="{BB962C8B-B14F-4D97-AF65-F5344CB8AC3E}">
        <p14:creationId xmlns:p14="http://schemas.microsoft.com/office/powerpoint/2010/main" val="65628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8" name="Datumsplatzhalter 7"/>
          <p:cNvSpPr>
            <a:spLocks noGrp="1"/>
          </p:cNvSpPr>
          <p:nvPr>
            <p:ph type="dt" sz="half" idx="19"/>
          </p:nvPr>
        </p:nvSpPr>
        <p:spPr/>
        <p:txBody>
          <a:bodyPr/>
          <a:lstStyle/>
          <a:p>
            <a:fld id="{08060D21-23EA-443D-A611-5CEBDF1183C5}" type="datetime4">
              <a:rPr lang="en-US" noProof="0" smtClean="0"/>
              <a:t>October 4, 2019</a:t>
            </a:fld>
            <a:endParaRPr lang="en-US" noProof="0" dirty="0"/>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1" name="Textplatzhalter 3"/>
          <p:cNvSpPr>
            <a:spLocks noGrp="1"/>
          </p:cNvSpPr>
          <p:nvPr>
            <p:ph type="body" sz="quarter" idx="23" hasCustomPrompt="1"/>
          </p:nvPr>
        </p:nvSpPr>
        <p:spPr>
          <a:xfrm>
            <a:off x="252470" y="5408181"/>
            <a:ext cx="10017158"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12" name="Textplatzhalter 3"/>
          <p:cNvSpPr>
            <a:spLocks noGrp="1"/>
          </p:cNvSpPr>
          <p:nvPr>
            <p:ph type="body" sz="quarter" idx="24" hasCustomPrompt="1"/>
          </p:nvPr>
        </p:nvSpPr>
        <p:spPr>
          <a:xfrm>
            <a:off x="263525" y="4683699"/>
            <a:ext cx="9576891"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13" name="Title 1"/>
          <p:cNvSpPr>
            <a:spLocks noGrp="1"/>
          </p:cNvSpPr>
          <p:nvPr>
            <p:ph type="title" hasCustomPrompt="1"/>
          </p:nvPr>
        </p:nvSpPr>
        <p:spPr>
          <a:xfrm>
            <a:off x="515939" y="4653136"/>
            <a:ext cx="8893174" cy="1512168"/>
          </a:xfrm>
        </p:spPr>
        <p:txBody>
          <a:bodyPr/>
          <a:lstStyle>
            <a:lvl1pPr>
              <a:lnSpc>
                <a:spcPts val="5600"/>
              </a:lnSpc>
              <a:defRPr sz="3600">
                <a:solidFill>
                  <a:schemeClr val="bg1"/>
                </a:solidFill>
              </a:defRPr>
            </a:lvl1pPr>
          </a:lstStyle>
          <a:p>
            <a:r>
              <a:rPr lang="en-US" noProof="0" dirty="0"/>
              <a:t>Click to edit Master title style</a:t>
            </a:r>
          </a:p>
        </p:txBody>
      </p:sp>
      <p:sp>
        <p:nvSpPr>
          <p:cNvPr id="14" name="Textplatzhalter 5"/>
          <p:cNvSpPr>
            <a:spLocks noGrp="1"/>
          </p:cNvSpPr>
          <p:nvPr>
            <p:ph type="body" sz="quarter" idx="25" hasCustomPrompt="1"/>
          </p:nvPr>
        </p:nvSpPr>
        <p:spPr>
          <a:xfrm>
            <a:off x="507935" y="3752515"/>
            <a:ext cx="1123569" cy="936625"/>
          </a:xfrm>
        </p:spPr>
        <p:txBody>
          <a:bodyPr/>
          <a:lstStyle>
            <a:lvl1pPr>
              <a:defRPr sz="6000" b="1"/>
            </a:lvl1pPr>
          </a:lstStyle>
          <a:p>
            <a:pPr lvl="0"/>
            <a:r>
              <a:rPr lang="de-DE" dirty="0"/>
              <a:t>01</a:t>
            </a:r>
            <a:endParaRPr lang="en-US" dirty="0"/>
          </a:p>
        </p:txBody>
      </p:sp>
    </p:spTree>
    <p:extLst>
      <p:ext uri="{BB962C8B-B14F-4D97-AF65-F5344CB8AC3E}">
        <p14:creationId xmlns:p14="http://schemas.microsoft.com/office/powerpoint/2010/main" val="144669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
                                        <p:tgtEl>
                                          <p:spTgt spid="12"/>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200"/>
                        <p:tgtEl>
                          <p:spTgt spid="11"/>
                        </p:tgtEl>
                      </p:cBhvr>
                    </p:animEffect>
                  </p:childTnLst>
                </p:cTn>
              </p:par>
            </p:tnLst>
          </p:tmpl>
        </p:tmplLst>
      </p:bldP>
      <p:bldP spid="12" grpId="0" animBg="1">
        <p:tmplLst>
          <p:tmpl>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200"/>
                        <p:tgtEl>
                          <p:spTgt spid="1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with Picture">
    <p:spTree>
      <p:nvGrpSpPr>
        <p:cNvPr id="1" name=""/>
        <p:cNvGrpSpPr/>
        <p:nvPr/>
      </p:nvGrpSpPr>
      <p:grpSpPr>
        <a:xfrm>
          <a:off x="0" y="0"/>
          <a:ext cx="0" cy="0"/>
          <a:chOff x="0" y="0"/>
          <a:chExt cx="0" cy="0"/>
        </a:xfrm>
      </p:grpSpPr>
      <p:sp>
        <p:nvSpPr>
          <p:cNvPr id="6" name="Bildplatzhalter 5"/>
          <p:cNvSpPr>
            <a:spLocks noGrp="1"/>
          </p:cNvSpPr>
          <p:nvPr>
            <p:ph type="pic" sz="quarter" idx="22" hasCustomPrompt="1"/>
          </p:nvPr>
        </p:nvSpPr>
        <p:spPr>
          <a:xfrm>
            <a:off x="0" y="0"/>
            <a:ext cx="12192000" cy="6858000"/>
          </a:xfrm>
        </p:spPr>
        <p:txBody>
          <a:bodyPr tIns="900000"/>
          <a:lstStyle>
            <a:lvl1pPr marL="0" marR="0" indent="0" algn="ctr" defTabSz="1219170" rtl="0" eaLnBrk="1" fontAlgn="auto" latinLnBrk="0" hangingPunct="1">
              <a:lnSpc>
                <a:spcPct val="100000"/>
              </a:lnSpc>
              <a:spcBef>
                <a:spcPts val="300"/>
              </a:spcBef>
              <a:spcAft>
                <a:spcPts val="600"/>
              </a:spcAft>
              <a:buClr>
                <a:schemeClr val="accent1"/>
              </a:buClr>
              <a:buSzTx/>
              <a:buFont typeface="Arial" panose="020B0604020202020204" pitchFamily="34" charset="0"/>
              <a:buNone/>
              <a:tabLst/>
              <a:defRPr/>
            </a:lvl1pPr>
          </a:lstStyle>
          <a:p>
            <a:r>
              <a:rPr lang="en-US" noProof="0" dirty="0"/>
              <a:t>Please Upload New Picture</a:t>
            </a:r>
          </a:p>
        </p:txBody>
      </p:sp>
      <p:sp>
        <p:nvSpPr>
          <p:cNvPr id="8" name="Datumsplatzhalter 7"/>
          <p:cNvSpPr>
            <a:spLocks noGrp="1"/>
          </p:cNvSpPr>
          <p:nvPr>
            <p:ph type="dt" sz="half" idx="19"/>
          </p:nvPr>
        </p:nvSpPr>
        <p:spPr/>
        <p:txBody>
          <a:bodyPr/>
          <a:lstStyle/>
          <a:p>
            <a:fld id="{684810EA-FFEF-4BBD-A4A6-CC8687D621E2}" type="datetime4">
              <a:rPr lang="en-US" noProof="0" smtClean="0"/>
              <a:t>October 4, 2019</a:t>
            </a:fld>
            <a:endParaRPr lang="en-US" noProof="0" dirty="0"/>
          </a:p>
        </p:txBody>
      </p:sp>
      <p:sp>
        <p:nvSpPr>
          <p:cNvPr id="10" name="Foliennummernplatzhalter 9"/>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1" name="Textplatzhalter 5"/>
          <p:cNvSpPr>
            <a:spLocks noGrp="1"/>
          </p:cNvSpPr>
          <p:nvPr>
            <p:ph type="body" sz="quarter" idx="23" hasCustomPrompt="1"/>
          </p:nvPr>
        </p:nvSpPr>
        <p:spPr>
          <a:xfrm>
            <a:off x="507935" y="3752515"/>
            <a:ext cx="1123569" cy="936625"/>
          </a:xfrm>
        </p:spPr>
        <p:txBody>
          <a:bodyPr/>
          <a:lstStyle>
            <a:lvl1pPr>
              <a:defRPr sz="6000" b="1"/>
            </a:lvl1pPr>
          </a:lstStyle>
          <a:p>
            <a:pPr lvl="0"/>
            <a:r>
              <a:rPr lang="de-DE" dirty="0"/>
              <a:t>01</a:t>
            </a:r>
            <a:endParaRPr lang="en-US" dirty="0"/>
          </a:p>
        </p:txBody>
      </p:sp>
      <p:sp>
        <p:nvSpPr>
          <p:cNvPr id="12" name="Textplatzhalter 3"/>
          <p:cNvSpPr>
            <a:spLocks noGrp="1"/>
          </p:cNvSpPr>
          <p:nvPr>
            <p:ph type="body" sz="quarter" idx="24" hasCustomPrompt="1"/>
          </p:nvPr>
        </p:nvSpPr>
        <p:spPr>
          <a:xfrm>
            <a:off x="252470" y="5408181"/>
            <a:ext cx="10017158"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13" name="Textplatzhalter 3"/>
          <p:cNvSpPr>
            <a:spLocks noGrp="1"/>
          </p:cNvSpPr>
          <p:nvPr>
            <p:ph type="body" sz="quarter" idx="25" hasCustomPrompt="1"/>
          </p:nvPr>
        </p:nvSpPr>
        <p:spPr>
          <a:xfrm>
            <a:off x="263525" y="4683699"/>
            <a:ext cx="9576891" cy="679674"/>
          </a:xfrm>
          <a:solidFill>
            <a:schemeClr val="accent1">
              <a:alpha val="85000"/>
            </a:schemeClr>
          </a:solidFill>
        </p:spPr>
        <p:txBody>
          <a:bodyPr/>
          <a:lstStyle>
            <a:lvl1pPr>
              <a:defRPr sz="100"/>
            </a:lvl1pPr>
          </a:lstStyle>
          <a:p>
            <a:pPr lvl="0"/>
            <a:r>
              <a:rPr lang="en-US" noProof="0" dirty="0" err="1"/>
              <a:t>Backgroundxxxxxxxxxxxxxxxxxxxxxx</a:t>
            </a:r>
            <a:endParaRPr lang="en-US" noProof="0" dirty="0"/>
          </a:p>
        </p:txBody>
      </p:sp>
      <p:sp>
        <p:nvSpPr>
          <p:cNvPr id="14" name="Title 1"/>
          <p:cNvSpPr>
            <a:spLocks noGrp="1"/>
          </p:cNvSpPr>
          <p:nvPr>
            <p:ph type="title" hasCustomPrompt="1"/>
          </p:nvPr>
        </p:nvSpPr>
        <p:spPr>
          <a:xfrm>
            <a:off x="515939" y="4653136"/>
            <a:ext cx="8893174" cy="1512168"/>
          </a:xfrm>
        </p:spPr>
        <p:txBody>
          <a:bodyPr/>
          <a:lstStyle>
            <a:lvl1pPr>
              <a:lnSpc>
                <a:spcPts val="5600"/>
              </a:lnSpc>
              <a:defRPr sz="3600">
                <a:solidFill>
                  <a:schemeClr val="bg1"/>
                </a:solidFill>
              </a:defRPr>
            </a:lvl1pPr>
          </a:lstStyle>
          <a:p>
            <a:r>
              <a:rPr lang="en-US" noProof="0" dirty="0"/>
              <a:t>Click to edit Master title style</a:t>
            </a:r>
          </a:p>
        </p:txBody>
      </p:sp>
    </p:spTree>
    <p:extLst>
      <p:ext uri="{BB962C8B-B14F-4D97-AF65-F5344CB8AC3E}">
        <p14:creationId xmlns:p14="http://schemas.microsoft.com/office/powerpoint/2010/main" val="413678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
                                        <p:tgtEl>
                                          <p:spTgt spid="13"/>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tmplLst>
          <p:tmpl>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200"/>
                        <p:tgtEl>
                          <p:spTgt spid="12"/>
                        </p:tgtEl>
                      </p:cBhvr>
                    </p:animEffect>
                  </p:childTnLst>
                </p:cTn>
              </p:par>
            </p:tnLst>
          </p:tmpl>
        </p:tmplLst>
      </p:bldP>
      <p:bldP spid="13" grpId="0" animBg="1">
        <p:tmplLst>
          <p:tmpl>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2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One Colum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15936" y="1268413"/>
            <a:ext cx="11160127" cy="515937"/>
          </a:xfrm>
        </p:spPr>
        <p:txBody>
          <a:bodyPr lIns="0" anchor="ctr">
            <a:normAutofit/>
          </a:bodyPr>
          <a:lstStyle>
            <a:lvl1pPr marL="0" indent="0" algn="l">
              <a:lnSpc>
                <a:spcPct val="86000"/>
              </a:lnSpc>
              <a:spcBef>
                <a:spcPts val="0"/>
              </a:spcBef>
              <a:buNone/>
              <a:defRPr lang="en-US" sz="2400" kern="800" spc="-13" noProof="0" dirty="0">
                <a:solidFill>
                  <a:schemeClr val="tx1"/>
                </a:solidFill>
                <a:latin typeface="Arial" panose="020B0604020202020204" pitchFamily="34" charset="0"/>
                <a:ea typeface="+mn-ea"/>
                <a:cs typeface="Arial" panose="020B0604020202020204" pitchFamily="34" charset="0"/>
              </a:defRPr>
            </a:lvl1pPr>
          </a:lstStyle>
          <a:p>
            <a:pPr marL="0" lvl="0" indent="0" algn="l" defTabSz="1219170" rtl="0" eaLnBrk="1" latinLnBrk="0" hangingPunct="1">
              <a:lnSpc>
                <a:spcPct val="86000"/>
              </a:lnSpc>
              <a:spcBef>
                <a:spcPts val="300"/>
              </a:spcBef>
              <a:spcAft>
                <a:spcPts val="300"/>
              </a:spcAft>
              <a:buClr>
                <a:schemeClr val="accent1"/>
              </a:buClr>
              <a:buFont typeface="Arial" panose="020B0604020202020204" pitchFamily="34" charset="0"/>
              <a:buNone/>
            </a:pPr>
            <a:r>
              <a:rPr lang="en-US" noProof="0" dirty="0"/>
              <a:t>Click here to edit subtitle</a:t>
            </a:r>
          </a:p>
        </p:txBody>
      </p:sp>
      <p:sp>
        <p:nvSpPr>
          <p:cNvPr id="156" name="Datumsplatzhalter 155"/>
          <p:cNvSpPr>
            <a:spLocks noGrp="1"/>
          </p:cNvSpPr>
          <p:nvPr>
            <p:ph type="dt" sz="half" idx="14"/>
          </p:nvPr>
        </p:nvSpPr>
        <p:spPr/>
        <p:txBody>
          <a:bodyPr/>
          <a:lstStyle/>
          <a:p>
            <a:fld id="{26F975B2-3E73-465C-B010-8228D0E3786C}" type="datetime4">
              <a:rPr lang="en-US" noProof="0" smtClean="0"/>
              <a:t>October 4, 2019</a:t>
            </a:fld>
            <a:endParaRPr lang="en-US" noProof="0" dirty="0"/>
          </a:p>
        </p:txBody>
      </p:sp>
      <p:sp>
        <p:nvSpPr>
          <p:cNvPr id="157" name="Fußzeilenplatzhalter 156"/>
          <p:cNvSpPr>
            <a:spLocks noGrp="1"/>
          </p:cNvSpPr>
          <p:nvPr>
            <p:ph type="ftr" sz="quarter" idx="15"/>
          </p:nvPr>
        </p:nvSpPr>
        <p:spPr/>
        <p:txBody>
          <a:bodyPr/>
          <a:lstStyle/>
          <a:p>
            <a:r>
              <a:rPr lang="en-US" noProof="0" dirty="0"/>
              <a:t>TTTech Confidential and Proprietary Information</a:t>
            </a:r>
          </a:p>
        </p:txBody>
      </p:sp>
      <p:sp>
        <p:nvSpPr>
          <p:cNvPr id="158" name="Foliennummernplatzhalter 157"/>
          <p:cNvSpPr>
            <a:spLocks noGrp="1"/>
          </p:cNvSpPr>
          <p:nvPr>
            <p:ph type="sldNum" sz="quarter" idx="16"/>
          </p:nvPr>
        </p:nvSpPr>
        <p:spPr/>
        <p:txBody>
          <a:bodyPr/>
          <a:lstStyle/>
          <a:p>
            <a:fld id="{0D46BA1D-85D8-4A66-B78C-46ED6382B9BC}" type="slidenum">
              <a:rPr lang="en-US" noProof="0" smtClean="0"/>
              <a:pPr/>
              <a:t>‹#›</a:t>
            </a:fld>
            <a:endParaRPr lang="en-US" noProof="0" dirty="0"/>
          </a:p>
        </p:txBody>
      </p:sp>
      <p:sp>
        <p:nvSpPr>
          <p:cNvPr id="6" name="Inhaltsplatzhalter 5"/>
          <p:cNvSpPr>
            <a:spLocks noGrp="1"/>
          </p:cNvSpPr>
          <p:nvPr>
            <p:ph sz="quarter" idx="19" hasCustomPrompt="1"/>
          </p:nvPr>
        </p:nvSpPr>
        <p:spPr>
          <a:xfrm>
            <a:off x="508000" y="2036762"/>
            <a:ext cx="11168062" cy="4067175"/>
          </a:xfrm>
        </p:spPr>
        <p:txBody>
          <a:bodyPr/>
          <a:lstStyle>
            <a:lvl1pPr>
              <a:defRPr/>
            </a:lvl1pPr>
            <a:lvl2pPr>
              <a:defRPr/>
            </a:lvl2pPr>
            <a:lvl3pPr>
              <a:defRPr/>
            </a:lvl3pPr>
            <a:lvl4pPr>
              <a:defRPr/>
            </a:lvl4pPr>
            <a:lvl5pPr marL="449263" indent="-182563">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3" name="Titel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23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9" name="Inhaltsplatzhalter 8"/>
          <p:cNvSpPr>
            <a:spLocks noGrp="1"/>
          </p:cNvSpPr>
          <p:nvPr>
            <p:ph sz="quarter" idx="11" hasCustomPrompt="1"/>
          </p:nvPr>
        </p:nvSpPr>
        <p:spPr>
          <a:xfrm>
            <a:off x="507600" y="2036762"/>
            <a:ext cx="5580062" cy="4067175"/>
          </a:xfrm>
        </p:spPr>
        <p:txBody>
          <a:bodyPr r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0" name="Inhaltsplatzhalter 8"/>
          <p:cNvSpPr>
            <a:spLocks noGrp="1"/>
          </p:cNvSpPr>
          <p:nvPr>
            <p:ph sz="quarter" idx="12" hasCustomPrompt="1"/>
          </p:nvPr>
        </p:nvSpPr>
        <p:spPr>
          <a:xfrm>
            <a:off x="6096001" y="2036762"/>
            <a:ext cx="5580062" cy="4067175"/>
          </a:xfrm>
        </p:spPr>
        <p:txBody>
          <a:bodyPr l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8" name="Text Placeholder 4"/>
          <p:cNvSpPr>
            <a:spLocks noGrp="1"/>
          </p:cNvSpPr>
          <p:nvPr>
            <p:ph type="body" sz="quarter" idx="10" hasCustomPrompt="1"/>
          </p:nvPr>
        </p:nvSpPr>
        <p:spPr>
          <a:xfrm>
            <a:off x="515936" y="1268413"/>
            <a:ext cx="11160127" cy="515937"/>
          </a:xfrm>
        </p:spPr>
        <p:txBody>
          <a:bodyPr lIns="0" anchor="ctr">
            <a:normAutofit/>
          </a:bodyPr>
          <a:lstStyle>
            <a:lvl1pPr marL="0" indent="0" algn="l">
              <a:lnSpc>
                <a:spcPct val="86000"/>
              </a:lnSpc>
              <a:spcBef>
                <a:spcPts val="0"/>
              </a:spcBef>
              <a:buNone/>
              <a:defRPr lang="en-US" sz="2400" kern="800" spc="-13" dirty="0">
                <a:solidFill>
                  <a:schemeClr val="tx1"/>
                </a:solidFill>
                <a:latin typeface="Arial" panose="020B0604020202020204" pitchFamily="34" charset="0"/>
                <a:ea typeface="+mn-ea"/>
                <a:cs typeface="Arial" panose="020B0604020202020204" pitchFamily="34" charset="0"/>
              </a:defRPr>
            </a:lvl1pPr>
          </a:lstStyle>
          <a:p>
            <a:pPr marL="0" lvl="0" indent="0" algn="l" defTabSz="1219170" rtl="0" eaLnBrk="1" latinLnBrk="0" hangingPunct="1">
              <a:spcBef>
                <a:spcPts val="300"/>
              </a:spcBef>
              <a:spcAft>
                <a:spcPts val="300"/>
              </a:spcAft>
              <a:buClr>
                <a:schemeClr val="accent1"/>
              </a:buClr>
              <a:buFont typeface="Arial" panose="020B0604020202020204" pitchFamily="34" charset="0"/>
              <a:buNone/>
            </a:pPr>
            <a:r>
              <a:rPr lang="en-US" noProof="0" dirty="0"/>
              <a:t>Click here to edit subtitle</a:t>
            </a:r>
          </a:p>
        </p:txBody>
      </p:sp>
      <p:sp>
        <p:nvSpPr>
          <p:cNvPr id="3" name="Datumsplatzhalter 2"/>
          <p:cNvSpPr>
            <a:spLocks noGrp="1"/>
          </p:cNvSpPr>
          <p:nvPr>
            <p:ph type="dt" sz="half" idx="19"/>
          </p:nvPr>
        </p:nvSpPr>
        <p:spPr/>
        <p:txBody>
          <a:bodyPr/>
          <a:lstStyle/>
          <a:p>
            <a:fld id="{F4E16DAF-513F-4812-AF83-94BC0BFF9BCB}" type="datetime4">
              <a:rPr lang="en-US" noProof="0" smtClean="0"/>
              <a:t>October 4, 2019</a:t>
            </a:fld>
            <a:endParaRPr lang="en-US" noProof="0" dirty="0"/>
          </a:p>
        </p:txBody>
      </p:sp>
      <p:sp>
        <p:nvSpPr>
          <p:cNvPr id="4" name="Fußzeilenplatzhalter 3"/>
          <p:cNvSpPr>
            <a:spLocks noGrp="1"/>
          </p:cNvSpPr>
          <p:nvPr>
            <p:ph type="ftr" sz="quarter" idx="20"/>
          </p:nvPr>
        </p:nvSpPr>
        <p:spPr/>
        <p:txBody>
          <a:bodyPr/>
          <a:lstStyle/>
          <a:p>
            <a:r>
              <a:rPr lang="en-US" noProof="0" dirty="0"/>
              <a:t>TTTech Confidential and Proprietary Information</a:t>
            </a:r>
          </a:p>
        </p:txBody>
      </p:sp>
      <p:sp>
        <p:nvSpPr>
          <p:cNvPr id="5" name="Foliennummernplatzhalter 4"/>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1" name="Titel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7814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Three Columns">
    <p:spTree>
      <p:nvGrpSpPr>
        <p:cNvPr id="1" name=""/>
        <p:cNvGrpSpPr/>
        <p:nvPr/>
      </p:nvGrpSpPr>
      <p:grpSpPr>
        <a:xfrm>
          <a:off x="0" y="0"/>
          <a:ext cx="0" cy="0"/>
          <a:chOff x="0" y="0"/>
          <a:chExt cx="0" cy="0"/>
        </a:xfrm>
      </p:grpSpPr>
      <p:sp>
        <p:nvSpPr>
          <p:cNvPr id="9" name="Inhaltsplatzhalter 8"/>
          <p:cNvSpPr>
            <a:spLocks noGrp="1"/>
          </p:cNvSpPr>
          <p:nvPr>
            <p:ph sz="quarter" idx="11" hasCustomPrompt="1"/>
          </p:nvPr>
        </p:nvSpPr>
        <p:spPr>
          <a:xfrm>
            <a:off x="507600" y="2036762"/>
            <a:ext cx="3725319" cy="4067175"/>
          </a:xfrm>
        </p:spPr>
        <p:txBody>
          <a:bodyPr rIns="10800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0" name="Inhaltsplatzhalter 8"/>
          <p:cNvSpPr>
            <a:spLocks noGrp="1"/>
          </p:cNvSpPr>
          <p:nvPr>
            <p:ph sz="quarter" idx="12" hasCustomPrompt="1"/>
          </p:nvPr>
        </p:nvSpPr>
        <p:spPr>
          <a:xfrm>
            <a:off x="4241258" y="2036762"/>
            <a:ext cx="3714737" cy="4067175"/>
          </a:xfrm>
        </p:spPr>
        <p:txBody>
          <a:bodyPr lIns="72000" tIns="0"/>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8" name="Text Placeholder 4"/>
          <p:cNvSpPr>
            <a:spLocks noGrp="1"/>
          </p:cNvSpPr>
          <p:nvPr>
            <p:ph type="body" sz="quarter" idx="10" hasCustomPrompt="1"/>
          </p:nvPr>
        </p:nvSpPr>
        <p:spPr>
          <a:xfrm>
            <a:off x="515936" y="1268413"/>
            <a:ext cx="11160127" cy="515937"/>
          </a:xfrm>
        </p:spPr>
        <p:txBody>
          <a:bodyPr lIns="0" anchor="ctr">
            <a:normAutofit/>
          </a:bodyPr>
          <a:lstStyle>
            <a:lvl1pPr marL="0" indent="0" algn="l">
              <a:lnSpc>
                <a:spcPct val="86000"/>
              </a:lnSpc>
              <a:spcBef>
                <a:spcPts val="0"/>
              </a:spcBef>
              <a:buNone/>
              <a:defRPr lang="en-US" sz="2400" kern="800" spc="-13" noProof="0" dirty="0" smtClean="0">
                <a:solidFill>
                  <a:schemeClr val="tx1"/>
                </a:solidFill>
                <a:latin typeface="Arial" panose="020B0604020202020204" pitchFamily="34" charset="0"/>
                <a:ea typeface="+mn-ea"/>
                <a:cs typeface="Arial" panose="020B0604020202020204" pitchFamily="34" charset="0"/>
              </a:defRPr>
            </a:lvl1pPr>
          </a:lstStyle>
          <a:p>
            <a:pPr marL="0" lvl="0" indent="0" algn="l" defTabSz="1219170" rtl="0" eaLnBrk="1" latinLnBrk="0" hangingPunct="1">
              <a:spcBef>
                <a:spcPts val="300"/>
              </a:spcBef>
              <a:spcAft>
                <a:spcPts val="300"/>
              </a:spcAft>
              <a:buClr>
                <a:schemeClr val="accent1"/>
              </a:buClr>
              <a:buFont typeface="Arial" panose="020B0604020202020204" pitchFamily="34" charset="0"/>
              <a:buNone/>
            </a:pPr>
            <a:r>
              <a:rPr lang="en-US" noProof="0" dirty="0"/>
              <a:t>Click here to edit subtitle</a:t>
            </a:r>
          </a:p>
        </p:txBody>
      </p:sp>
      <p:sp>
        <p:nvSpPr>
          <p:cNvPr id="3" name="Datumsplatzhalter 2"/>
          <p:cNvSpPr>
            <a:spLocks noGrp="1"/>
          </p:cNvSpPr>
          <p:nvPr>
            <p:ph type="dt" sz="half" idx="19"/>
          </p:nvPr>
        </p:nvSpPr>
        <p:spPr/>
        <p:txBody>
          <a:bodyPr/>
          <a:lstStyle/>
          <a:p>
            <a:fld id="{C83F372F-64BC-4219-87BB-9FDD37E8ACA8}" type="datetime4">
              <a:rPr lang="en-US" noProof="0" smtClean="0"/>
              <a:t>October 4, 2019</a:t>
            </a:fld>
            <a:endParaRPr lang="en-US" noProof="0" dirty="0"/>
          </a:p>
        </p:txBody>
      </p:sp>
      <p:sp>
        <p:nvSpPr>
          <p:cNvPr id="4" name="Fußzeilenplatzhalter 3"/>
          <p:cNvSpPr>
            <a:spLocks noGrp="1"/>
          </p:cNvSpPr>
          <p:nvPr>
            <p:ph type="ftr" sz="quarter" idx="20"/>
          </p:nvPr>
        </p:nvSpPr>
        <p:spPr/>
        <p:txBody>
          <a:bodyPr/>
          <a:lstStyle/>
          <a:p>
            <a:r>
              <a:rPr lang="en-US" noProof="0" dirty="0"/>
              <a:t>TTTech Confidential and Proprietary Information</a:t>
            </a:r>
          </a:p>
        </p:txBody>
      </p:sp>
      <p:sp>
        <p:nvSpPr>
          <p:cNvPr id="5" name="Foliennummernplatzhalter 4"/>
          <p:cNvSpPr>
            <a:spLocks noGrp="1"/>
          </p:cNvSpPr>
          <p:nvPr>
            <p:ph type="sldNum" sz="quarter" idx="21"/>
          </p:nvPr>
        </p:nvSpPr>
        <p:spPr/>
        <p:txBody>
          <a:bodyPr/>
          <a:lstStyle/>
          <a:p>
            <a:fld id="{0D46BA1D-85D8-4A66-B78C-46ED6382B9BC}" type="slidenum">
              <a:rPr lang="en-US" noProof="0" smtClean="0"/>
              <a:pPr/>
              <a:t>‹#›</a:t>
            </a:fld>
            <a:endParaRPr lang="en-US" noProof="0" dirty="0"/>
          </a:p>
        </p:txBody>
      </p:sp>
      <p:sp>
        <p:nvSpPr>
          <p:cNvPr id="18" name="Inhaltsplatzhalter 17"/>
          <p:cNvSpPr>
            <a:spLocks noGrp="1"/>
          </p:cNvSpPr>
          <p:nvPr>
            <p:ph sz="quarter" idx="22" hasCustomPrompt="1"/>
          </p:nvPr>
        </p:nvSpPr>
        <p:spPr>
          <a:xfrm>
            <a:off x="7967663" y="2036762"/>
            <a:ext cx="3719512" cy="4067175"/>
          </a:xfrm>
        </p:spPr>
        <p:txBody>
          <a:bodyPr lIns="108000"/>
          <a:lstStyle>
            <a:lvl1pPr>
              <a:defRPr/>
            </a:lvl1pPr>
            <a:lvl2pPr>
              <a:defRPr/>
            </a:lvl2pPr>
            <a:lvl3pPr>
              <a:defRPr/>
            </a:lvl3pPr>
            <a:lvl4pPr>
              <a:defRPr/>
            </a:lvl4pPr>
            <a:lvl5pPr>
              <a:defRPr baseline="0"/>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Titel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277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hort Title and One Column">
    <p:spTree>
      <p:nvGrpSpPr>
        <p:cNvPr id="1" name=""/>
        <p:cNvGrpSpPr/>
        <p:nvPr/>
      </p:nvGrpSpPr>
      <p:grpSpPr>
        <a:xfrm>
          <a:off x="0" y="0"/>
          <a:ext cx="0" cy="0"/>
          <a:chOff x="0" y="0"/>
          <a:chExt cx="0" cy="0"/>
        </a:xfrm>
      </p:grpSpPr>
      <p:sp>
        <p:nvSpPr>
          <p:cNvPr id="156" name="Datumsplatzhalter 155"/>
          <p:cNvSpPr>
            <a:spLocks noGrp="1"/>
          </p:cNvSpPr>
          <p:nvPr>
            <p:ph type="dt" sz="half" idx="14"/>
          </p:nvPr>
        </p:nvSpPr>
        <p:spPr/>
        <p:txBody>
          <a:bodyPr/>
          <a:lstStyle/>
          <a:p>
            <a:fld id="{8611C89D-F822-4F47-85CB-39EC61EC4571}" type="datetime4">
              <a:rPr lang="en-US" noProof="0" smtClean="0"/>
              <a:t>October 4, 2019</a:t>
            </a:fld>
            <a:endParaRPr lang="en-US" noProof="0" dirty="0"/>
          </a:p>
        </p:txBody>
      </p:sp>
      <p:sp>
        <p:nvSpPr>
          <p:cNvPr id="157" name="Fußzeilenplatzhalter 156"/>
          <p:cNvSpPr>
            <a:spLocks noGrp="1"/>
          </p:cNvSpPr>
          <p:nvPr>
            <p:ph type="ftr" sz="quarter" idx="15"/>
          </p:nvPr>
        </p:nvSpPr>
        <p:spPr/>
        <p:txBody>
          <a:bodyPr/>
          <a:lstStyle/>
          <a:p>
            <a:r>
              <a:rPr lang="en-US" noProof="0" dirty="0"/>
              <a:t>TTTech Confidential and Proprietary Information</a:t>
            </a:r>
          </a:p>
        </p:txBody>
      </p:sp>
      <p:sp>
        <p:nvSpPr>
          <p:cNvPr id="158" name="Foliennummernplatzhalter 157"/>
          <p:cNvSpPr>
            <a:spLocks noGrp="1"/>
          </p:cNvSpPr>
          <p:nvPr>
            <p:ph type="sldNum" sz="quarter" idx="16"/>
          </p:nvPr>
        </p:nvSpPr>
        <p:spPr/>
        <p:txBody>
          <a:bodyPr/>
          <a:lstStyle/>
          <a:p>
            <a:fld id="{0D46BA1D-85D8-4A66-B78C-46ED6382B9BC}" type="slidenum">
              <a:rPr lang="en-US" noProof="0" smtClean="0"/>
              <a:pPr/>
              <a:t>‹#›</a:t>
            </a:fld>
            <a:endParaRPr lang="en-US" noProof="0" dirty="0"/>
          </a:p>
        </p:txBody>
      </p:sp>
      <p:sp>
        <p:nvSpPr>
          <p:cNvPr id="6" name="Inhaltsplatzhalter 5"/>
          <p:cNvSpPr>
            <a:spLocks noGrp="1"/>
          </p:cNvSpPr>
          <p:nvPr>
            <p:ph sz="quarter" idx="19" hasCustomPrompt="1"/>
          </p:nvPr>
        </p:nvSpPr>
        <p:spPr>
          <a:xfrm>
            <a:off x="508000" y="1268413"/>
            <a:ext cx="11168062" cy="4835524"/>
          </a:xfrm>
        </p:spPr>
        <p:txBody>
          <a:bodyPr/>
          <a:lstStyle>
            <a:lvl1pPr>
              <a:defRPr/>
            </a:lvl1pPr>
            <a:lvl2pPr>
              <a:defRPr/>
            </a:lvl2pPr>
            <a:lvl3pPr>
              <a:defRPr/>
            </a:lvl3pPr>
            <a:lvl4pPr>
              <a:defRPr/>
            </a:lvl4pPr>
            <a:lvl5pPr marL="449263" indent="-182563">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3" name="Titel 2"/>
          <p:cNvSpPr>
            <a:spLocks noGrp="1"/>
          </p:cNvSpPr>
          <p:nvPr>
            <p:ph type="title"/>
          </p:nvPr>
        </p:nvSpPr>
        <p:spPr>
          <a:xfrm>
            <a:off x="515939" y="260350"/>
            <a:ext cx="8893174" cy="504825"/>
          </a:xfrm>
        </p:spPr>
        <p:txBody>
          <a:bodyPr/>
          <a:lstStyle/>
          <a:p>
            <a:r>
              <a:rPr lang="en-US"/>
              <a:t>Click to edit Master title style</a:t>
            </a:r>
          </a:p>
        </p:txBody>
      </p:sp>
    </p:spTree>
    <p:extLst>
      <p:ext uri="{BB962C8B-B14F-4D97-AF65-F5344CB8AC3E}">
        <p14:creationId xmlns:p14="http://schemas.microsoft.com/office/powerpoint/2010/main" val="11827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9" y="260350"/>
            <a:ext cx="8893174" cy="900350"/>
          </a:xfrm>
          <a:prstGeom prst="rect">
            <a:avLst/>
          </a:prstGeom>
          <a:noFill/>
        </p:spPr>
        <p:txBody>
          <a:bodyPr vert="horz" lIns="0" tIns="0" rIns="0" bIns="0" rtlCol="0" anchor="t">
            <a:noAutofit/>
          </a:bodyPr>
          <a:lstStyle/>
          <a:p>
            <a:r>
              <a:rPr lang="de-DE"/>
              <a:t>Titelmasterformat durch Klicken bearbeiten</a:t>
            </a:r>
            <a:endParaRPr lang="en-US" dirty="0"/>
          </a:p>
        </p:txBody>
      </p:sp>
      <p:sp>
        <p:nvSpPr>
          <p:cNvPr id="3" name="Text Placeholder 2"/>
          <p:cNvSpPr>
            <a:spLocks noGrp="1"/>
          </p:cNvSpPr>
          <p:nvPr>
            <p:ph type="body" idx="1"/>
          </p:nvPr>
        </p:nvSpPr>
        <p:spPr>
          <a:xfrm>
            <a:off x="507935" y="1784350"/>
            <a:ext cx="11168128" cy="4319588"/>
          </a:xfrm>
          <a:prstGeom prst="rect">
            <a:avLst/>
          </a:prstGeom>
        </p:spPr>
        <p:txBody>
          <a:bodyPr vert="horz" lIns="0" tIns="0" rIns="0" bIns="0" rtlCol="0">
            <a:noAutofit/>
          </a:bodyPr>
          <a:lstStyle/>
          <a:p>
            <a:pPr lvl="0"/>
            <a:r>
              <a:rPr lang="en-US" dirty="0"/>
              <a:t>Level 1</a:t>
            </a:r>
          </a:p>
          <a:p>
            <a:pPr lvl="1"/>
            <a:r>
              <a:rPr lang="en-US" dirty="0"/>
              <a:t>Level 2</a:t>
            </a:r>
          </a:p>
          <a:p>
            <a:pPr lvl="2"/>
            <a:r>
              <a:rPr lang="en-US" dirty="0"/>
              <a:t>Level 3</a:t>
            </a:r>
          </a:p>
          <a:p>
            <a:pPr lvl="3"/>
            <a:r>
              <a:rPr lang="en-US" dirty="0"/>
              <a:t>Level 4 </a:t>
            </a:r>
          </a:p>
          <a:p>
            <a:pPr lvl="4"/>
            <a:r>
              <a:rPr lang="en-US" dirty="0"/>
              <a:t>Level 5</a:t>
            </a:r>
          </a:p>
          <a:p>
            <a:pPr lvl="5"/>
            <a:r>
              <a:rPr lang="en-US" dirty="0"/>
              <a:t>Level 6</a:t>
            </a:r>
          </a:p>
          <a:p>
            <a:pPr lvl="6"/>
            <a:r>
              <a:rPr lang="en-US" dirty="0"/>
              <a:t>Level 7</a:t>
            </a:r>
          </a:p>
          <a:p>
            <a:pPr lvl="7"/>
            <a:r>
              <a:rPr lang="en-US" dirty="0"/>
              <a:t>Level 8</a:t>
            </a:r>
          </a:p>
          <a:p>
            <a:pPr lvl="8"/>
            <a:r>
              <a:rPr lang="en-US" dirty="0"/>
              <a:t>Level 9</a:t>
            </a:r>
          </a:p>
          <a:p>
            <a:pPr lvl="4"/>
            <a:endParaRPr lang="en-US" dirty="0"/>
          </a:p>
        </p:txBody>
      </p:sp>
      <p:sp>
        <p:nvSpPr>
          <p:cNvPr id="5" name="Datumsplatzhalter 4"/>
          <p:cNvSpPr>
            <a:spLocks noGrp="1"/>
          </p:cNvSpPr>
          <p:nvPr>
            <p:ph type="dt" sz="half" idx="2"/>
          </p:nvPr>
        </p:nvSpPr>
        <p:spPr>
          <a:xfrm>
            <a:off x="507935" y="6356351"/>
            <a:ext cx="1195577" cy="247650"/>
          </a:xfrm>
          <a:prstGeom prst="rect">
            <a:avLst/>
          </a:prstGeom>
        </p:spPr>
        <p:txBody>
          <a:bodyPr vert="horz" lIns="0" tIns="0" rIns="0" bIns="0" rtlCol="0" anchor="b"/>
          <a:lstStyle>
            <a:lvl1pPr algn="l">
              <a:defRPr sz="800">
                <a:solidFill>
                  <a:schemeClr val="tx2"/>
                </a:solidFill>
                <a:latin typeface="Arial" panose="020B0604020202020204" pitchFamily="34" charset="0"/>
                <a:cs typeface="Arial" panose="020B0604020202020204" pitchFamily="34" charset="0"/>
              </a:defRPr>
            </a:lvl1pPr>
          </a:lstStyle>
          <a:p>
            <a:fld id="{DA42DAEA-637B-4934-9B13-D25C9AA3D582}" type="datetime4">
              <a:rPr lang="en-US" smtClean="0"/>
              <a:t>October 4, 2019</a:t>
            </a:fld>
            <a:endParaRPr lang="de-DE"/>
          </a:p>
        </p:txBody>
      </p:sp>
      <p:sp>
        <p:nvSpPr>
          <p:cNvPr id="10" name="Fußzeilenplatzhalter 9"/>
          <p:cNvSpPr>
            <a:spLocks noGrp="1"/>
          </p:cNvSpPr>
          <p:nvPr>
            <p:ph type="ftr" sz="quarter" idx="3"/>
          </p:nvPr>
        </p:nvSpPr>
        <p:spPr>
          <a:xfrm>
            <a:off x="1703512" y="6356351"/>
            <a:ext cx="7705601" cy="247650"/>
          </a:xfrm>
          <a:prstGeom prst="rect">
            <a:avLst/>
          </a:prstGeom>
        </p:spPr>
        <p:txBody>
          <a:bodyPr vert="horz" lIns="0" tIns="0" rIns="0" bIns="0" rtlCol="0" anchor="b"/>
          <a:lstStyle>
            <a:lvl1pPr algn="l">
              <a:defRPr sz="800">
                <a:solidFill>
                  <a:schemeClr val="tx2"/>
                </a:solidFill>
                <a:latin typeface="Arial" panose="020B0604020202020204" pitchFamily="34" charset="0"/>
                <a:cs typeface="Arial" panose="020B0604020202020204" pitchFamily="34" charset="0"/>
              </a:defRPr>
            </a:lvl1pPr>
          </a:lstStyle>
          <a:p>
            <a:r>
              <a:rPr lang="en-US" dirty="0"/>
              <a:t>TTTech Confidential and Proprietary Information</a:t>
            </a:r>
            <a:endParaRPr lang="de-DE" dirty="0"/>
          </a:p>
        </p:txBody>
      </p:sp>
      <p:sp>
        <p:nvSpPr>
          <p:cNvPr id="11" name="Foliennummernplatzhalter 10"/>
          <p:cNvSpPr>
            <a:spLocks noGrp="1"/>
          </p:cNvSpPr>
          <p:nvPr>
            <p:ph type="sldNum" sz="quarter" idx="4"/>
          </p:nvPr>
        </p:nvSpPr>
        <p:spPr>
          <a:xfrm>
            <a:off x="11174413" y="6356351"/>
            <a:ext cx="501649" cy="247650"/>
          </a:xfrm>
          <a:prstGeom prst="rect">
            <a:avLst/>
          </a:prstGeom>
        </p:spPr>
        <p:txBody>
          <a:bodyPr vert="horz" lIns="0" tIns="0" rIns="0" bIns="0" rtlCol="0" anchor="b"/>
          <a:lstStyle>
            <a:lvl1pPr algn="r">
              <a:defRPr sz="800">
                <a:solidFill>
                  <a:schemeClr val="tx2"/>
                </a:solidFill>
                <a:latin typeface="Arial" panose="020B0604020202020204" pitchFamily="34" charset="0"/>
                <a:cs typeface="Arial" panose="020B0604020202020204" pitchFamily="34" charset="0"/>
              </a:defRPr>
            </a:lvl1pPr>
          </a:lstStyle>
          <a:p>
            <a:fld id="{0D46BA1D-85D8-4A66-B78C-46ED6382B9BC}" type="slidenum">
              <a:rPr lang="de-DE" smtClean="0"/>
              <a:pPr/>
              <a:t>‹#›</a:t>
            </a:fld>
            <a:endParaRPr lang="de-DE"/>
          </a:p>
        </p:txBody>
      </p:sp>
      <p:pic>
        <p:nvPicPr>
          <p:cNvPr id="8" name="Picture 4"/>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0092444" y="260350"/>
            <a:ext cx="1578856" cy="384931"/>
          </a:xfrm>
          <a:prstGeom prst="rect">
            <a:avLst/>
          </a:prstGeom>
        </p:spPr>
      </p:pic>
      <p:pic>
        <p:nvPicPr>
          <p:cNvPr id="9" name="Picture 4"/>
          <p:cNvPicPr>
            <a:picLocks noChangeAspect="1"/>
          </p:cNvPicPr>
          <p:nvPr userDrawn="1"/>
        </p:nvPicPr>
        <p:blipFill rotWithShape="1">
          <a:blip r:embed="rId24">
            <a:extLst>
              <a:ext uri="{28A0092B-C50C-407E-A947-70E740481C1C}">
                <a14:useLocalDpi xmlns:a14="http://schemas.microsoft.com/office/drawing/2010/main" val="0"/>
              </a:ext>
            </a:extLst>
          </a:blip>
          <a:srcRect/>
          <a:stretch/>
        </p:blipFill>
        <p:spPr>
          <a:xfrm>
            <a:off x="10092444" y="260350"/>
            <a:ext cx="1578856" cy="384931"/>
          </a:xfrm>
          <a:prstGeom prst="rect">
            <a:avLst/>
          </a:prstGeom>
        </p:spPr>
      </p:pic>
    </p:spTree>
    <p:extLst>
      <p:ext uri="{BB962C8B-B14F-4D97-AF65-F5344CB8AC3E}">
        <p14:creationId xmlns:p14="http://schemas.microsoft.com/office/powerpoint/2010/main" val="177733895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6" r:id="rId18"/>
    <p:sldLayoutId id="2147483745" r:id="rId19"/>
    <p:sldLayoutId id="2147483747" r:id="rId20"/>
    <p:sldLayoutId id="2147483749" r:id="rId21"/>
    <p:sldLayoutId id="2147483750" r:id="rId22"/>
  </p:sldLayoutIdLst>
  <p:hf sldNum="0" hdr="0"/>
  <p:txStyles>
    <p:title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2714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5"/>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3.png"/></Relationships>
</file>

<file path=ppt/slides/_rels/slide100.xml.rels><?xml version="1.0" encoding="UTF-8" standalone="yes"?>
<Relationships xmlns="http://schemas.openxmlformats.org/package/2006/relationships"><Relationship Id="rId2" Type="http://schemas.openxmlformats.org/officeDocument/2006/relationships/hyperlink" Target="http://www.cs.uni-salzburg.at/~scraciunas/"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4.svg"/><Relationship Id="rId3" Type="http://schemas.openxmlformats.org/officeDocument/2006/relationships/image" Target="../media/image130.tif"/><Relationship Id="rId7" Type="http://schemas.openxmlformats.org/officeDocument/2006/relationships/image" Target="../media/image141.svg"/><Relationship Id="rId12"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40.png"/><Relationship Id="rId11" Type="http://schemas.openxmlformats.org/officeDocument/2006/relationships/image" Target="../media/image139.svg"/><Relationship Id="rId5" Type="http://schemas.openxmlformats.org/officeDocument/2006/relationships/image" Target="../media/image137.sv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132.svg"/></Relationships>
</file>

<file path=ppt/slides/_rels/slide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3.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6" Type="http://schemas.openxmlformats.org/officeDocument/2006/relationships/image" Target="../media/image21.png"/><Relationship Id="rId21" Type="http://schemas.openxmlformats.org/officeDocument/2006/relationships/image" Target="../media/image18.png"/><Relationship Id="rId42" Type="http://schemas.microsoft.com/office/2007/relationships/hdphoto" Target="../media/hdphoto16.wdp"/><Relationship Id="rId47" Type="http://schemas.openxmlformats.org/officeDocument/2006/relationships/image" Target="../media/image35.png"/><Relationship Id="rId63" Type="http://schemas.openxmlformats.org/officeDocument/2006/relationships/image" Target="../media/image45.png"/><Relationship Id="rId68" Type="http://schemas.microsoft.com/office/2007/relationships/hdphoto" Target="../media/hdphoto26.wdp"/><Relationship Id="rId84" Type="http://schemas.openxmlformats.org/officeDocument/2006/relationships/image" Target="../media/image56.png"/><Relationship Id="rId89" Type="http://schemas.openxmlformats.org/officeDocument/2006/relationships/image" Target="../media/image59.png"/><Relationship Id="rId16" Type="http://schemas.microsoft.com/office/2007/relationships/hdphoto" Target="../media/hdphoto6.wdp"/><Relationship Id="rId11" Type="http://schemas.openxmlformats.org/officeDocument/2006/relationships/image" Target="../media/image13.png"/><Relationship Id="rId32" Type="http://schemas.microsoft.com/office/2007/relationships/hdphoto" Target="../media/hdphoto13.wdp"/><Relationship Id="rId37" Type="http://schemas.openxmlformats.org/officeDocument/2006/relationships/image" Target="../media/image28.png"/><Relationship Id="rId53" Type="http://schemas.openxmlformats.org/officeDocument/2006/relationships/image" Target="../media/image39.png"/><Relationship Id="rId58" Type="http://schemas.microsoft.com/office/2007/relationships/hdphoto" Target="../media/hdphoto21.wdp"/><Relationship Id="rId74" Type="http://schemas.microsoft.com/office/2007/relationships/hdphoto" Target="../media/hdphoto29.wdp"/><Relationship Id="rId79" Type="http://schemas.openxmlformats.org/officeDocument/2006/relationships/image" Target="../media/image53.png"/><Relationship Id="rId5" Type="http://schemas.microsoft.com/office/2007/relationships/hdphoto" Target="../media/hdphoto1.wdp"/><Relationship Id="rId90" Type="http://schemas.openxmlformats.org/officeDocument/2006/relationships/image" Target="../media/image60.png"/><Relationship Id="rId95" Type="http://schemas.openxmlformats.org/officeDocument/2006/relationships/image" Target="../media/image65.png"/><Relationship Id="rId22" Type="http://schemas.microsoft.com/office/2007/relationships/hdphoto" Target="../media/hdphoto9.wdp"/><Relationship Id="rId27" Type="http://schemas.microsoft.com/office/2007/relationships/hdphoto" Target="../media/hdphoto11.wdp"/><Relationship Id="rId43" Type="http://schemas.openxmlformats.org/officeDocument/2006/relationships/image" Target="../media/image32.png"/><Relationship Id="rId48" Type="http://schemas.microsoft.com/office/2007/relationships/hdphoto" Target="../media/hdphoto18.wdp"/><Relationship Id="rId64" Type="http://schemas.microsoft.com/office/2007/relationships/hdphoto" Target="../media/hdphoto24.wdp"/><Relationship Id="rId69" Type="http://schemas.openxmlformats.org/officeDocument/2006/relationships/image" Target="../media/image48.png"/><Relationship Id="rId8" Type="http://schemas.openxmlformats.org/officeDocument/2006/relationships/image" Target="../media/image11.png"/><Relationship Id="rId51" Type="http://schemas.microsoft.com/office/2007/relationships/hdphoto" Target="../media/hdphoto19.wdp"/><Relationship Id="rId72" Type="http://schemas.microsoft.com/office/2007/relationships/hdphoto" Target="../media/hdphoto28.wdp"/><Relationship Id="rId80" Type="http://schemas.microsoft.com/office/2007/relationships/hdphoto" Target="../media/hdphoto32.wdp"/><Relationship Id="rId85" Type="http://schemas.microsoft.com/office/2007/relationships/hdphoto" Target="../media/hdphoto34.wdp"/><Relationship Id="rId93" Type="http://schemas.openxmlformats.org/officeDocument/2006/relationships/image" Target="../media/image63.png"/><Relationship Id="rId3" Type="http://schemas.openxmlformats.org/officeDocument/2006/relationships/image" Target="../media/image8.png"/><Relationship Id="rId12" Type="http://schemas.microsoft.com/office/2007/relationships/hdphoto" Target="../media/hdphoto4.wdp"/><Relationship Id="rId17" Type="http://schemas.openxmlformats.org/officeDocument/2006/relationships/image" Target="../media/image16.png"/><Relationship Id="rId25" Type="http://schemas.openxmlformats.org/officeDocument/2006/relationships/image" Target="../media/image20.png"/><Relationship Id="rId33" Type="http://schemas.openxmlformats.org/officeDocument/2006/relationships/image" Target="../media/image25.png"/><Relationship Id="rId38" Type="http://schemas.openxmlformats.org/officeDocument/2006/relationships/image" Target="../media/image29.png"/><Relationship Id="rId46" Type="http://schemas.microsoft.com/office/2007/relationships/hdphoto" Target="../media/hdphoto17.wdp"/><Relationship Id="rId59" Type="http://schemas.openxmlformats.org/officeDocument/2006/relationships/image" Target="../media/image43.png"/><Relationship Id="rId67" Type="http://schemas.openxmlformats.org/officeDocument/2006/relationships/image" Target="../media/image47.png"/><Relationship Id="rId20" Type="http://schemas.microsoft.com/office/2007/relationships/hdphoto" Target="../media/hdphoto8.wdp"/><Relationship Id="rId41" Type="http://schemas.openxmlformats.org/officeDocument/2006/relationships/image" Target="../media/image31.png"/><Relationship Id="rId54" Type="http://schemas.openxmlformats.org/officeDocument/2006/relationships/image" Target="../media/image40.png"/><Relationship Id="rId62" Type="http://schemas.microsoft.com/office/2007/relationships/hdphoto" Target="../media/hdphoto23.wdp"/><Relationship Id="rId70" Type="http://schemas.microsoft.com/office/2007/relationships/hdphoto" Target="../media/hdphoto27.wdp"/><Relationship Id="rId75" Type="http://schemas.openxmlformats.org/officeDocument/2006/relationships/image" Target="../media/image51.png"/><Relationship Id="rId83" Type="http://schemas.openxmlformats.org/officeDocument/2006/relationships/image" Target="../media/image55.png"/><Relationship Id="rId88" Type="http://schemas.microsoft.com/office/2007/relationships/hdphoto" Target="../media/hdphoto35.wdp"/><Relationship Id="rId91"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10.png"/><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image" Target="../media/image22.png"/><Relationship Id="rId36" Type="http://schemas.openxmlformats.org/officeDocument/2006/relationships/image" Target="../media/image27.png"/><Relationship Id="rId49" Type="http://schemas.openxmlformats.org/officeDocument/2006/relationships/image" Target="../media/image36.png"/><Relationship Id="rId57" Type="http://schemas.openxmlformats.org/officeDocument/2006/relationships/image" Target="../media/image42.png"/><Relationship Id="rId10" Type="http://schemas.microsoft.com/office/2007/relationships/hdphoto" Target="../media/hdphoto3.wdp"/><Relationship Id="rId31" Type="http://schemas.openxmlformats.org/officeDocument/2006/relationships/image" Target="../media/image24.png"/><Relationship Id="rId44" Type="http://schemas.openxmlformats.org/officeDocument/2006/relationships/image" Target="../media/image33.png"/><Relationship Id="rId52" Type="http://schemas.openxmlformats.org/officeDocument/2006/relationships/image" Target="../media/image38.jpeg"/><Relationship Id="rId60" Type="http://schemas.microsoft.com/office/2007/relationships/hdphoto" Target="../media/hdphoto22.wdp"/><Relationship Id="rId65" Type="http://schemas.openxmlformats.org/officeDocument/2006/relationships/image" Target="../media/image46.png"/><Relationship Id="rId73" Type="http://schemas.openxmlformats.org/officeDocument/2006/relationships/image" Target="../media/image50.png"/><Relationship Id="rId78" Type="http://schemas.microsoft.com/office/2007/relationships/hdphoto" Target="../media/hdphoto31.wdp"/><Relationship Id="rId81" Type="http://schemas.openxmlformats.org/officeDocument/2006/relationships/image" Target="../media/image54.png"/><Relationship Id="rId86" Type="http://schemas.openxmlformats.org/officeDocument/2006/relationships/image" Target="../media/image57.png"/><Relationship Id="rId94" Type="http://schemas.openxmlformats.org/officeDocument/2006/relationships/image" Target="../media/image64.png"/><Relationship Id="rId4" Type="http://schemas.openxmlformats.org/officeDocument/2006/relationships/image" Target="../media/image9.png"/><Relationship Id="rId9" Type="http://schemas.openxmlformats.org/officeDocument/2006/relationships/image" Target="../media/image12.png"/><Relationship Id="rId13" Type="http://schemas.openxmlformats.org/officeDocument/2006/relationships/image" Target="../media/image14.png"/><Relationship Id="rId18" Type="http://schemas.microsoft.com/office/2007/relationships/hdphoto" Target="../media/hdphoto7.wdp"/><Relationship Id="rId39" Type="http://schemas.openxmlformats.org/officeDocument/2006/relationships/image" Target="../media/image30.png"/><Relationship Id="rId34" Type="http://schemas.microsoft.com/office/2007/relationships/hdphoto" Target="../media/hdphoto14.wdp"/><Relationship Id="rId50" Type="http://schemas.openxmlformats.org/officeDocument/2006/relationships/image" Target="../media/image37.png"/><Relationship Id="rId55" Type="http://schemas.openxmlformats.org/officeDocument/2006/relationships/image" Target="../media/image41.png"/><Relationship Id="rId76" Type="http://schemas.microsoft.com/office/2007/relationships/hdphoto" Target="../media/hdphoto30.wdp"/><Relationship Id="rId7" Type="http://schemas.microsoft.com/office/2007/relationships/hdphoto" Target="../media/hdphoto2.wdp"/><Relationship Id="rId71" Type="http://schemas.openxmlformats.org/officeDocument/2006/relationships/image" Target="../media/image49.png"/><Relationship Id="rId92" Type="http://schemas.openxmlformats.org/officeDocument/2006/relationships/image" Target="../media/image62.png"/><Relationship Id="rId2" Type="http://schemas.openxmlformats.org/officeDocument/2006/relationships/image" Target="../media/image7.png"/><Relationship Id="rId29" Type="http://schemas.microsoft.com/office/2007/relationships/hdphoto" Target="../media/hdphoto12.wdp"/><Relationship Id="rId24" Type="http://schemas.microsoft.com/office/2007/relationships/hdphoto" Target="../media/hdphoto10.wdp"/><Relationship Id="rId40" Type="http://schemas.microsoft.com/office/2007/relationships/hdphoto" Target="../media/hdphoto15.wdp"/><Relationship Id="rId45" Type="http://schemas.openxmlformats.org/officeDocument/2006/relationships/image" Target="../media/image34.png"/><Relationship Id="rId66" Type="http://schemas.microsoft.com/office/2007/relationships/hdphoto" Target="../media/hdphoto25.wdp"/><Relationship Id="rId87" Type="http://schemas.openxmlformats.org/officeDocument/2006/relationships/image" Target="../media/image58.png"/><Relationship Id="rId61" Type="http://schemas.openxmlformats.org/officeDocument/2006/relationships/image" Target="../media/image44.png"/><Relationship Id="rId82" Type="http://schemas.microsoft.com/office/2007/relationships/hdphoto" Target="../media/hdphoto33.wdp"/><Relationship Id="rId19" Type="http://schemas.openxmlformats.org/officeDocument/2006/relationships/image" Target="../media/image17.png"/><Relationship Id="rId14" Type="http://schemas.microsoft.com/office/2007/relationships/hdphoto" Target="../media/hdphoto5.wdp"/><Relationship Id="rId30" Type="http://schemas.openxmlformats.org/officeDocument/2006/relationships/image" Target="../media/image23.png"/><Relationship Id="rId35" Type="http://schemas.openxmlformats.org/officeDocument/2006/relationships/image" Target="../media/image26.png"/><Relationship Id="rId56" Type="http://schemas.microsoft.com/office/2007/relationships/hdphoto" Target="../media/hdphoto20.wdp"/><Relationship Id="rId77"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g"/><Relationship Id="rId2" Type="http://schemas.openxmlformats.org/officeDocument/2006/relationships/image" Target="../media/image66.jpg"/><Relationship Id="rId1" Type="http://schemas.openxmlformats.org/officeDocument/2006/relationships/slideLayout" Target="../slideLayouts/slideLayout3.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1.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20.png"/></Relationships>
</file>

<file path=ppt/slides/_rels/slide47.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1.xml"/><Relationship Id="rId4" Type="http://schemas.openxmlformats.org/officeDocument/2006/relationships/image" Target="../media/image1250.png"/></Relationships>
</file>

<file path=ppt/slides/_rels/slide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tif"/><Relationship Id="rId1" Type="http://schemas.openxmlformats.org/officeDocument/2006/relationships/slideLayout" Target="../slideLayouts/slideLayout3.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5.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3" Type="http://schemas.openxmlformats.org/officeDocument/2006/relationships/image" Target="../media/image137.svg"/><Relationship Id="rId7" Type="http://schemas.openxmlformats.org/officeDocument/2006/relationships/image" Target="../media/image134.svg"/><Relationship Id="rId12" Type="http://schemas.openxmlformats.org/officeDocument/2006/relationships/image" Target="../media/image142.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33.png"/><Relationship Id="rId11" Type="http://schemas.openxmlformats.org/officeDocument/2006/relationships/image" Target="../media/image141.svg"/><Relationship Id="rId5" Type="http://schemas.openxmlformats.org/officeDocument/2006/relationships/image" Target="../media/image132.svg"/><Relationship Id="rId10" Type="http://schemas.openxmlformats.org/officeDocument/2006/relationships/image" Target="../media/image140.png"/><Relationship Id="rId4" Type="http://schemas.openxmlformats.org/officeDocument/2006/relationships/image" Target="../media/image131.png"/><Relationship Id="rId9" Type="http://schemas.openxmlformats.org/officeDocument/2006/relationships/image" Target="../media/image139.svg"/></Relationships>
</file>

<file path=ppt/slides/_rels/slide58.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45.png"/><Relationship Id="rId7" Type="http://schemas.openxmlformats.org/officeDocument/2006/relationships/image" Target="../media/image131.png"/><Relationship Id="rId2" Type="http://schemas.openxmlformats.org/officeDocument/2006/relationships/image" Target="../media/image144.png"/><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47.svg"/><Relationship Id="rId4" Type="http://schemas.openxmlformats.org/officeDocument/2006/relationships/image" Target="../media/image146.png"/></Relationships>
</file>

<file path=ppt/slides/_rels/slide59.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1.png"/><Relationship Id="rId7" Type="http://schemas.openxmlformats.org/officeDocument/2006/relationships/image" Target="../media/image140.png"/><Relationship Id="rId2" Type="http://schemas.openxmlformats.org/officeDocument/2006/relationships/image" Target="../media/image130.tif"/><Relationship Id="rId1" Type="http://schemas.openxmlformats.org/officeDocument/2006/relationships/slideLayout" Target="../slideLayouts/slideLayout3.xml"/><Relationship Id="rId6" Type="http://schemas.openxmlformats.org/officeDocument/2006/relationships/image" Target="../media/image137.svg"/><Relationship Id="rId5" Type="http://schemas.openxmlformats.org/officeDocument/2006/relationships/image" Target="../media/image136.png"/><Relationship Id="rId10" Type="http://schemas.openxmlformats.org/officeDocument/2006/relationships/image" Target="../media/image134.svg"/><Relationship Id="rId4" Type="http://schemas.openxmlformats.org/officeDocument/2006/relationships/image" Target="../media/image132.sv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7.xml"/><Relationship Id="rId4" Type="http://schemas.microsoft.com/office/2007/relationships/hdphoto" Target="../media/hdphoto36.wdp"/></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0.tif"/><Relationship Id="rId1" Type="http://schemas.openxmlformats.org/officeDocument/2006/relationships/slideLayout" Target="../slideLayouts/slideLayout3.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7.sv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0.tif"/><Relationship Id="rId1" Type="http://schemas.openxmlformats.org/officeDocument/2006/relationships/slideLayout" Target="../slideLayouts/slideLayout3.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7.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64.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66.svg"/><Relationship Id="rId4" Type="http://schemas.openxmlformats.org/officeDocument/2006/relationships/image" Target="../media/image165.pn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0.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70.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3.xml"/><Relationship Id="rId5" Type="http://schemas.openxmlformats.org/officeDocument/2006/relationships/image" Target="../media/image132.sv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68.svg"/><Relationship Id="rId7" Type="http://schemas.openxmlformats.org/officeDocument/2006/relationships/image" Target="../media/image134.svg"/><Relationship Id="rId2"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68.svg"/><Relationship Id="rId7" Type="http://schemas.openxmlformats.org/officeDocument/2006/relationships/image" Target="../media/image134.svg"/><Relationship Id="rId2"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3.xml"/><Relationship Id="rId5" Type="http://schemas.openxmlformats.org/officeDocument/2006/relationships/image" Target="../media/image132.sv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3" Type="http://schemas.openxmlformats.org/officeDocument/2006/relationships/image" Target="../media/image168.svg"/><Relationship Id="rId7" Type="http://schemas.openxmlformats.org/officeDocument/2006/relationships/image" Target="../media/image170.png"/><Relationship Id="rId2"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32.sv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3.xml"/><Relationship Id="rId5" Type="http://schemas.openxmlformats.org/officeDocument/2006/relationships/image" Target="../media/image132.svg"/><Relationship Id="rId4" Type="http://schemas.openxmlformats.org/officeDocument/2006/relationships/image" Target="../media/image131.png"/></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67.png"/><Relationship Id="rId7"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68.svg"/></Relationships>
</file>

<file path=ppt/slides/_rels/slide78.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jpeg"/><Relationship Id="rId2" Type="http://schemas.openxmlformats.org/officeDocument/2006/relationships/image" Target="../media/image85.jpeg"/><Relationship Id="rId1" Type="http://schemas.openxmlformats.org/officeDocument/2006/relationships/slideLayout" Target="../slideLayouts/slideLayout20.xml"/><Relationship Id="rId6" Type="http://schemas.openxmlformats.org/officeDocument/2006/relationships/image" Target="../media/image88.jpeg"/><Relationship Id="rId5" Type="http://schemas.openxmlformats.org/officeDocument/2006/relationships/image" Target="../media/image87.jpeg"/><Relationship Id="rId4" Type="http://schemas.microsoft.com/office/2007/relationships/hdphoto" Target="../media/hdphoto37.wdp"/><Relationship Id="rId9" Type="http://schemas.openxmlformats.org/officeDocument/2006/relationships/image" Target="../media/image91.png"/></Relationships>
</file>

<file path=ppt/slides/_rels/slide80.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30.ti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www.cs.uni-salzburg.at/~scraciunas/pdf/conferences/craciunas_rtns16.pdf" TargetMode="External"/><Relationship Id="rId1" Type="http://schemas.openxmlformats.org/officeDocument/2006/relationships/slideLayout" Target="../slideLayouts/slideLayout3.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2.png"/><Relationship Id="rId1" Type="http://schemas.openxmlformats.org/officeDocument/2006/relationships/slideLayout" Target="../slideLayouts/slideLayout6.xml"/><Relationship Id="rId5" Type="http://schemas.openxmlformats.org/officeDocument/2006/relationships/image" Target="../media/image168.svg"/><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0"/>
          </p:nvPr>
        </p:nvSpPr>
        <p:spPr>
          <a:xfrm>
            <a:off x="6085922" y="5805263"/>
            <a:ext cx="5591176" cy="284919"/>
          </a:xfrm>
        </p:spPr>
        <p:txBody>
          <a:bodyPr/>
          <a:lstStyle/>
          <a:p>
            <a:fld id="{E28D0160-7F30-47F9-9813-BB2E1864B2D3}" type="datetime4">
              <a:rPr lang="en-US" noProof="0" smtClean="0">
                <a:latin typeface="Gill Sans Nova Light" panose="020B0302020104020203" pitchFamily="34" charset="0"/>
              </a:rPr>
              <a:t>October 4, 2019</a:t>
            </a:fld>
            <a:endParaRPr lang="en-US" noProof="0" dirty="0">
              <a:latin typeface="Gill Sans Nova Light" panose="020B0302020104020203" pitchFamily="34" charset="0"/>
            </a:endParaRPr>
          </a:p>
        </p:txBody>
      </p:sp>
      <p:sp>
        <p:nvSpPr>
          <p:cNvPr id="7" name="Fußzeilenplatzhalter 6"/>
          <p:cNvSpPr>
            <a:spLocks noGrp="1"/>
          </p:cNvSpPr>
          <p:nvPr>
            <p:ph type="ftr" sz="quarter" idx="11"/>
          </p:nvPr>
        </p:nvSpPr>
        <p:spPr>
          <a:xfrm>
            <a:off x="6095606" y="5277084"/>
            <a:ext cx="5580062" cy="515936"/>
          </a:xfrm>
        </p:spPr>
        <p:txBody>
          <a:bodyPr/>
          <a:lstStyle/>
          <a:p>
            <a:r>
              <a:rPr lang="en-US" sz="2000" dirty="0" err="1">
                <a:latin typeface="Gill Sans Nova Light" panose="020B0302020104020203" pitchFamily="34" charset="0"/>
              </a:rPr>
              <a:t>TTTech</a:t>
            </a:r>
            <a:r>
              <a:rPr lang="en-US" sz="2000" dirty="0">
                <a:latin typeface="Gill Sans Nova Light" panose="020B0302020104020203" pitchFamily="34" charset="0"/>
              </a:rPr>
              <a:t> </a:t>
            </a:r>
            <a:r>
              <a:rPr lang="en-US" sz="2000" dirty="0" err="1">
                <a:latin typeface="Gill Sans Nova Light" panose="020B0302020104020203" pitchFamily="34" charset="0"/>
              </a:rPr>
              <a:t>Computertechnik</a:t>
            </a:r>
            <a:r>
              <a:rPr lang="en-US" sz="2000" dirty="0">
                <a:latin typeface="Gill Sans Nova Light" panose="020B0302020104020203" pitchFamily="34" charset="0"/>
              </a:rPr>
              <a:t> AG</a:t>
            </a:r>
            <a:endParaRPr lang="en-US" sz="2000" noProof="0" dirty="0">
              <a:latin typeface="Gill Sans Nova Light" panose="020B0302020104020203" pitchFamily="34" charset="0"/>
            </a:endParaRPr>
          </a:p>
        </p:txBody>
      </p:sp>
      <p:sp>
        <p:nvSpPr>
          <p:cNvPr id="10" name="Titel 9"/>
          <p:cNvSpPr>
            <a:spLocks noGrp="1"/>
          </p:cNvSpPr>
          <p:nvPr>
            <p:ph type="title"/>
          </p:nvPr>
        </p:nvSpPr>
        <p:spPr>
          <a:xfrm>
            <a:off x="1127449" y="1376250"/>
            <a:ext cx="10540614" cy="1908733"/>
          </a:xfrm>
        </p:spPr>
        <p:txBody>
          <a:bodyPr anchor="t"/>
          <a:lstStyle/>
          <a:p>
            <a:pPr>
              <a:lnSpc>
                <a:spcPct val="100000"/>
              </a:lnSpc>
            </a:pPr>
            <a:r>
              <a:rPr lang="en-US" sz="6600" dirty="0">
                <a:latin typeface="Gill Sans Nova Light" panose="020B0302020104020203" pitchFamily="34" charset="0"/>
              </a:rPr>
              <a:t>Optimization challenge</a:t>
            </a:r>
            <a:br>
              <a:rPr lang="en-US" sz="7200" dirty="0">
                <a:latin typeface="Gill Sans Nova Light" panose="020B0302020104020203" pitchFamily="34" charset="0"/>
              </a:rPr>
            </a:br>
            <a:r>
              <a:rPr lang="en-US" dirty="0">
                <a:latin typeface="Gill Sans Nova Light" panose="020B0302020104020203" pitchFamily="34" charset="0"/>
              </a:rPr>
              <a:t>Configuring autonomous vehicles</a:t>
            </a:r>
          </a:p>
        </p:txBody>
      </p:sp>
      <p:sp>
        <p:nvSpPr>
          <p:cNvPr id="8" name="Rectangle 3">
            <a:extLst>
              <a:ext uri="{FF2B5EF4-FFF2-40B4-BE49-F238E27FC236}">
                <a16:creationId xmlns:a16="http://schemas.microsoft.com/office/drawing/2014/main" id="{1055F126-CC23-4EFB-A606-2B3D8048E36A}"/>
              </a:ext>
            </a:extLst>
          </p:cNvPr>
          <p:cNvSpPr txBox="1">
            <a:spLocks noChangeArrowheads="1"/>
          </p:cNvSpPr>
          <p:nvPr/>
        </p:nvSpPr>
        <p:spPr>
          <a:xfrm>
            <a:off x="3489604" y="3729435"/>
            <a:ext cx="8173665" cy="1079500"/>
          </a:xfrm>
          <a:prstGeom prst="rect">
            <a:avLst/>
          </a:prstGeom>
        </p:spPr>
        <p:txBody>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2714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algn="r"/>
            <a:r>
              <a:rPr lang="en-US" altLang="en-US" sz="3200" dirty="0">
                <a:solidFill>
                  <a:schemeClr val="tx1"/>
                </a:solidFill>
                <a:latin typeface="Gill Sans Nova Light" panose="020B0302020104020203" pitchFamily="34" charset="0"/>
              </a:rPr>
              <a:t>Silviu S. Craciunas</a:t>
            </a:r>
            <a:br>
              <a:rPr lang="en-US" altLang="en-US" sz="3200" dirty="0">
                <a:solidFill>
                  <a:schemeClr val="tx1"/>
                </a:solidFill>
                <a:latin typeface="Gill Sans Nova Light" panose="020B0302020104020203" pitchFamily="34" charset="0"/>
              </a:rPr>
            </a:br>
            <a:endParaRPr lang="en-US" altLang="en-US" sz="3200" dirty="0">
              <a:solidFill>
                <a:schemeClr val="tx1"/>
              </a:solidFill>
              <a:latin typeface="Gill Sans Nova Light" panose="020B0302020104020203" pitchFamily="34" charset="0"/>
            </a:endParaRPr>
          </a:p>
        </p:txBody>
      </p:sp>
      <p:sp>
        <p:nvSpPr>
          <p:cNvPr id="9" name="Inhaltsplatzhalter 5">
            <a:extLst>
              <a:ext uri="{FF2B5EF4-FFF2-40B4-BE49-F238E27FC236}">
                <a16:creationId xmlns:a16="http://schemas.microsoft.com/office/drawing/2014/main" id="{F37F0AAE-1EDE-42DD-8DD7-EC84AB449ED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TTTech Computertechnik AG. All rights reserved.</a:t>
            </a:r>
          </a:p>
        </p:txBody>
      </p:sp>
      <p:pic>
        <p:nvPicPr>
          <p:cNvPr id="11" name="Composition_E4_no_BG_small.png" descr="Composition_E4_no_BG_small.png">
            <a:extLst>
              <a:ext uri="{FF2B5EF4-FFF2-40B4-BE49-F238E27FC236}">
                <a16:creationId xmlns:a16="http://schemas.microsoft.com/office/drawing/2014/main" id="{1E3E660B-4AED-4FBD-A6A8-D1B2E4E13AE2}"/>
              </a:ext>
            </a:extLst>
          </p:cNvPr>
          <p:cNvPicPr>
            <a:picLocks noChangeAspect="1"/>
          </p:cNvPicPr>
          <p:nvPr/>
        </p:nvPicPr>
        <p:blipFill>
          <a:blip r:embed="rId3">
            <a:alphaModFix amt="77000"/>
          </a:blip>
          <a:stretch>
            <a:fillRect/>
          </a:stretch>
        </p:blipFill>
        <p:spPr>
          <a:xfrm flipH="1">
            <a:off x="0" y="4221088"/>
            <a:ext cx="4734254" cy="3120759"/>
          </a:xfrm>
          <a:prstGeom prst="rect">
            <a:avLst/>
          </a:prstGeom>
          <a:ln w="12700">
            <a:miter lim="400000"/>
          </a:ln>
          <a:effectLst/>
        </p:spPr>
      </p:pic>
    </p:spTree>
    <p:extLst>
      <p:ext uri="{BB962C8B-B14F-4D97-AF65-F5344CB8AC3E}">
        <p14:creationId xmlns:p14="http://schemas.microsoft.com/office/powerpoint/2010/main" val="40870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8391CC-67D7-4070-8B20-3427433036A6}"/>
              </a:ext>
            </a:extLst>
          </p:cNvPr>
          <p:cNvSpPr>
            <a:spLocks noGrp="1"/>
          </p:cNvSpPr>
          <p:nvPr>
            <p:ph type="sldNum" sz="quarter" idx="10"/>
          </p:nvPr>
        </p:nvSpPr>
        <p:spPr/>
        <p:txBody>
          <a:bodyPr/>
          <a:lstStyle/>
          <a:p>
            <a:fld id="{960969DB-8E82-4D43-9BFE-4A6533691751}" type="slidenum">
              <a:rPr lang="en-US" smtClean="0"/>
              <a:pPr/>
              <a:t>10</a:t>
            </a:fld>
            <a:endParaRPr lang="en-US" dirty="0"/>
          </a:p>
        </p:txBody>
      </p:sp>
      <p:pic>
        <p:nvPicPr>
          <p:cNvPr id="4" name="Sensing the Driving Scene">
            <a:hlinkClick r:id="" action="ppaction://media"/>
            <a:extLst>
              <a:ext uri="{FF2B5EF4-FFF2-40B4-BE49-F238E27FC236}">
                <a16:creationId xmlns:a16="http://schemas.microsoft.com/office/drawing/2014/main" id="{E54A60F9-BE91-4F29-B1AC-23D22D3A1139}"/>
              </a:ext>
            </a:extLst>
          </p:cNvPr>
          <p:cNvPicPr>
            <a:picLocks noChangeAspect="1"/>
          </p:cNvPicPr>
          <p:nvPr>
            <a:videoFile r:link="rId2"/>
            <p:extLst>
              <p:ext uri="{DAA4B4D4-6D71-4841-9C94-3DE7FCFB9230}">
                <p14:media xmlns:p14="http://schemas.microsoft.com/office/powerpoint/2010/main" r:embed="rId1">
                  <p14:fade in="750"/>
                </p14:media>
              </p:ext>
            </p:extLst>
          </p:nvPr>
        </p:nvPicPr>
        <p:blipFill rotWithShape="1">
          <a:blip r:embed="rId4"/>
          <a:srcRect l="1117" t="5233" b="1780"/>
          <a:stretch/>
        </p:blipFill>
        <p:spPr>
          <a:xfrm>
            <a:off x="767408" y="1273573"/>
            <a:ext cx="5987248" cy="4464495"/>
          </a:xfrm>
          <a:prstGeom prst="rect">
            <a:avLst/>
          </a:prstGeom>
        </p:spPr>
      </p:pic>
      <p:sp>
        <p:nvSpPr>
          <p:cNvPr id="6" name="TextBox 5">
            <a:extLst>
              <a:ext uri="{FF2B5EF4-FFF2-40B4-BE49-F238E27FC236}">
                <a16:creationId xmlns:a16="http://schemas.microsoft.com/office/drawing/2014/main" id="{43F6C1DA-A8E8-4B5F-A237-7D78AB6AD08F}"/>
              </a:ext>
            </a:extLst>
          </p:cNvPr>
          <p:cNvSpPr txBox="1"/>
          <p:nvPr/>
        </p:nvSpPr>
        <p:spPr>
          <a:xfrm>
            <a:off x="800943" y="5794367"/>
            <a:ext cx="1920213" cy="215444"/>
          </a:xfrm>
          <a:prstGeom prst="rect">
            <a:avLst/>
          </a:prstGeom>
          <a:noFill/>
        </p:spPr>
        <p:txBody>
          <a:bodyPr wrap="square" lIns="0" tIns="0" rIns="0" bIns="0" rtlCol="0">
            <a:spAutoFit/>
          </a:bodyPr>
          <a:lstStyle/>
          <a:p>
            <a:r>
              <a:rPr lang="de-AT" sz="1400" dirty="0">
                <a:solidFill>
                  <a:schemeClr val="tx1">
                    <a:lumMod val="65000"/>
                    <a:lumOff val="35000"/>
                  </a:schemeClr>
                </a:solidFill>
                <a:latin typeface="Gill Sans Light"/>
              </a:rPr>
              <a:t>Source: </a:t>
            </a:r>
            <a:r>
              <a:rPr lang="de-AT" sz="1400" dirty="0" err="1">
                <a:solidFill>
                  <a:schemeClr val="tx1">
                    <a:lumMod val="65000"/>
                    <a:lumOff val="35000"/>
                  </a:schemeClr>
                </a:solidFill>
                <a:latin typeface="Gill Sans Light"/>
              </a:rPr>
              <a:t>Mobileye</a:t>
            </a:r>
            <a:endParaRPr lang="de-AT" sz="1400" dirty="0">
              <a:solidFill>
                <a:schemeClr val="tx1">
                  <a:lumMod val="65000"/>
                  <a:lumOff val="35000"/>
                </a:schemeClr>
              </a:solidFill>
              <a:latin typeface="Gill Sans Light"/>
            </a:endParaRPr>
          </a:p>
        </p:txBody>
      </p:sp>
      <p:sp>
        <p:nvSpPr>
          <p:cNvPr id="7" name="Content Placeholder 3">
            <a:extLst>
              <a:ext uri="{FF2B5EF4-FFF2-40B4-BE49-F238E27FC236}">
                <a16:creationId xmlns:a16="http://schemas.microsoft.com/office/drawing/2014/main" id="{1B946F5E-3B2D-4066-8544-842FB8FA0C5A}"/>
              </a:ext>
            </a:extLst>
          </p:cNvPr>
          <p:cNvSpPr>
            <a:spLocks noGrp="1"/>
          </p:cNvSpPr>
          <p:nvPr>
            <p:ph sz="quarter" idx="11"/>
          </p:nvPr>
        </p:nvSpPr>
        <p:spPr>
          <a:xfrm>
            <a:off x="7041636" y="1273573"/>
            <a:ext cx="4704523" cy="4248151"/>
          </a:xfrm>
        </p:spPr>
        <p:txBody>
          <a:bodyPr/>
          <a:lstStyle/>
          <a:p>
            <a:r>
              <a:rPr lang="de-AT" sz="3200" dirty="0" err="1">
                <a:solidFill>
                  <a:schemeClr val="tx1"/>
                </a:solidFill>
                <a:latin typeface="Gill Sans Light"/>
              </a:rPr>
              <a:t>Object</a:t>
            </a:r>
            <a:r>
              <a:rPr lang="de-AT" sz="3200" dirty="0">
                <a:solidFill>
                  <a:schemeClr val="tx1"/>
                </a:solidFill>
                <a:latin typeface="Gill Sans Light"/>
              </a:rPr>
              <a:t> </a:t>
            </a:r>
            <a:r>
              <a:rPr lang="de-AT" sz="3200" dirty="0" err="1">
                <a:solidFill>
                  <a:schemeClr val="tx1"/>
                </a:solidFill>
                <a:latin typeface="Gill Sans Light"/>
              </a:rPr>
              <a:t>recognition</a:t>
            </a:r>
            <a:endParaRPr lang="de-AT" sz="3200" dirty="0">
              <a:solidFill>
                <a:schemeClr val="tx1"/>
              </a:solidFill>
              <a:latin typeface="Gill Sans Light"/>
            </a:endParaRPr>
          </a:p>
        </p:txBody>
      </p:sp>
      <p:sp>
        <p:nvSpPr>
          <p:cNvPr id="9" name="Date Placeholder 1">
            <a:extLst>
              <a:ext uri="{FF2B5EF4-FFF2-40B4-BE49-F238E27FC236}">
                <a16:creationId xmlns:a16="http://schemas.microsoft.com/office/drawing/2014/main" id="{EBED6746-8DCB-4E0E-A080-82A9B93CA1A5}"/>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0" name="Inhaltsplatzhalter 5">
            <a:extLst>
              <a:ext uri="{FF2B5EF4-FFF2-40B4-BE49-F238E27FC236}">
                <a16:creationId xmlns:a16="http://schemas.microsoft.com/office/drawing/2014/main" id="{61D9472E-40A5-48FE-B49A-83A325F70641}"/>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1" name="Title 3">
            <a:extLst>
              <a:ext uri="{FF2B5EF4-FFF2-40B4-BE49-F238E27FC236}">
                <a16:creationId xmlns:a16="http://schemas.microsoft.com/office/drawing/2014/main" id="{A969B2D3-95C4-4AC6-BAD1-C5C546D17409}"/>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Sensors deployed today</a:t>
            </a:r>
          </a:p>
        </p:txBody>
      </p:sp>
    </p:spTree>
    <p:extLst>
      <p:ext uri="{BB962C8B-B14F-4D97-AF65-F5344CB8AC3E}">
        <p14:creationId xmlns:p14="http://schemas.microsoft.com/office/powerpoint/2010/main" val="3718875215"/>
      </p:ext>
    </p:extLst>
  </p:cSld>
  <p:clrMapOvr>
    <a:masterClrMapping/>
  </p:clrMapOvr>
  <p:transition spd="med">
    <p:fade/>
  </p:transition>
  <p:timing>
    <p:tnLst>
      <p:par>
        <p:cTn id="1" dur="indefinite" restart="never" nodeType="tmRoot">
          <p:childTnLst>
            <p:video fullScrn="1">
              <p:cMediaNode vol="80000">
                <p:cTn id="2" fill="hold" display="0">
                  <p:stCondLst>
                    <p:cond delay="indefinite"/>
                  </p:stCondLst>
                </p:cTn>
                <p:tgtEl>
                  <p:spTgt spid="4"/>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References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3" name="Rectangle 2">
            <a:extLst>
              <a:ext uri="{FF2B5EF4-FFF2-40B4-BE49-F238E27FC236}">
                <a16:creationId xmlns:a16="http://schemas.microsoft.com/office/drawing/2014/main" id="{977FDEB1-5A53-4234-A81A-2740E41113C7}"/>
              </a:ext>
            </a:extLst>
          </p:cNvPr>
          <p:cNvSpPr/>
          <p:nvPr/>
        </p:nvSpPr>
        <p:spPr>
          <a:xfrm>
            <a:off x="407368" y="1079322"/>
            <a:ext cx="11377264" cy="3785652"/>
          </a:xfrm>
          <a:prstGeom prst="rect">
            <a:avLst/>
          </a:prstGeom>
        </p:spPr>
        <p:txBody>
          <a:bodyPr wrap="square">
            <a:spAutoFit/>
          </a:bodyPr>
          <a:lstStyle/>
          <a:p>
            <a:r>
              <a:rPr lang="de-AT" dirty="0">
                <a:latin typeface="Gill Sans Light"/>
              </a:rPr>
              <a:t>Most </a:t>
            </a:r>
            <a:r>
              <a:rPr lang="de-AT" dirty="0" err="1">
                <a:latin typeface="Gill Sans Light"/>
              </a:rPr>
              <a:t>papers</a:t>
            </a:r>
            <a:r>
              <a:rPr lang="de-AT" dirty="0">
                <a:latin typeface="Gill Sans Light"/>
              </a:rPr>
              <a:t> </a:t>
            </a:r>
            <a:r>
              <a:rPr lang="de-AT" dirty="0" err="1">
                <a:latin typeface="Gill Sans Light"/>
              </a:rPr>
              <a:t>can</a:t>
            </a:r>
            <a:r>
              <a:rPr lang="de-AT" dirty="0">
                <a:latin typeface="Gill Sans Light"/>
              </a:rPr>
              <a:t> </a:t>
            </a:r>
            <a:r>
              <a:rPr lang="de-AT" dirty="0" err="1">
                <a:latin typeface="Gill Sans Light"/>
              </a:rPr>
              <a:t>be</a:t>
            </a:r>
            <a:r>
              <a:rPr lang="de-AT" dirty="0">
                <a:latin typeface="Gill Sans Light"/>
              </a:rPr>
              <a:t> </a:t>
            </a:r>
            <a:r>
              <a:rPr lang="de-AT" dirty="0" err="1">
                <a:latin typeface="Gill Sans Light"/>
              </a:rPr>
              <a:t>found</a:t>
            </a:r>
            <a:r>
              <a:rPr lang="de-AT" dirty="0">
                <a:latin typeface="Gill Sans Light"/>
              </a:rPr>
              <a:t> at </a:t>
            </a:r>
            <a:r>
              <a:rPr lang="de-AT" dirty="0">
                <a:latin typeface="Gill Sans Light"/>
                <a:hlinkClick r:id="rId2"/>
              </a:rPr>
              <a:t>http://www.cs.uni-salzburg.at/~scraciunas/</a:t>
            </a:r>
            <a:r>
              <a:rPr lang="de-AT" dirty="0">
                <a:latin typeface="Gill Sans Light"/>
              </a:rPr>
              <a:t> </a:t>
            </a:r>
            <a:r>
              <a:rPr lang="de-AT" dirty="0" err="1">
                <a:latin typeface="Gill Sans Light"/>
              </a:rPr>
              <a:t>or</a:t>
            </a:r>
            <a:r>
              <a:rPr lang="de-AT" dirty="0">
                <a:latin typeface="Gill Sans Light"/>
              </a:rPr>
              <a:t> </a:t>
            </a:r>
            <a:r>
              <a:rPr lang="de-AT" dirty="0" err="1">
                <a:latin typeface="Gill Sans Light"/>
              </a:rPr>
              <a:t>directly</a:t>
            </a:r>
            <a:r>
              <a:rPr lang="de-AT" dirty="0">
                <a:latin typeface="Gill Sans Light"/>
              </a:rPr>
              <a:t> </a:t>
            </a:r>
            <a:r>
              <a:rPr lang="de-AT" dirty="0" err="1">
                <a:latin typeface="Gill Sans Light"/>
              </a:rPr>
              <a:t>from</a:t>
            </a:r>
            <a:r>
              <a:rPr lang="de-AT" dirty="0">
                <a:latin typeface="Gill Sans Light"/>
              </a:rPr>
              <a:t> Paul</a:t>
            </a:r>
          </a:p>
          <a:p>
            <a:endParaRPr lang="de-AT" i="1" dirty="0">
              <a:latin typeface="Gill Sans Light"/>
            </a:endParaRPr>
          </a:p>
          <a:p>
            <a:pPr marL="342900" indent="-342900">
              <a:buFont typeface="+mj-lt"/>
              <a:buAutoNum type="arabicParenBoth"/>
            </a:pPr>
            <a:r>
              <a:rPr lang="de-AT" i="1" dirty="0">
                <a:latin typeface="Gill Sans Light"/>
              </a:rPr>
              <a:t>See </a:t>
            </a:r>
            <a:r>
              <a:rPr lang="de-AT" i="1" dirty="0" err="1">
                <a:latin typeface="Gill Sans Light"/>
              </a:rPr>
              <a:t>reading</a:t>
            </a:r>
            <a:r>
              <a:rPr lang="de-AT" i="1" dirty="0">
                <a:latin typeface="Gill Sans Light"/>
              </a:rPr>
              <a:t> </a:t>
            </a:r>
            <a:r>
              <a:rPr lang="de-AT" i="1" dirty="0" err="1">
                <a:latin typeface="Gill Sans Light"/>
              </a:rPr>
              <a:t>list</a:t>
            </a:r>
            <a:r>
              <a:rPr lang="de-AT" i="1" dirty="0">
                <a:latin typeface="Gill Sans Light"/>
              </a:rPr>
              <a:t> </a:t>
            </a:r>
            <a:r>
              <a:rPr lang="de-AT" i="1" dirty="0" err="1">
                <a:latin typeface="Gill Sans Light"/>
              </a:rPr>
              <a:t>from</a:t>
            </a:r>
            <a:r>
              <a:rPr lang="de-AT" i="1" dirty="0">
                <a:latin typeface="Gill Sans Light"/>
              </a:rPr>
              <a:t> Paul</a:t>
            </a:r>
            <a:endParaRPr lang="de-AT" dirty="0">
              <a:latin typeface="Gill Sans Light"/>
            </a:endParaRPr>
          </a:p>
          <a:p>
            <a:pPr marL="342900" indent="-342900">
              <a:buFont typeface="+mj-lt"/>
              <a:buAutoNum type="arabicParenBoth"/>
            </a:pPr>
            <a:r>
              <a:rPr lang="de-AT" i="1" dirty="0">
                <a:latin typeface="Gill Sans Light"/>
              </a:rPr>
              <a:t>S.S. Craciunas, R. Serna Oliver, M. </a:t>
            </a:r>
            <a:r>
              <a:rPr lang="de-AT" i="1" dirty="0" err="1">
                <a:latin typeface="Gill Sans Light"/>
              </a:rPr>
              <a:t>Chmelík</a:t>
            </a:r>
            <a:r>
              <a:rPr lang="de-AT" i="1" dirty="0">
                <a:latin typeface="Gill Sans Light"/>
              </a:rPr>
              <a:t>, and W. Steiner </a:t>
            </a:r>
            <a:r>
              <a:rPr lang="de-AT" dirty="0">
                <a:latin typeface="Gill Sans Light"/>
              </a:rPr>
              <a:t>- </a:t>
            </a:r>
            <a:r>
              <a:rPr lang="de-AT" b="1" dirty="0">
                <a:latin typeface="Gill Sans Light"/>
              </a:rPr>
              <a:t>Scheduling Real-Time Communication in IEEE 802.1Qbv Time Sensitive Networks</a:t>
            </a:r>
            <a:r>
              <a:rPr lang="de-AT" dirty="0">
                <a:latin typeface="Gill Sans Light"/>
              </a:rPr>
              <a:t>. In </a:t>
            </a:r>
            <a:r>
              <a:rPr lang="de-AT" dirty="0" err="1">
                <a:latin typeface="Gill Sans Light"/>
              </a:rPr>
              <a:t>Proc</a:t>
            </a:r>
            <a:r>
              <a:rPr lang="de-AT" dirty="0">
                <a:latin typeface="Gill Sans Light"/>
              </a:rPr>
              <a:t>. RTNS 2014</a:t>
            </a:r>
          </a:p>
          <a:p>
            <a:pPr marL="342900" indent="-342900">
              <a:buFont typeface="+mj-lt"/>
              <a:buAutoNum type="arabicParenBoth"/>
            </a:pPr>
            <a:r>
              <a:rPr lang="de-AT" i="1" dirty="0">
                <a:latin typeface="Gill Sans Light"/>
              </a:rPr>
              <a:t>M.L. </a:t>
            </a:r>
            <a:r>
              <a:rPr lang="de-AT" i="1" dirty="0" err="1">
                <a:latin typeface="Gill Sans Light"/>
              </a:rPr>
              <a:t>Raagaard</a:t>
            </a:r>
            <a:r>
              <a:rPr lang="de-AT" i="1" dirty="0">
                <a:latin typeface="Gill Sans Light"/>
              </a:rPr>
              <a:t>, P. Pop, S.S. Craciunas</a:t>
            </a:r>
            <a:r>
              <a:rPr lang="de-AT" dirty="0">
                <a:latin typeface="Gill Sans Light"/>
              </a:rPr>
              <a:t> - </a:t>
            </a:r>
            <a:r>
              <a:rPr lang="de-AT" b="1" dirty="0">
                <a:latin typeface="Gill Sans Light"/>
              </a:rPr>
              <a:t>GRASP-</a:t>
            </a:r>
            <a:r>
              <a:rPr lang="de-AT" b="1" dirty="0" err="1">
                <a:latin typeface="Gill Sans Light"/>
              </a:rPr>
              <a:t>based</a:t>
            </a:r>
            <a:r>
              <a:rPr lang="de-AT" b="1" dirty="0">
                <a:latin typeface="Gill Sans Light"/>
              </a:rPr>
              <a:t> Gate-Control List Synthesis </a:t>
            </a:r>
            <a:r>
              <a:rPr lang="de-AT" b="1" dirty="0" err="1">
                <a:latin typeface="Gill Sans Light"/>
              </a:rPr>
              <a:t>for</a:t>
            </a:r>
            <a:r>
              <a:rPr lang="de-AT" b="1" dirty="0">
                <a:latin typeface="Gill Sans Light"/>
              </a:rPr>
              <a:t> IEEE Time-Sensitive Networks (TSN).  </a:t>
            </a:r>
            <a:r>
              <a:rPr lang="de-AT" dirty="0">
                <a:latin typeface="Gill Sans Light"/>
              </a:rPr>
              <a:t>(</a:t>
            </a:r>
            <a:r>
              <a:rPr lang="de-AT" dirty="0" err="1">
                <a:latin typeface="Gill Sans Light"/>
              </a:rPr>
              <a:t>to</a:t>
            </a:r>
            <a:r>
              <a:rPr lang="de-AT" dirty="0">
                <a:latin typeface="Gill Sans Light"/>
              </a:rPr>
              <a:t> </a:t>
            </a:r>
            <a:r>
              <a:rPr lang="de-AT" dirty="0" err="1">
                <a:latin typeface="Gill Sans Light"/>
              </a:rPr>
              <a:t>be</a:t>
            </a:r>
            <a:r>
              <a:rPr lang="de-AT" dirty="0">
                <a:latin typeface="Gill Sans Light"/>
              </a:rPr>
              <a:t> </a:t>
            </a:r>
            <a:r>
              <a:rPr lang="de-AT" dirty="0" err="1">
                <a:latin typeface="Gill Sans Light"/>
              </a:rPr>
              <a:t>published</a:t>
            </a:r>
            <a:r>
              <a:rPr lang="de-AT" dirty="0">
                <a:latin typeface="Gill Sans Light"/>
              </a:rPr>
              <a:t>)</a:t>
            </a:r>
          </a:p>
          <a:p>
            <a:pPr marL="342900" indent="-342900">
              <a:buFont typeface="+mj-lt"/>
              <a:buAutoNum type="arabicParenBoth"/>
            </a:pPr>
            <a:r>
              <a:rPr lang="de-AT" i="1" dirty="0">
                <a:latin typeface="Gill Sans Light"/>
              </a:rPr>
              <a:t>P. Pop, M.L. </a:t>
            </a:r>
            <a:r>
              <a:rPr lang="de-AT" i="1" dirty="0" err="1">
                <a:latin typeface="Gill Sans Light"/>
              </a:rPr>
              <a:t>Raagaard</a:t>
            </a:r>
            <a:r>
              <a:rPr lang="de-AT" i="1" dirty="0">
                <a:latin typeface="Gill Sans Light"/>
              </a:rPr>
              <a:t>, S.S. Craciunas, and W. Steiner </a:t>
            </a:r>
            <a:r>
              <a:rPr lang="de-AT" dirty="0">
                <a:latin typeface="Gill Sans Light"/>
              </a:rPr>
              <a:t>- </a:t>
            </a:r>
            <a:r>
              <a:rPr lang="de-AT" b="1" dirty="0">
                <a:latin typeface="Gill Sans Light"/>
              </a:rPr>
              <a:t>Design </a:t>
            </a:r>
            <a:r>
              <a:rPr lang="de-AT" b="1" dirty="0" err="1">
                <a:latin typeface="Gill Sans Light"/>
              </a:rPr>
              <a:t>Optimization</a:t>
            </a:r>
            <a:r>
              <a:rPr lang="de-AT" b="1" dirty="0">
                <a:latin typeface="Gill Sans Light"/>
              </a:rPr>
              <a:t> </a:t>
            </a:r>
            <a:r>
              <a:rPr lang="de-AT" b="1" dirty="0" err="1">
                <a:latin typeface="Gill Sans Light"/>
              </a:rPr>
              <a:t>of</a:t>
            </a:r>
            <a:r>
              <a:rPr lang="de-AT" b="1" dirty="0">
                <a:latin typeface="Gill Sans Light"/>
              </a:rPr>
              <a:t> Cyber-</a:t>
            </a:r>
            <a:r>
              <a:rPr lang="de-AT" b="1" dirty="0" err="1">
                <a:latin typeface="Gill Sans Light"/>
              </a:rPr>
              <a:t>Physical</a:t>
            </a:r>
            <a:r>
              <a:rPr lang="de-AT" b="1" dirty="0">
                <a:latin typeface="Gill Sans Light"/>
              </a:rPr>
              <a:t> Distributed Systems </a:t>
            </a:r>
            <a:r>
              <a:rPr lang="de-AT" b="1" dirty="0" err="1">
                <a:latin typeface="Gill Sans Light"/>
              </a:rPr>
              <a:t>using</a:t>
            </a:r>
            <a:r>
              <a:rPr lang="de-AT" b="1" dirty="0">
                <a:latin typeface="Gill Sans Light"/>
              </a:rPr>
              <a:t> IEEE time-sensitive Networks (TSN). </a:t>
            </a:r>
            <a:r>
              <a:rPr lang="de-AT" dirty="0">
                <a:latin typeface="Gill Sans Light"/>
              </a:rPr>
              <a:t>IET Cyber-</a:t>
            </a:r>
            <a:r>
              <a:rPr lang="de-AT" dirty="0" err="1">
                <a:latin typeface="Gill Sans Light"/>
              </a:rPr>
              <a:t>Physical</a:t>
            </a:r>
            <a:r>
              <a:rPr lang="de-AT" dirty="0">
                <a:latin typeface="Gill Sans Light"/>
              </a:rPr>
              <a:t> Systems: Theory &amp; </a:t>
            </a:r>
            <a:r>
              <a:rPr lang="de-AT" dirty="0" err="1">
                <a:latin typeface="Gill Sans Light"/>
              </a:rPr>
              <a:t>Applications</a:t>
            </a:r>
            <a:r>
              <a:rPr lang="de-AT" dirty="0">
                <a:latin typeface="Gill Sans Light"/>
              </a:rPr>
              <a:t> 1, 1 (2016), 86–94.</a:t>
            </a:r>
          </a:p>
        </p:txBody>
      </p:sp>
    </p:spTree>
    <p:extLst>
      <p:ext uri="{BB962C8B-B14F-4D97-AF65-F5344CB8AC3E}">
        <p14:creationId xmlns:p14="http://schemas.microsoft.com/office/powerpoint/2010/main" val="22980631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p:cNvGraphicFramePr>
            <a:graphicFrameLocks noGrp="1"/>
          </p:cNvGraphicFramePr>
          <p:nvPr>
            <p:extLst>
              <p:ext uri="{D42A27DB-BD31-4B8C-83A1-F6EECF244321}">
                <p14:modId xmlns:p14="http://schemas.microsoft.com/office/powerpoint/2010/main" val="3816794013"/>
              </p:ext>
            </p:extLst>
          </p:nvPr>
        </p:nvGraphicFramePr>
        <p:xfrm>
          <a:off x="507935" y="3792684"/>
          <a:ext cx="11160128" cy="2642948"/>
        </p:xfrm>
        <a:graphic>
          <a:graphicData uri="http://schemas.openxmlformats.org/drawingml/2006/table">
            <a:tbl>
              <a:tblPr firstRow="1" bandRow="1">
                <a:tableStyleId>{3B4B98B0-60AC-42C2-AFA5-B58CD77FA1E5}</a:tableStyleId>
              </a:tblPr>
              <a:tblGrid>
                <a:gridCol w="2790032">
                  <a:extLst>
                    <a:ext uri="{9D8B030D-6E8A-4147-A177-3AD203B41FA5}">
                      <a16:colId xmlns:a16="http://schemas.microsoft.com/office/drawing/2014/main" val="20000"/>
                    </a:ext>
                  </a:extLst>
                </a:gridCol>
                <a:gridCol w="2790032">
                  <a:extLst>
                    <a:ext uri="{9D8B030D-6E8A-4147-A177-3AD203B41FA5}">
                      <a16:colId xmlns:a16="http://schemas.microsoft.com/office/drawing/2014/main" val="20001"/>
                    </a:ext>
                  </a:extLst>
                </a:gridCol>
                <a:gridCol w="2790032">
                  <a:extLst>
                    <a:ext uri="{9D8B030D-6E8A-4147-A177-3AD203B41FA5}">
                      <a16:colId xmlns:a16="http://schemas.microsoft.com/office/drawing/2014/main" val="20002"/>
                    </a:ext>
                  </a:extLst>
                </a:gridCol>
                <a:gridCol w="2790032">
                  <a:extLst>
                    <a:ext uri="{9D8B030D-6E8A-4147-A177-3AD203B41FA5}">
                      <a16:colId xmlns:a16="http://schemas.microsoft.com/office/drawing/2014/main" val="20003"/>
                    </a:ext>
                  </a:extLst>
                </a:gridCol>
              </a:tblGrid>
              <a:tr h="696913">
                <a:tc>
                  <a:txBody>
                    <a:bodyPr/>
                    <a:lstStyle/>
                    <a:p>
                      <a:r>
                        <a:rPr lang="en-US" sz="1800" dirty="0">
                          <a:latin typeface="Gill Sans Nova Light" panose="020B0302020104020203" pitchFamily="34" charset="0"/>
                        </a:rPr>
                        <a:t>Vienna, Austria (Headquarters)</a:t>
                      </a:r>
                    </a:p>
                  </a:txBody>
                  <a:tcPr marL="180000" marR="180000" marT="180000" marB="0"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800" dirty="0">
                          <a:latin typeface="Gill Sans Nova Light" panose="020B0302020104020203" pitchFamily="34" charset="0"/>
                        </a:rPr>
                        <a:t>USA</a:t>
                      </a:r>
                    </a:p>
                  </a:txBody>
                  <a:tcPr marL="180000" marR="180000" marT="180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800" dirty="0">
                          <a:latin typeface="Gill Sans Nova Light" panose="020B0302020104020203" pitchFamily="34" charset="0"/>
                        </a:rPr>
                        <a:t>Japan</a:t>
                      </a:r>
                    </a:p>
                  </a:txBody>
                  <a:tcPr marL="180000" marR="180000" marT="1800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800" dirty="0">
                          <a:latin typeface="Gill Sans Nova Light" panose="020B0302020104020203" pitchFamily="34" charset="0"/>
                        </a:rPr>
                        <a:t>China</a:t>
                      </a:r>
                    </a:p>
                  </a:txBody>
                  <a:tcPr marL="180000" marR="180000" marT="180000" marB="0" anchor="ctr">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11348">
                <a:tc>
                  <a:txBody>
                    <a:bodyPr/>
                    <a:lstStyle/>
                    <a:p>
                      <a:r>
                        <a:rPr lang="en-US" sz="1800" dirty="0">
                          <a:latin typeface="Gill Sans Nova Light" panose="020B0302020104020203" pitchFamily="34" charset="0"/>
                        </a:rPr>
                        <a:t>Phone +43 1 585 34 34-0</a:t>
                      </a:r>
                    </a:p>
                    <a:p>
                      <a:r>
                        <a:rPr lang="en-US" sz="1800" dirty="0">
                          <a:latin typeface="Gill Sans Nova Light" panose="020B0302020104020203" pitchFamily="34" charset="0"/>
                        </a:rPr>
                        <a:t>office@tttech.com</a:t>
                      </a:r>
                    </a:p>
                    <a:p>
                      <a:endParaRPr lang="en-US" sz="1800" dirty="0">
                        <a:latin typeface="Gill Sans Nova Light" panose="020B0302020104020203" pitchFamily="34" charset="0"/>
                      </a:endParaRPr>
                    </a:p>
                  </a:txBody>
                  <a:tcPr marL="180000" marR="180000" marT="180000" marB="0">
                    <a:lnL>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800" dirty="0">
                          <a:latin typeface="Gill Sans Nova Light" panose="020B0302020104020203" pitchFamily="34" charset="0"/>
                        </a:rPr>
                        <a:t>Phone +1 978 933 7979</a:t>
                      </a:r>
                    </a:p>
                    <a:p>
                      <a:r>
                        <a:rPr lang="en-US" sz="1800" dirty="0">
                          <a:latin typeface="Gill Sans Nova Light" panose="020B0302020104020203" pitchFamily="34" charset="0"/>
                        </a:rPr>
                        <a:t>usa@tttech.com</a:t>
                      </a:r>
                    </a:p>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800" dirty="0">
                          <a:latin typeface="Gill Sans Nova Light" panose="020B0302020104020203" pitchFamily="34" charset="0"/>
                        </a:rPr>
                        <a:t>Phone +81 52 485 5898</a:t>
                      </a:r>
                    </a:p>
                    <a:p>
                      <a:r>
                        <a:rPr lang="en-US" sz="1800" dirty="0">
                          <a:latin typeface="Gill Sans Nova Light" panose="020B0302020104020203" pitchFamily="34" charset="0"/>
                        </a:rPr>
                        <a:t>office@tttech.jp</a:t>
                      </a:r>
                    </a:p>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tc>
                  <a:txBody>
                    <a:bodyPr/>
                    <a:lstStyle/>
                    <a:p>
                      <a:r>
                        <a:rPr lang="en-US" sz="1800" dirty="0">
                          <a:latin typeface="Gill Sans Nova Light" panose="020B0302020104020203" pitchFamily="34" charset="0"/>
                        </a:rPr>
                        <a:t>Phone +86 21 501529250</a:t>
                      </a:r>
                    </a:p>
                    <a:p>
                      <a:r>
                        <a:rPr lang="en-US" sz="1800" dirty="0">
                          <a:latin typeface="Gill Sans Nova Light" panose="020B0302020104020203" pitchFamily="34" charset="0"/>
                        </a:rPr>
                        <a:t>china@tttech.com</a:t>
                      </a:r>
                    </a:p>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65000"/>
                        <a:alpha val="20000"/>
                      </a:schemeClr>
                    </a:solidFill>
                  </a:tcPr>
                </a:tc>
                <a:extLst>
                  <a:ext uri="{0D108BD9-81ED-4DB2-BD59-A6C34878D82A}">
                    <a16:rowId xmlns:a16="http://schemas.microsoft.com/office/drawing/2014/main" val="10001"/>
                  </a:ext>
                </a:extLst>
              </a:tr>
              <a:tr h="911348">
                <a:tc>
                  <a:txBody>
                    <a:bodyPr/>
                    <a:lstStyle/>
                    <a:p>
                      <a:r>
                        <a:rPr lang="de-DE" sz="1800" dirty="0">
                          <a:latin typeface="Gill Sans Nova Light" panose="020B0302020104020203" pitchFamily="34" charset="0"/>
                        </a:rPr>
                        <a:t>www.tttech.com</a:t>
                      </a:r>
                      <a:endParaRPr lang="en-US" sz="1800" dirty="0">
                        <a:latin typeface="Gill Sans Nova Light" panose="020B0302020104020203" pitchFamily="34" charset="0"/>
                      </a:endParaRPr>
                    </a:p>
                  </a:txBody>
                  <a:tcPr marL="180000" marR="180000" marT="180000" marB="0">
                    <a:lnL>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800" dirty="0">
                        <a:latin typeface="Gill Sans Nova Light" panose="020B0302020104020203" pitchFamily="34" charset="0"/>
                      </a:endParaRPr>
                    </a:p>
                  </a:txBody>
                  <a:tcPr marL="180000" marR="180000" marT="180000" marB="0">
                    <a:lnL w="12700" cap="flat" cmpd="sng" algn="ctr">
                      <a:solidFill>
                        <a:schemeClr val="bg1"/>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9" name="Picture 1"/>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4113318" y="1916832"/>
            <a:ext cx="3949361" cy="1080120"/>
          </a:xfrm>
          <a:prstGeom prst="rect">
            <a:avLst/>
          </a:prstGeom>
        </p:spPr>
      </p:pic>
      <p:sp>
        <p:nvSpPr>
          <p:cNvPr id="10" name="Rechteck 9"/>
          <p:cNvSpPr/>
          <p:nvPr/>
        </p:nvSpPr>
        <p:spPr>
          <a:xfrm>
            <a:off x="9912424" y="44624"/>
            <a:ext cx="1944216" cy="792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11" name="Inhaltsplatzhalter 5">
            <a:extLst>
              <a:ext uri="{FF2B5EF4-FFF2-40B4-BE49-F238E27FC236}">
                <a16:creationId xmlns:a16="http://schemas.microsoft.com/office/drawing/2014/main" id="{BC36D945-2AAB-49E2-BED1-1F4B65EF4E42}"/>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TTTech Computertechnik AG. All rights reserved.</a:t>
            </a:r>
          </a:p>
        </p:txBody>
      </p:sp>
      <p:sp>
        <p:nvSpPr>
          <p:cNvPr id="8" name="Date Placeholder 1">
            <a:extLst>
              <a:ext uri="{FF2B5EF4-FFF2-40B4-BE49-F238E27FC236}">
                <a16:creationId xmlns:a16="http://schemas.microsoft.com/office/drawing/2014/main" id="{6BBA4C3C-F072-44A7-AC78-021FB0E59640}"/>
              </a:ext>
            </a:extLst>
          </p:cNvPr>
          <p:cNvSpPr>
            <a:spLocks noGrp="1"/>
          </p:cNvSpPr>
          <p:nvPr>
            <p:ph type="dt" sz="half" idx="19"/>
          </p:nvPr>
        </p:nvSpPr>
        <p:spPr>
          <a:xfrm>
            <a:off x="507935" y="6357938"/>
            <a:ext cx="1411601" cy="247650"/>
          </a:xfrm>
        </p:spPr>
        <p:txBody>
          <a:bodyPr/>
          <a:lstStyle/>
          <a:p>
            <a:fld id="{AF415574-F0F9-433E-8187-C9E87FE81CF9}" type="datetime4">
              <a:rPr lang="en-US" sz="1100" noProof="0" smtClean="0">
                <a:latin typeface="Gill Sans Nova Light" panose="020B0302020104020203" pitchFamily="34" charset="0"/>
              </a:rPr>
              <a:t>October 4, 2019</a:t>
            </a:fld>
            <a:endParaRPr lang="en-US" sz="1100" noProof="0" dirty="0">
              <a:latin typeface="Gill Sans Nova Light" panose="020B0302020104020203" pitchFamily="34" charset="0"/>
            </a:endParaRPr>
          </a:p>
        </p:txBody>
      </p:sp>
    </p:spTree>
    <p:extLst>
      <p:ext uri="{BB962C8B-B14F-4D97-AF65-F5344CB8AC3E}">
        <p14:creationId xmlns:p14="http://schemas.microsoft.com/office/powerpoint/2010/main" val="3682212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3">
            <a:extLst>
              <a:ext uri="{FF2B5EF4-FFF2-40B4-BE49-F238E27FC236}">
                <a16:creationId xmlns:a16="http://schemas.microsoft.com/office/drawing/2014/main" id="{B06BFCCF-207B-4229-BD8D-01CA3A2F39F1}"/>
              </a:ext>
            </a:extLst>
          </p:cNvPr>
          <p:cNvSpPr>
            <a:spLocks noGrp="1"/>
          </p:cNvSpPr>
          <p:nvPr>
            <p:ph type="title"/>
          </p:nvPr>
        </p:nvSpPr>
        <p:spPr>
          <a:xfrm>
            <a:off x="515939" y="260350"/>
            <a:ext cx="8893174" cy="504826"/>
          </a:xfrm>
        </p:spPr>
        <p:txBody>
          <a:bodyPr/>
          <a:lstStyle/>
          <a:p>
            <a:r>
              <a:rPr lang="de-AT" sz="3200" dirty="0" err="1">
                <a:latin typeface="Gill Sans Nova Light" panose="020B0302020104020203" pitchFamily="34" charset="0"/>
              </a:rPr>
              <a:t>Shuffling</a:t>
            </a:r>
            <a:r>
              <a:rPr lang="de-AT" sz="3200" dirty="0">
                <a:latin typeface="Gill Sans Nova Light" panose="020B0302020104020203" pitchFamily="34" charset="0"/>
              </a:rPr>
              <a:t> and </a:t>
            </a:r>
            <a:r>
              <a:rPr lang="de-AT" sz="3200" dirty="0" err="1">
                <a:latin typeface="Gill Sans Nova Light" panose="020B0302020104020203" pitchFamily="34" charset="0"/>
              </a:rPr>
              <a:t>media</a:t>
            </a:r>
            <a:r>
              <a:rPr lang="de-AT" sz="3200" dirty="0">
                <a:latin typeface="Gill Sans Nova Light" panose="020B0302020104020203" pitchFamily="34" charset="0"/>
              </a:rPr>
              <a:t> </a:t>
            </a:r>
            <a:r>
              <a:rPr lang="de-AT" sz="3200" dirty="0" err="1">
                <a:latin typeface="Gill Sans Nova Light" panose="020B0302020104020203" pitchFamily="34" charset="0"/>
              </a:rPr>
              <a:t>reservation</a:t>
            </a:r>
            <a:endParaRPr lang="de-AT" sz="3200" dirty="0">
              <a:latin typeface="Gill Sans Nova Light" panose="020B0302020104020203" pitchFamily="34" charset="0"/>
            </a:endParaRPr>
          </a:p>
        </p:txBody>
      </p:sp>
      <p:sp>
        <p:nvSpPr>
          <p:cNvPr id="92" name="Date Placeholder 1">
            <a:extLst>
              <a:ext uri="{FF2B5EF4-FFF2-40B4-BE49-F238E27FC236}">
                <a16:creationId xmlns:a16="http://schemas.microsoft.com/office/drawing/2014/main" id="{9ED8EF2C-E2B7-470A-8094-2AD31A2C24C5}"/>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94" name="Inhaltsplatzhalter 5">
            <a:extLst>
              <a:ext uri="{FF2B5EF4-FFF2-40B4-BE49-F238E27FC236}">
                <a16:creationId xmlns:a16="http://schemas.microsoft.com/office/drawing/2014/main" id="{87969C33-C414-4EE5-944D-19989813F505}"/>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pic>
        <p:nvPicPr>
          <p:cNvPr id="101" name="Image" descr="Image">
            <a:extLst>
              <a:ext uri="{FF2B5EF4-FFF2-40B4-BE49-F238E27FC236}">
                <a16:creationId xmlns:a16="http://schemas.microsoft.com/office/drawing/2014/main" id="{0AEEC8E7-AB1A-407F-BED7-70AE15D35BEE}"/>
              </a:ext>
            </a:extLst>
          </p:cNvPr>
          <p:cNvPicPr>
            <a:picLocks noChangeAspect="1"/>
          </p:cNvPicPr>
          <p:nvPr/>
        </p:nvPicPr>
        <p:blipFill>
          <a:blip r:embed="rId3"/>
          <a:stretch>
            <a:fillRect/>
          </a:stretch>
        </p:blipFill>
        <p:spPr>
          <a:xfrm>
            <a:off x="5058236" y="4395832"/>
            <a:ext cx="1418618" cy="704754"/>
          </a:xfrm>
          <a:prstGeom prst="rect">
            <a:avLst/>
          </a:prstGeom>
          <a:ln w="12700">
            <a:miter lim="400000"/>
          </a:ln>
        </p:spPr>
      </p:pic>
      <p:sp>
        <p:nvSpPr>
          <p:cNvPr id="89" name="Rectangle">
            <a:extLst>
              <a:ext uri="{FF2B5EF4-FFF2-40B4-BE49-F238E27FC236}">
                <a16:creationId xmlns:a16="http://schemas.microsoft.com/office/drawing/2014/main" id="{311B87B6-50B3-4F10-B423-4FAFFE792142}"/>
              </a:ext>
            </a:extLst>
          </p:cNvPr>
          <p:cNvSpPr/>
          <p:nvPr/>
        </p:nvSpPr>
        <p:spPr>
          <a:xfrm>
            <a:off x="5085973" y="1280187"/>
            <a:ext cx="5513893" cy="3794299"/>
          </a:xfrm>
          <a:prstGeom prst="rect">
            <a:avLst/>
          </a:prstGeom>
          <a:ln w="25400">
            <a:solidFill>
              <a:srgbClr val="85888D"/>
            </a:solidFill>
            <a:miter lim="400000"/>
          </a:ln>
        </p:spPr>
        <p:txBody>
          <a:bodyPr lIns="50800" tIns="50800" rIns="50800" bIns="50800" anchor="ctr"/>
          <a:lstStyle/>
          <a:p>
            <a:pPr>
              <a:defRPr sz="2400"/>
            </a:pPr>
            <a:endParaRPr/>
          </a:p>
        </p:txBody>
      </p:sp>
      <p:sp>
        <p:nvSpPr>
          <p:cNvPr id="90" name="Rectangle">
            <a:extLst>
              <a:ext uri="{FF2B5EF4-FFF2-40B4-BE49-F238E27FC236}">
                <a16:creationId xmlns:a16="http://schemas.microsoft.com/office/drawing/2014/main" id="{63A70FA5-947C-432D-AB31-2389B9098FB0}"/>
              </a:ext>
            </a:extLst>
          </p:cNvPr>
          <p:cNvSpPr/>
          <p:nvPr/>
        </p:nvSpPr>
        <p:spPr>
          <a:xfrm>
            <a:off x="8601887" y="1566151"/>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1" name="Rectangle">
            <a:extLst>
              <a:ext uri="{FF2B5EF4-FFF2-40B4-BE49-F238E27FC236}">
                <a16:creationId xmlns:a16="http://schemas.microsoft.com/office/drawing/2014/main" id="{04BE9692-2F27-43AF-96F4-4CC1B82FBFE0}"/>
              </a:ext>
            </a:extLst>
          </p:cNvPr>
          <p:cNvSpPr/>
          <p:nvPr/>
        </p:nvSpPr>
        <p:spPr>
          <a:xfrm>
            <a:off x="8224985" y="1566151"/>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5" name="Rectangle">
            <a:extLst>
              <a:ext uri="{FF2B5EF4-FFF2-40B4-BE49-F238E27FC236}">
                <a16:creationId xmlns:a16="http://schemas.microsoft.com/office/drawing/2014/main" id="{7A038C0C-1E33-4697-B5C6-167E7F5839E8}"/>
              </a:ext>
            </a:extLst>
          </p:cNvPr>
          <p:cNvSpPr/>
          <p:nvPr/>
        </p:nvSpPr>
        <p:spPr>
          <a:xfrm>
            <a:off x="8597874" y="2174624"/>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6" name="Rectangle">
            <a:extLst>
              <a:ext uri="{FF2B5EF4-FFF2-40B4-BE49-F238E27FC236}">
                <a16:creationId xmlns:a16="http://schemas.microsoft.com/office/drawing/2014/main" id="{536F0EC5-9A04-4F3D-B993-3253924BF8A1}"/>
              </a:ext>
            </a:extLst>
          </p:cNvPr>
          <p:cNvSpPr/>
          <p:nvPr/>
        </p:nvSpPr>
        <p:spPr>
          <a:xfrm>
            <a:off x="8220973" y="2174624"/>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7" name="Rectangle">
            <a:extLst>
              <a:ext uri="{FF2B5EF4-FFF2-40B4-BE49-F238E27FC236}">
                <a16:creationId xmlns:a16="http://schemas.microsoft.com/office/drawing/2014/main" id="{9E2B0223-2244-4769-B5F6-82E7583BB14D}"/>
              </a:ext>
            </a:extLst>
          </p:cNvPr>
          <p:cNvSpPr/>
          <p:nvPr/>
        </p:nvSpPr>
        <p:spPr>
          <a:xfrm>
            <a:off x="8597874" y="2820119"/>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8" name="Rectangle">
            <a:extLst>
              <a:ext uri="{FF2B5EF4-FFF2-40B4-BE49-F238E27FC236}">
                <a16:creationId xmlns:a16="http://schemas.microsoft.com/office/drawing/2014/main" id="{CC2BC1D2-48EB-437C-AE93-0B586BBC118E}"/>
              </a:ext>
            </a:extLst>
          </p:cNvPr>
          <p:cNvSpPr/>
          <p:nvPr/>
        </p:nvSpPr>
        <p:spPr>
          <a:xfrm>
            <a:off x="8220973" y="2820119"/>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9" name="Rectangle">
            <a:extLst>
              <a:ext uri="{FF2B5EF4-FFF2-40B4-BE49-F238E27FC236}">
                <a16:creationId xmlns:a16="http://schemas.microsoft.com/office/drawing/2014/main" id="{542DA738-6B16-47F9-B372-F0764B9FCEE5}"/>
              </a:ext>
            </a:extLst>
          </p:cNvPr>
          <p:cNvSpPr/>
          <p:nvPr/>
        </p:nvSpPr>
        <p:spPr>
          <a:xfrm>
            <a:off x="8621789" y="4146504"/>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0" name="Rectangle">
            <a:extLst>
              <a:ext uri="{FF2B5EF4-FFF2-40B4-BE49-F238E27FC236}">
                <a16:creationId xmlns:a16="http://schemas.microsoft.com/office/drawing/2014/main" id="{BDA4EA26-90A6-493C-8234-7C6131AFF2DE}"/>
              </a:ext>
            </a:extLst>
          </p:cNvPr>
          <p:cNvSpPr/>
          <p:nvPr/>
        </p:nvSpPr>
        <p:spPr>
          <a:xfrm>
            <a:off x="8244888" y="4146504"/>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2" name="Port A (ingress)">
            <a:extLst>
              <a:ext uri="{FF2B5EF4-FFF2-40B4-BE49-F238E27FC236}">
                <a16:creationId xmlns:a16="http://schemas.microsoft.com/office/drawing/2014/main" id="{5CE6363B-5DA5-4706-B796-2F092673C1AB}"/>
              </a:ext>
            </a:extLst>
          </p:cNvPr>
          <p:cNvSpPr/>
          <p:nvPr/>
        </p:nvSpPr>
        <p:spPr>
          <a:xfrm>
            <a:off x="4706701" y="1989004"/>
            <a:ext cx="746340" cy="66558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400" dirty="0"/>
              <a:t>Port A (ingress) </a:t>
            </a:r>
          </a:p>
        </p:txBody>
      </p:sp>
      <p:sp>
        <p:nvSpPr>
          <p:cNvPr id="103" name="Port B (ingress)">
            <a:extLst>
              <a:ext uri="{FF2B5EF4-FFF2-40B4-BE49-F238E27FC236}">
                <a16:creationId xmlns:a16="http://schemas.microsoft.com/office/drawing/2014/main" id="{1BD4A0C7-B4F8-4DB3-845B-F364CB9E6532}"/>
              </a:ext>
            </a:extLst>
          </p:cNvPr>
          <p:cNvSpPr/>
          <p:nvPr/>
        </p:nvSpPr>
        <p:spPr>
          <a:xfrm>
            <a:off x="4706701" y="3584993"/>
            <a:ext cx="746340" cy="66558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400" dirty="0"/>
              <a:t>Port B (ingress)</a:t>
            </a:r>
          </a:p>
        </p:txBody>
      </p:sp>
      <p:sp>
        <p:nvSpPr>
          <p:cNvPr id="104" name="Port C (egress)">
            <a:extLst>
              <a:ext uri="{FF2B5EF4-FFF2-40B4-BE49-F238E27FC236}">
                <a16:creationId xmlns:a16="http://schemas.microsoft.com/office/drawing/2014/main" id="{264290B1-2E73-47BB-9934-DB4AAD48286B}"/>
              </a:ext>
            </a:extLst>
          </p:cNvPr>
          <p:cNvSpPr/>
          <p:nvPr/>
        </p:nvSpPr>
        <p:spPr>
          <a:xfrm>
            <a:off x="10217810" y="2769595"/>
            <a:ext cx="746340" cy="66558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600" dirty="0"/>
              <a:t>Port C (egress)</a:t>
            </a:r>
          </a:p>
        </p:txBody>
      </p:sp>
      <p:sp>
        <p:nvSpPr>
          <p:cNvPr id="105" name="Switching fabric">
            <a:extLst>
              <a:ext uri="{FF2B5EF4-FFF2-40B4-BE49-F238E27FC236}">
                <a16:creationId xmlns:a16="http://schemas.microsoft.com/office/drawing/2014/main" id="{6FE0C993-86A8-44E7-9955-912F04E23FAD}"/>
              </a:ext>
            </a:extLst>
          </p:cNvPr>
          <p:cNvSpPr/>
          <p:nvPr/>
        </p:nvSpPr>
        <p:spPr>
          <a:xfrm>
            <a:off x="5735311" y="2359709"/>
            <a:ext cx="687021" cy="1520164"/>
          </a:xfrm>
          <a:prstGeom prst="rect">
            <a:avLst/>
          </a:prstGeom>
          <a:solidFill>
            <a:srgbClr val="D3F7DB"/>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vert"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lnSpc>
                <a:spcPct val="100000"/>
              </a:lnSpc>
            </a:pPr>
            <a:r>
              <a:rPr dirty="0"/>
              <a:t>Switching fabric</a:t>
            </a:r>
          </a:p>
        </p:txBody>
      </p:sp>
      <p:sp>
        <p:nvSpPr>
          <p:cNvPr id="106" name="Priority filter">
            <a:extLst>
              <a:ext uri="{FF2B5EF4-FFF2-40B4-BE49-F238E27FC236}">
                <a16:creationId xmlns:a16="http://schemas.microsoft.com/office/drawing/2014/main" id="{FEF6549A-E1AF-46CA-B7D9-31925F4AAB4A}"/>
              </a:ext>
            </a:extLst>
          </p:cNvPr>
          <p:cNvSpPr/>
          <p:nvPr/>
        </p:nvSpPr>
        <p:spPr>
          <a:xfrm>
            <a:off x="6705295" y="2359174"/>
            <a:ext cx="1198555" cy="1520164"/>
          </a:xfrm>
          <a:prstGeom prst="rect">
            <a:avLst/>
          </a:prstGeom>
          <a:solidFill>
            <a:srgbClr val="DCE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r>
              <a:rPr lang="de-AT" sz="2400" dirty="0"/>
              <a:t>Buffer</a:t>
            </a:r>
            <a:endParaRPr sz="2400" dirty="0"/>
          </a:p>
        </p:txBody>
      </p:sp>
      <p:sp>
        <p:nvSpPr>
          <p:cNvPr id="107" name="Priority 8">
            <a:extLst>
              <a:ext uri="{FF2B5EF4-FFF2-40B4-BE49-F238E27FC236}">
                <a16:creationId xmlns:a16="http://schemas.microsoft.com/office/drawing/2014/main" id="{097D3A83-8D9B-4170-B03D-669C83935CA6}"/>
              </a:ext>
            </a:extLst>
          </p:cNvPr>
          <p:cNvSpPr txBox="1"/>
          <p:nvPr/>
        </p:nvSpPr>
        <p:spPr>
          <a:xfrm>
            <a:off x="8451556" y="1235613"/>
            <a:ext cx="102912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000" dirty="0" err="1"/>
              <a:t>Prio</a:t>
            </a:r>
            <a:r>
              <a:rPr lang="de-AT" sz="2000" dirty="0"/>
              <a:t>r</a:t>
            </a:r>
            <a:r>
              <a:rPr sz="2000" dirty="0" err="1"/>
              <a:t>ity</a:t>
            </a:r>
            <a:r>
              <a:rPr sz="2000" dirty="0"/>
              <a:t> 8</a:t>
            </a:r>
          </a:p>
        </p:txBody>
      </p:sp>
      <p:sp>
        <p:nvSpPr>
          <p:cNvPr id="111" name="Line">
            <a:extLst>
              <a:ext uri="{FF2B5EF4-FFF2-40B4-BE49-F238E27FC236}">
                <a16:creationId xmlns:a16="http://schemas.microsoft.com/office/drawing/2014/main" id="{DCEC6FE8-4877-4F64-8FE0-44B88E50EB01}"/>
              </a:ext>
            </a:extLst>
          </p:cNvPr>
          <p:cNvSpPr/>
          <p:nvPr/>
        </p:nvSpPr>
        <p:spPr>
          <a:xfrm>
            <a:off x="5453040" y="2309625"/>
            <a:ext cx="275633" cy="80434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2" name="Line">
            <a:extLst>
              <a:ext uri="{FF2B5EF4-FFF2-40B4-BE49-F238E27FC236}">
                <a16:creationId xmlns:a16="http://schemas.microsoft.com/office/drawing/2014/main" id="{3ECD87C9-8841-47AD-B73A-45B9A001DBA0}"/>
              </a:ext>
            </a:extLst>
          </p:cNvPr>
          <p:cNvSpPr/>
          <p:nvPr/>
        </p:nvSpPr>
        <p:spPr>
          <a:xfrm flipV="1">
            <a:off x="5452122" y="3119791"/>
            <a:ext cx="276551" cy="763904"/>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3" name="Line">
            <a:extLst>
              <a:ext uri="{FF2B5EF4-FFF2-40B4-BE49-F238E27FC236}">
                <a16:creationId xmlns:a16="http://schemas.microsoft.com/office/drawing/2014/main" id="{7BA21BBF-6020-4E1D-A1B3-DC98F6905C6F}"/>
              </a:ext>
            </a:extLst>
          </p:cNvPr>
          <p:cNvSpPr/>
          <p:nvPr/>
        </p:nvSpPr>
        <p:spPr>
          <a:xfrm>
            <a:off x="6418305" y="3102387"/>
            <a:ext cx="279527"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4" name="Line">
            <a:extLst>
              <a:ext uri="{FF2B5EF4-FFF2-40B4-BE49-F238E27FC236}">
                <a16:creationId xmlns:a16="http://schemas.microsoft.com/office/drawing/2014/main" id="{91FDADE5-C7E3-41C0-B88B-913EA7354C47}"/>
              </a:ext>
            </a:extLst>
          </p:cNvPr>
          <p:cNvSpPr/>
          <p:nvPr/>
        </p:nvSpPr>
        <p:spPr>
          <a:xfrm flipV="1">
            <a:off x="7922330" y="1727001"/>
            <a:ext cx="281874" cy="1388295"/>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5" name="Line">
            <a:extLst>
              <a:ext uri="{FF2B5EF4-FFF2-40B4-BE49-F238E27FC236}">
                <a16:creationId xmlns:a16="http://schemas.microsoft.com/office/drawing/2014/main" id="{8DBB0CB4-5395-453D-859B-4FA1B906EBF1}"/>
              </a:ext>
            </a:extLst>
          </p:cNvPr>
          <p:cNvSpPr/>
          <p:nvPr/>
        </p:nvSpPr>
        <p:spPr>
          <a:xfrm flipV="1">
            <a:off x="7912495" y="2300036"/>
            <a:ext cx="316842" cy="836053"/>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6" name="Line">
            <a:extLst>
              <a:ext uri="{FF2B5EF4-FFF2-40B4-BE49-F238E27FC236}">
                <a16:creationId xmlns:a16="http://schemas.microsoft.com/office/drawing/2014/main" id="{D4ACB8D6-D40A-4200-A464-205E64358D6F}"/>
              </a:ext>
            </a:extLst>
          </p:cNvPr>
          <p:cNvSpPr/>
          <p:nvPr/>
        </p:nvSpPr>
        <p:spPr>
          <a:xfrm flipV="1">
            <a:off x="7919134" y="2967730"/>
            <a:ext cx="301044" cy="164754"/>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7" name="Line">
            <a:extLst>
              <a:ext uri="{FF2B5EF4-FFF2-40B4-BE49-F238E27FC236}">
                <a16:creationId xmlns:a16="http://schemas.microsoft.com/office/drawing/2014/main" id="{02ADA680-37B0-4CB4-8228-5B8B2867CDAA}"/>
              </a:ext>
            </a:extLst>
          </p:cNvPr>
          <p:cNvSpPr/>
          <p:nvPr/>
        </p:nvSpPr>
        <p:spPr>
          <a:xfrm>
            <a:off x="7910362" y="3132483"/>
            <a:ext cx="351770" cy="1187756"/>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8" name="Line">
            <a:extLst>
              <a:ext uri="{FF2B5EF4-FFF2-40B4-BE49-F238E27FC236}">
                <a16:creationId xmlns:a16="http://schemas.microsoft.com/office/drawing/2014/main" id="{B86DD093-C7A6-48A3-BF3E-9A091195E886}"/>
              </a:ext>
            </a:extLst>
          </p:cNvPr>
          <p:cNvSpPr/>
          <p:nvPr/>
        </p:nvSpPr>
        <p:spPr>
          <a:xfrm>
            <a:off x="9747602" y="1709433"/>
            <a:ext cx="457861" cy="1410358"/>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19" name="Line">
            <a:extLst>
              <a:ext uri="{FF2B5EF4-FFF2-40B4-BE49-F238E27FC236}">
                <a16:creationId xmlns:a16="http://schemas.microsoft.com/office/drawing/2014/main" id="{7D764A51-E571-4E17-BB77-CD545232CD8F}"/>
              </a:ext>
            </a:extLst>
          </p:cNvPr>
          <p:cNvSpPr/>
          <p:nvPr/>
        </p:nvSpPr>
        <p:spPr>
          <a:xfrm>
            <a:off x="9731276" y="2319037"/>
            <a:ext cx="493198" cy="788238"/>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20" name="Line">
            <a:extLst>
              <a:ext uri="{FF2B5EF4-FFF2-40B4-BE49-F238E27FC236}">
                <a16:creationId xmlns:a16="http://schemas.microsoft.com/office/drawing/2014/main" id="{E11E8B1B-1DEE-4CCE-9C9D-8966B2AA7BA2}"/>
              </a:ext>
            </a:extLst>
          </p:cNvPr>
          <p:cNvSpPr/>
          <p:nvPr/>
        </p:nvSpPr>
        <p:spPr>
          <a:xfrm>
            <a:off x="9717150" y="2964851"/>
            <a:ext cx="502942" cy="141328"/>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21" name="Line">
            <a:extLst>
              <a:ext uri="{FF2B5EF4-FFF2-40B4-BE49-F238E27FC236}">
                <a16:creationId xmlns:a16="http://schemas.microsoft.com/office/drawing/2014/main" id="{E7A26732-1F42-4111-8885-370027539FE2}"/>
              </a:ext>
            </a:extLst>
          </p:cNvPr>
          <p:cNvSpPr/>
          <p:nvPr/>
        </p:nvSpPr>
        <p:spPr>
          <a:xfrm flipV="1">
            <a:off x="9760666" y="3072369"/>
            <a:ext cx="456774" cy="1219553"/>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23" name="Line">
            <a:extLst>
              <a:ext uri="{FF2B5EF4-FFF2-40B4-BE49-F238E27FC236}">
                <a16:creationId xmlns:a16="http://schemas.microsoft.com/office/drawing/2014/main" id="{1D8CB8C6-F6B7-47E6-A916-49694417A50E}"/>
              </a:ext>
            </a:extLst>
          </p:cNvPr>
          <p:cNvSpPr/>
          <p:nvPr/>
        </p:nvSpPr>
        <p:spPr>
          <a:xfrm flipV="1">
            <a:off x="4184154" y="2262860"/>
            <a:ext cx="526560"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25" name="Rectangle">
            <a:extLst>
              <a:ext uri="{FF2B5EF4-FFF2-40B4-BE49-F238E27FC236}">
                <a16:creationId xmlns:a16="http://schemas.microsoft.com/office/drawing/2014/main" id="{04A16F52-1B5E-483B-ABBE-C662D80F4A33}"/>
              </a:ext>
            </a:extLst>
          </p:cNvPr>
          <p:cNvSpPr/>
          <p:nvPr/>
        </p:nvSpPr>
        <p:spPr>
          <a:xfrm>
            <a:off x="9360665" y="1566151"/>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6" name="Rectangle">
            <a:extLst>
              <a:ext uri="{FF2B5EF4-FFF2-40B4-BE49-F238E27FC236}">
                <a16:creationId xmlns:a16="http://schemas.microsoft.com/office/drawing/2014/main" id="{C99D5493-E3BB-48F8-B2F2-0632584A743F}"/>
              </a:ext>
            </a:extLst>
          </p:cNvPr>
          <p:cNvSpPr/>
          <p:nvPr/>
        </p:nvSpPr>
        <p:spPr>
          <a:xfrm>
            <a:off x="8980032" y="1566151"/>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7" name="Rectangle">
            <a:extLst>
              <a:ext uri="{FF2B5EF4-FFF2-40B4-BE49-F238E27FC236}">
                <a16:creationId xmlns:a16="http://schemas.microsoft.com/office/drawing/2014/main" id="{4E75400B-AED1-4FA2-8A40-C9DF0DFF98D9}"/>
              </a:ext>
            </a:extLst>
          </p:cNvPr>
          <p:cNvSpPr/>
          <p:nvPr/>
        </p:nvSpPr>
        <p:spPr>
          <a:xfrm>
            <a:off x="9356652" y="2174624"/>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8" name="Rectangle">
            <a:extLst>
              <a:ext uri="{FF2B5EF4-FFF2-40B4-BE49-F238E27FC236}">
                <a16:creationId xmlns:a16="http://schemas.microsoft.com/office/drawing/2014/main" id="{EC48904A-0A50-45D9-AB52-1EE927494213}"/>
              </a:ext>
            </a:extLst>
          </p:cNvPr>
          <p:cNvSpPr/>
          <p:nvPr/>
        </p:nvSpPr>
        <p:spPr>
          <a:xfrm>
            <a:off x="8976019" y="2174624"/>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9" name="Rectangle">
            <a:extLst>
              <a:ext uri="{FF2B5EF4-FFF2-40B4-BE49-F238E27FC236}">
                <a16:creationId xmlns:a16="http://schemas.microsoft.com/office/drawing/2014/main" id="{695109FF-3247-4799-B5AE-19C6331CC818}"/>
              </a:ext>
            </a:extLst>
          </p:cNvPr>
          <p:cNvSpPr/>
          <p:nvPr/>
        </p:nvSpPr>
        <p:spPr>
          <a:xfrm>
            <a:off x="9356652" y="2820119"/>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0" name="Rectangle">
            <a:extLst>
              <a:ext uri="{FF2B5EF4-FFF2-40B4-BE49-F238E27FC236}">
                <a16:creationId xmlns:a16="http://schemas.microsoft.com/office/drawing/2014/main" id="{6757B2DB-D9B2-45D5-9F2B-0AEAD72FAA51}"/>
              </a:ext>
            </a:extLst>
          </p:cNvPr>
          <p:cNvSpPr/>
          <p:nvPr/>
        </p:nvSpPr>
        <p:spPr>
          <a:xfrm>
            <a:off x="8976019" y="2820119"/>
            <a:ext cx="377882" cy="312093"/>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1" name="Rectangle">
            <a:extLst>
              <a:ext uri="{FF2B5EF4-FFF2-40B4-BE49-F238E27FC236}">
                <a16:creationId xmlns:a16="http://schemas.microsoft.com/office/drawing/2014/main" id="{F27462B9-0A6B-4D95-B48F-FCDEA8A94130}"/>
              </a:ext>
            </a:extLst>
          </p:cNvPr>
          <p:cNvSpPr/>
          <p:nvPr/>
        </p:nvSpPr>
        <p:spPr>
          <a:xfrm>
            <a:off x="9380568" y="4146504"/>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2" name="Rectangle">
            <a:extLst>
              <a:ext uri="{FF2B5EF4-FFF2-40B4-BE49-F238E27FC236}">
                <a16:creationId xmlns:a16="http://schemas.microsoft.com/office/drawing/2014/main" id="{5E172E30-EA52-4075-A126-71234EE66F23}"/>
              </a:ext>
            </a:extLst>
          </p:cNvPr>
          <p:cNvSpPr/>
          <p:nvPr/>
        </p:nvSpPr>
        <p:spPr>
          <a:xfrm>
            <a:off x="8999934" y="4146504"/>
            <a:ext cx="377882" cy="31209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pic>
        <p:nvPicPr>
          <p:cNvPr id="134" name="Graphic 133" descr="Monthly calendar">
            <a:extLst>
              <a:ext uri="{FF2B5EF4-FFF2-40B4-BE49-F238E27FC236}">
                <a16:creationId xmlns:a16="http://schemas.microsoft.com/office/drawing/2014/main" id="{FB66C5DC-9D8F-4EBA-B0E6-CA2C4829D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7952" y="1374472"/>
            <a:ext cx="616779" cy="642405"/>
          </a:xfrm>
          <a:prstGeom prst="rect">
            <a:avLst/>
          </a:prstGeom>
        </p:spPr>
      </p:pic>
      <p:pic>
        <p:nvPicPr>
          <p:cNvPr id="135" name="Graphic 134" descr="Clock">
            <a:extLst>
              <a:ext uri="{FF2B5EF4-FFF2-40B4-BE49-F238E27FC236}">
                <a16:creationId xmlns:a16="http://schemas.microsoft.com/office/drawing/2014/main" id="{A78BD603-5E92-4003-9F9C-CCDEFD00E6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1583" y="1411145"/>
            <a:ext cx="616780" cy="642405"/>
          </a:xfrm>
          <a:prstGeom prst="rect">
            <a:avLst/>
          </a:prstGeom>
        </p:spPr>
      </p:pic>
      <p:sp>
        <p:nvSpPr>
          <p:cNvPr id="136" name="Rectangle 135">
            <a:extLst>
              <a:ext uri="{FF2B5EF4-FFF2-40B4-BE49-F238E27FC236}">
                <a16:creationId xmlns:a16="http://schemas.microsoft.com/office/drawing/2014/main" id="{793AACC6-35FC-40DA-A488-1DFA6C898119}"/>
              </a:ext>
            </a:extLst>
          </p:cNvPr>
          <p:cNvSpPr/>
          <p:nvPr/>
        </p:nvSpPr>
        <p:spPr>
          <a:xfrm>
            <a:off x="6485739" y="1478986"/>
            <a:ext cx="370614" cy="523220"/>
          </a:xfrm>
          <a:prstGeom prst="rect">
            <a:avLst/>
          </a:prstGeom>
        </p:spPr>
        <p:txBody>
          <a:bodyPr wrap="none">
            <a:spAutoFit/>
          </a:bodyPr>
          <a:lstStyle/>
          <a:p>
            <a:pPr lvl="0"/>
            <a:r>
              <a:rPr lang="en-US" sz="2800" dirty="0">
                <a:latin typeface="Gill Sans Nova Light" panose="020B0302020104020203" pitchFamily="34" charset="0"/>
              </a:rPr>
              <a:t>+</a:t>
            </a:r>
            <a:endParaRPr lang="en-US" sz="2800" dirty="0"/>
          </a:p>
        </p:txBody>
      </p:sp>
      <p:pic>
        <p:nvPicPr>
          <p:cNvPr id="138" name="Graphic 137" descr="Envelope">
            <a:extLst>
              <a:ext uri="{FF2B5EF4-FFF2-40B4-BE49-F238E27FC236}">
                <a16:creationId xmlns:a16="http://schemas.microsoft.com/office/drawing/2014/main" id="{9FB3E761-08D6-4D99-8CBD-1D2BD5D47E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1140" y="2147978"/>
            <a:ext cx="335120" cy="376966"/>
          </a:xfrm>
          <a:prstGeom prst="rect">
            <a:avLst/>
          </a:prstGeom>
        </p:spPr>
      </p:pic>
      <p:pic>
        <p:nvPicPr>
          <p:cNvPr id="139" name="Graphic 138" descr="Envelope">
            <a:extLst>
              <a:ext uri="{FF2B5EF4-FFF2-40B4-BE49-F238E27FC236}">
                <a16:creationId xmlns:a16="http://schemas.microsoft.com/office/drawing/2014/main" id="{D0E5FC4B-2D16-4AB7-8FD7-A81BA7D071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81018" y="1535681"/>
            <a:ext cx="335121" cy="376966"/>
          </a:xfrm>
          <a:prstGeom prst="rect">
            <a:avLst/>
          </a:prstGeom>
        </p:spPr>
      </p:pic>
      <p:pic>
        <p:nvPicPr>
          <p:cNvPr id="140" name="Graphic 139" descr="Envelope">
            <a:extLst>
              <a:ext uri="{FF2B5EF4-FFF2-40B4-BE49-F238E27FC236}">
                <a16:creationId xmlns:a16="http://schemas.microsoft.com/office/drawing/2014/main" id="{1BAAF90A-38E6-4D62-8D17-730943DD41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0647" y="2799518"/>
            <a:ext cx="335120" cy="376966"/>
          </a:xfrm>
          <a:prstGeom prst="rect">
            <a:avLst/>
          </a:prstGeom>
        </p:spPr>
      </p:pic>
      <p:sp>
        <p:nvSpPr>
          <p:cNvPr id="141" name="Line">
            <a:extLst>
              <a:ext uri="{FF2B5EF4-FFF2-40B4-BE49-F238E27FC236}">
                <a16:creationId xmlns:a16="http://schemas.microsoft.com/office/drawing/2014/main" id="{C5D59497-DB10-4B20-AE3A-0C6F6897B32A}"/>
              </a:ext>
            </a:extLst>
          </p:cNvPr>
          <p:cNvSpPr/>
          <p:nvPr/>
        </p:nvSpPr>
        <p:spPr>
          <a:xfrm flipV="1">
            <a:off x="4224338" y="3883695"/>
            <a:ext cx="526560"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42" name="Line">
            <a:extLst>
              <a:ext uri="{FF2B5EF4-FFF2-40B4-BE49-F238E27FC236}">
                <a16:creationId xmlns:a16="http://schemas.microsoft.com/office/drawing/2014/main" id="{96A10E04-382B-41DE-95A1-1EA9BFDC40FB}"/>
              </a:ext>
            </a:extLst>
          </p:cNvPr>
          <p:cNvSpPr/>
          <p:nvPr/>
        </p:nvSpPr>
        <p:spPr>
          <a:xfrm flipV="1">
            <a:off x="10964150" y="3121688"/>
            <a:ext cx="526560"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43" name="Priority 8">
            <a:extLst>
              <a:ext uri="{FF2B5EF4-FFF2-40B4-BE49-F238E27FC236}">
                <a16:creationId xmlns:a16="http://schemas.microsoft.com/office/drawing/2014/main" id="{EC385F85-EE0B-4E68-90AE-9E6EEEB704EE}"/>
              </a:ext>
            </a:extLst>
          </p:cNvPr>
          <p:cNvSpPr txBox="1"/>
          <p:nvPr/>
        </p:nvSpPr>
        <p:spPr>
          <a:xfrm>
            <a:off x="8489457" y="1839762"/>
            <a:ext cx="102912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000" dirty="0" err="1"/>
              <a:t>Prio</a:t>
            </a:r>
            <a:r>
              <a:rPr lang="de-AT" sz="2000" dirty="0"/>
              <a:t>r</a:t>
            </a:r>
            <a:r>
              <a:rPr sz="2000" dirty="0" err="1"/>
              <a:t>ity</a:t>
            </a:r>
            <a:r>
              <a:rPr sz="2000" dirty="0"/>
              <a:t> </a:t>
            </a:r>
            <a:r>
              <a:rPr lang="de-AT" sz="2000" dirty="0"/>
              <a:t>7</a:t>
            </a:r>
            <a:endParaRPr sz="2000" dirty="0"/>
          </a:p>
        </p:txBody>
      </p:sp>
      <p:sp>
        <p:nvSpPr>
          <p:cNvPr id="144" name="Priority 8">
            <a:extLst>
              <a:ext uri="{FF2B5EF4-FFF2-40B4-BE49-F238E27FC236}">
                <a16:creationId xmlns:a16="http://schemas.microsoft.com/office/drawing/2014/main" id="{7E802910-9821-41BA-BCB5-4D85CF6D07A4}"/>
              </a:ext>
            </a:extLst>
          </p:cNvPr>
          <p:cNvSpPr txBox="1"/>
          <p:nvPr/>
        </p:nvSpPr>
        <p:spPr>
          <a:xfrm>
            <a:off x="8510678" y="2500549"/>
            <a:ext cx="102912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000" dirty="0" err="1"/>
              <a:t>Prio</a:t>
            </a:r>
            <a:r>
              <a:rPr lang="de-AT" sz="2000" dirty="0"/>
              <a:t>r</a:t>
            </a:r>
            <a:r>
              <a:rPr sz="2000" dirty="0" err="1"/>
              <a:t>ity</a:t>
            </a:r>
            <a:r>
              <a:rPr sz="2000" dirty="0"/>
              <a:t> </a:t>
            </a:r>
            <a:r>
              <a:rPr lang="de-AT" sz="2000" dirty="0"/>
              <a:t>6</a:t>
            </a:r>
            <a:endParaRPr sz="2000" dirty="0"/>
          </a:p>
        </p:txBody>
      </p:sp>
      <p:sp>
        <p:nvSpPr>
          <p:cNvPr id="145" name="Priority 8">
            <a:extLst>
              <a:ext uri="{FF2B5EF4-FFF2-40B4-BE49-F238E27FC236}">
                <a16:creationId xmlns:a16="http://schemas.microsoft.com/office/drawing/2014/main" id="{9B6D1DC1-8A4E-45E5-91E5-7547508BE3BE}"/>
              </a:ext>
            </a:extLst>
          </p:cNvPr>
          <p:cNvSpPr txBox="1"/>
          <p:nvPr/>
        </p:nvSpPr>
        <p:spPr>
          <a:xfrm>
            <a:off x="8541902" y="3794653"/>
            <a:ext cx="102912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000" dirty="0" err="1"/>
              <a:t>Prio</a:t>
            </a:r>
            <a:r>
              <a:rPr lang="de-AT" sz="2000" dirty="0"/>
              <a:t>r</a:t>
            </a:r>
            <a:r>
              <a:rPr sz="2000" dirty="0" err="1"/>
              <a:t>ity</a:t>
            </a:r>
            <a:r>
              <a:rPr sz="2000" dirty="0"/>
              <a:t> </a:t>
            </a:r>
            <a:r>
              <a:rPr lang="de-AT" sz="2000" dirty="0"/>
              <a:t>1</a:t>
            </a:r>
            <a:endParaRPr sz="2000" dirty="0"/>
          </a:p>
        </p:txBody>
      </p:sp>
      <p:sp>
        <p:nvSpPr>
          <p:cNvPr id="146" name="Priority 8">
            <a:extLst>
              <a:ext uri="{FF2B5EF4-FFF2-40B4-BE49-F238E27FC236}">
                <a16:creationId xmlns:a16="http://schemas.microsoft.com/office/drawing/2014/main" id="{D451219E-00AC-4DBD-9693-341F60620AD2}"/>
              </a:ext>
            </a:extLst>
          </p:cNvPr>
          <p:cNvSpPr txBox="1"/>
          <p:nvPr/>
        </p:nvSpPr>
        <p:spPr>
          <a:xfrm>
            <a:off x="608536" y="1764134"/>
            <a:ext cx="229069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800" dirty="0" err="1"/>
              <a:t>Prio</a:t>
            </a:r>
            <a:r>
              <a:rPr lang="de-AT" sz="2800" dirty="0"/>
              <a:t>r</a:t>
            </a:r>
            <a:r>
              <a:rPr sz="2800" dirty="0" err="1"/>
              <a:t>ity</a:t>
            </a:r>
            <a:r>
              <a:rPr sz="2800" dirty="0"/>
              <a:t> 8</a:t>
            </a:r>
            <a:r>
              <a:rPr lang="de-AT" sz="2800" dirty="0"/>
              <a:t> - </a:t>
            </a:r>
            <a:r>
              <a:rPr lang="de-AT" sz="2800" b="1" dirty="0"/>
              <a:t>PCF</a:t>
            </a:r>
            <a:endParaRPr sz="2800" b="1" dirty="0"/>
          </a:p>
        </p:txBody>
      </p:sp>
      <p:sp>
        <p:nvSpPr>
          <p:cNvPr id="147" name="Priority 8">
            <a:extLst>
              <a:ext uri="{FF2B5EF4-FFF2-40B4-BE49-F238E27FC236}">
                <a16:creationId xmlns:a16="http://schemas.microsoft.com/office/drawing/2014/main" id="{AA23E6B5-DB30-49FA-B83F-4725AB2FE785}"/>
              </a:ext>
            </a:extLst>
          </p:cNvPr>
          <p:cNvSpPr txBox="1"/>
          <p:nvPr/>
        </p:nvSpPr>
        <p:spPr>
          <a:xfrm>
            <a:off x="646437" y="2368283"/>
            <a:ext cx="212878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800" dirty="0" err="1"/>
              <a:t>Prio</a:t>
            </a:r>
            <a:r>
              <a:rPr lang="de-AT" sz="2800" dirty="0"/>
              <a:t>r</a:t>
            </a:r>
            <a:r>
              <a:rPr sz="2800" dirty="0" err="1"/>
              <a:t>ity</a:t>
            </a:r>
            <a:r>
              <a:rPr sz="2800" dirty="0"/>
              <a:t> </a:t>
            </a:r>
            <a:r>
              <a:rPr lang="de-AT" sz="2800" dirty="0"/>
              <a:t>7 - </a:t>
            </a:r>
            <a:r>
              <a:rPr lang="de-AT" sz="2800" b="1" dirty="0"/>
              <a:t>TT</a:t>
            </a:r>
            <a:endParaRPr sz="2800" b="1" dirty="0"/>
          </a:p>
        </p:txBody>
      </p:sp>
      <p:sp>
        <p:nvSpPr>
          <p:cNvPr id="148" name="Priority 8">
            <a:extLst>
              <a:ext uri="{FF2B5EF4-FFF2-40B4-BE49-F238E27FC236}">
                <a16:creationId xmlns:a16="http://schemas.microsoft.com/office/drawing/2014/main" id="{CCDF11E5-5243-4AA0-AE91-6CFE58074632}"/>
              </a:ext>
            </a:extLst>
          </p:cNvPr>
          <p:cNvSpPr txBox="1"/>
          <p:nvPr/>
        </p:nvSpPr>
        <p:spPr>
          <a:xfrm>
            <a:off x="646437" y="3019913"/>
            <a:ext cx="2892651"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800" dirty="0" err="1"/>
              <a:t>Prio</a:t>
            </a:r>
            <a:r>
              <a:rPr lang="de-AT" sz="2800" dirty="0"/>
              <a:t>r</a:t>
            </a:r>
            <a:r>
              <a:rPr sz="2800" dirty="0" err="1"/>
              <a:t>ity</a:t>
            </a:r>
            <a:r>
              <a:rPr sz="2800" dirty="0"/>
              <a:t> </a:t>
            </a:r>
            <a:r>
              <a:rPr lang="de-AT" sz="2800" dirty="0"/>
              <a:t>6 - </a:t>
            </a:r>
            <a:r>
              <a:rPr lang="de-AT" sz="2800" b="1" dirty="0"/>
              <a:t>RC High</a:t>
            </a:r>
            <a:endParaRPr sz="2800" b="1" dirty="0"/>
          </a:p>
        </p:txBody>
      </p:sp>
      <p:sp>
        <p:nvSpPr>
          <p:cNvPr id="149" name="Priority 8">
            <a:extLst>
              <a:ext uri="{FF2B5EF4-FFF2-40B4-BE49-F238E27FC236}">
                <a16:creationId xmlns:a16="http://schemas.microsoft.com/office/drawing/2014/main" id="{933804EB-C511-4FDF-AF2C-241D979B0882}"/>
              </a:ext>
            </a:extLst>
          </p:cNvPr>
          <p:cNvSpPr txBox="1"/>
          <p:nvPr/>
        </p:nvSpPr>
        <p:spPr>
          <a:xfrm>
            <a:off x="646437" y="4323174"/>
            <a:ext cx="268342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800" dirty="0" err="1"/>
              <a:t>Prio</a:t>
            </a:r>
            <a:r>
              <a:rPr lang="de-AT" sz="2800" dirty="0"/>
              <a:t>r</a:t>
            </a:r>
            <a:r>
              <a:rPr sz="2800" dirty="0" err="1"/>
              <a:t>ity</a:t>
            </a:r>
            <a:r>
              <a:rPr sz="2800" dirty="0"/>
              <a:t> </a:t>
            </a:r>
            <a:r>
              <a:rPr lang="de-AT" sz="2800" dirty="0"/>
              <a:t>1 -- 4 - </a:t>
            </a:r>
            <a:r>
              <a:rPr lang="de-AT" sz="2800" b="1" dirty="0"/>
              <a:t>BE</a:t>
            </a:r>
            <a:endParaRPr sz="2800" b="1" dirty="0"/>
          </a:p>
        </p:txBody>
      </p:sp>
      <p:sp>
        <p:nvSpPr>
          <p:cNvPr id="150" name="Priority 8">
            <a:extLst>
              <a:ext uri="{FF2B5EF4-FFF2-40B4-BE49-F238E27FC236}">
                <a16:creationId xmlns:a16="http://schemas.microsoft.com/office/drawing/2014/main" id="{AAF0526A-7ED4-49B2-B178-64F89551D4C9}"/>
              </a:ext>
            </a:extLst>
          </p:cNvPr>
          <p:cNvSpPr txBox="1"/>
          <p:nvPr/>
        </p:nvSpPr>
        <p:spPr>
          <a:xfrm>
            <a:off x="646437" y="3671543"/>
            <a:ext cx="286828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pPr>
              <a:lnSpc>
                <a:spcPct val="100000"/>
              </a:lnSpc>
            </a:pPr>
            <a:r>
              <a:rPr sz="2800" dirty="0" err="1"/>
              <a:t>Prio</a:t>
            </a:r>
            <a:r>
              <a:rPr lang="de-AT" sz="2800" dirty="0"/>
              <a:t>r</a:t>
            </a:r>
            <a:r>
              <a:rPr sz="2800" dirty="0" err="1"/>
              <a:t>ity</a:t>
            </a:r>
            <a:r>
              <a:rPr sz="2800" dirty="0"/>
              <a:t> </a:t>
            </a:r>
            <a:r>
              <a:rPr lang="de-AT" sz="2800" dirty="0"/>
              <a:t>5 - </a:t>
            </a:r>
            <a:r>
              <a:rPr lang="de-AT" sz="2800" b="1" dirty="0"/>
              <a:t>RC Low</a:t>
            </a:r>
            <a:endParaRPr sz="2800" b="1" dirty="0"/>
          </a:p>
        </p:txBody>
      </p:sp>
    </p:spTree>
    <p:extLst>
      <p:ext uri="{BB962C8B-B14F-4D97-AF65-F5344CB8AC3E}">
        <p14:creationId xmlns:p14="http://schemas.microsoft.com/office/powerpoint/2010/main" val="33833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1">
            <a:extLst>
              <a:ext uri="{FF2B5EF4-FFF2-40B4-BE49-F238E27FC236}">
                <a16:creationId xmlns:a16="http://schemas.microsoft.com/office/drawing/2014/main" id="{436C26B0-2F8E-462B-A0E5-A7D69C8463ED}"/>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43" name="Inhaltsplatzhalter 5">
            <a:extLst>
              <a:ext uri="{FF2B5EF4-FFF2-40B4-BE49-F238E27FC236}">
                <a16:creationId xmlns:a16="http://schemas.microsoft.com/office/drawing/2014/main" id="{7EC3BCBC-7422-48D4-9556-9A3194262817}"/>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44" name="Title 3">
            <a:extLst>
              <a:ext uri="{FF2B5EF4-FFF2-40B4-BE49-F238E27FC236}">
                <a16:creationId xmlns:a16="http://schemas.microsoft.com/office/drawing/2014/main" id="{3B0B6DA6-CA71-47C4-A3A6-998BC7220F6F}"/>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Modern autonomous vehicles </a:t>
            </a:r>
          </a:p>
        </p:txBody>
      </p:sp>
      <p:sp>
        <p:nvSpPr>
          <p:cNvPr id="42" name="TTTech provides highly reliable and networked electronic systems with solutions based on time-triggered networking technology and modular building blocks for safety controllers…">
            <a:extLst>
              <a:ext uri="{FF2B5EF4-FFF2-40B4-BE49-F238E27FC236}">
                <a16:creationId xmlns:a16="http://schemas.microsoft.com/office/drawing/2014/main" id="{AFBCA0BD-5BBE-4E67-ACE3-0D1A5A636E68}"/>
              </a:ext>
            </a:extLst>
          </p:cNvPr>
          <p:cNvSpPr txBox="1"/>
          <p:nvPr/>
        </p:nvSpPr>
        <p:spPr>
          <a:xfrm>
            <a:off x="507935" y="921017"/>
            <a:ext cx="11521280" cy="124168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00911" indent="-200911" defTabSz="321457">
              <a:tabLst>
                <a:tab pos="89294" algn="l"/>
              </a:tabLst>
              <a:defRPr sz="2800">
                <a:solidFill>
                  <a:srgbClr val="414141"/>
                </a:solidFill>
                <a:latin typeface="Gill Sans Light"/>
                <a:ea typeface="Gill Sans Light"/>
                <a:cs typeface="Gill Sans Light"/>
                <a:sym typeface="Gill Sans Light"/>
              </a:defRPr>
            </a:pPr>
            <a:r>
              <a:rPr lang="en-US" dirty="0">
                <a:latin typeface="Gill Sans Light"/>
              </a:rPr>
              <a:t>  Traditional approach based on distributed ECUs and separated domains, interconnected through different technologies (ETH, CAN, </a:t>
            </a:r>
            <a:r>
              <a:rPr lang="en-US" dirty="0" err="1">
                <a:latin typeface="Gill Sans Light"/>
              </a:rPr>
              <a:t>FlexRay</a:t>
            </a:r>
            <a:r>
              <a:rPr lang="en-US" dirty="0">
                <a:latin typeface="Gill Sans Light"/>
              </a:rPr>
              <a:t>)</a:t>
            </a:r>
          </a:p>
          <a:p>
            <a:pPr marL="200911" indent="-200911" defTabSz="321457">
              <a:tabLst>
                <a:tab pos="89294" algn="l"/>
              </a:tabLst>
              <a:defRPr sz="2800">
                <a:solidFill>
                  <a:srgbClr val="414141"/>
                </a:solidFill>
                <a:latin typeface="Gill Sans Light"/>
                <a:ea typeface="Gill Sans Light"/>
                <a:cs typeface="Gill Sans Light"/>
                <a:sym typeface="Gill Sans Light"/>
              </a:defRPr>
            </a:pPr>
            <a:endParaRPr lang="en-US" sz="2000" dirty="0"/>
          </a:p>
        </p:txBody>
      </p:sp>
      <p:pic>
        <p:nvPicPr>
          <p:cNvPr id="1026" name="Picture 2">
            <a:extLst>
              <a:ext uri="{FF2B5EF4-FFF2-40B4-BE49-F238E27FC236}">
                <a16:creationId xmlns:a16="http://schemas.microsoft.com/office/drawing/2014/main" id="{EC4B6AC6-C80C-4BBA-9A0E-1D4A3C341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132856"/>
            <a:ext cx="7896200" cy="3789765"/>
          </a:xfrm>
          <a:prstGeom prst="rect">
            <a:avLst/>
          </a:prstGeom>
          <a:noFill/>
          <a:extLst>
            <a:ext uri="{909E8E84-426E-40DD-AFC4-6F175D3DCCD1}">
              <a14:hiddenFill xmlns:a14="http://schemas.microsoft.com/office/drawing/2010/main">
                <a:solidFill>
                  <a:srgbClr val="FFFFFF"/>
                </a:solidFill>
              </a14:hiddenFill>
            </a:ext>
          </a:extLst>
        </p:spPr>
      </p:pic>
      <p:sp>
        <p:nvSpPr>
          <p:cNvPr id="7" name="TTTech provides highly reliable and networked electronic systems with solutions based on time-triggered networking technology and modular building blocks for safety controllers…">
            <a:extLst>
              <a:ext uri="{FF2B5EF4-FFF2-40B4-BE49-F238E27FC236}">
                <a16:creationId xmlns:a16="http://schemas.microsoft.com/office/drawing/2014/main" id="{9D77FBCC-1996-4B6E-91F6-FA23B14C2137}"/>
              </a:ext>
            </a:extLst>
          </p:cNvPr>
          <p:cNvSpPr txBox="1"/>
          <p:nvPr/>
        </p:nvSpPr>
        <p:spPr>
          <a:xfrm>
            <a:off x="5159896" y="5864892"/>
            <a:ext cx="4608512" cy="54918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1100" dirty="0">
                <a:latin typeface="Gill Sans Light"/>
              </a:rPr>
              <a:t>Source: Ernst et al. - </a:t>
            </a:r>
            <a:r>
              <a:rPr lang="de-AT" sz="1100" dirty="0">
                <a:sym typeface="Gill Sans Light"/>
              </a:rPr>
              <a:t>Ethernet </a:t>
            </a:r>
            <a:r>
              <a:rPr lang="de-AT" sz="1100" dirty="0" err="1">
                <a:sym typeface="Gill Sans Light"/>
              </a:rPr>
              <a:t>as</a:t>
            </a:r>
            <a:r>
              <a:rPr lang="de-AT" sz="1100" dirty="0">
                <a:sym typeface="Gill Sans Light"/>
              </a:rPr>
              <a:t> Future Automotive Communication Backbone </a:t>
            </a:r>
            <a:endParaRPr lang="en-US" sz="1100" dirty="0">
              <a:latin typeface="Gill Sans Light"/>
            </a:endParaRPr>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endParaRPr lang="en-US" sz="2000" dirty="0"/>
          </a:p>
        </p:txBody>
      </p:sp>
    </p:spTree>
    <p:extLst>
      <p:ext uri="{BB962C8B-B14F-4D97-AF65-F5344CB8AC3E}">
        <p14:creationId xmlns:p14="http://schemas.microsoft.com/office/powerpoint/2010/main" val="194874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BF7C6-CCC6-4AF8-9D1D-987CCA8799DE}"/>
              </a:ext>
            </a:extLst>
          </p:cNvPr>
          <p:cNvSpPr>
            <a:spLocks noGrp="1"/>
          </p:cNvSpPr>
          <p:nvPr>
            <p:ph sz="quarter" idx="11"/>
          </p:nvPr>
        </p:nvSpPr>
        <p:spPr/>
        <p:txBody>
          <a:bodyPr/>
          <a:lstStyle/>
          <a:p>
            <a:pPr lvl="7">
              <a:buClr>
                <a:srgbClr val="0093D0"/>
              </a:buClr>
            </a:pPr>
            <a:r>
              <a:rPr lang="en-US" sz="2400" dirty="0">
                <a:solidFill>
                  <a:schemeClr val="tx1">
                    <a:lumMod val="65000"/>
                    <a:lumOff val="35000"/>
                  </a:schemeClr>
                </a:solidFill>
                <a:latin typeface="Gill Sans Light"/>
              </a:rPr>
              <a:t>Rapid growth of software functionality </a:t>
            </a:r>
            <a:br>
              <a:rPr lang="en-US" sz="2400" dirty="0">
                <a:solidFill>
                  <a:schemeClr val="tx1">
                    <a:lumMod val="65000"/>
                    <a:lumOff val="35000"/>
                  </a:schemeClr>
                </a:solidFill>
                <a:latin typeface="Gill Sans Light"/>
              </a:rPr>
            </a:br>
            <a:r>
              <a:rPr lang="en-US" sz="2400" dirty="0">
                <a:solidFill>
                  <a:schemeClr val="tx1">
                    <a:lumMod val="65000"/>
                    <a:lumOff val="35000"/>
                  </a:schemeClr>
                </a:solidFill>
                <a:latin typeface="Gill Sans Light"/>
              </a:rPr>
              <a:t>and the necessary compute performance cannot be addressed with current </a:t>
            </a:r>
            <a:br>
              <a:rPr lang="en-US" sz="2400" dirty="0">
                <a:solidFill>
                  <a:schemeClr val="tx1">
                    <a:lumMod val="65000"/>
                    <a:lumOff val="35000"/>
                  </a:schemeClr>
                </a:solidFill>
                <a:latin typeface="Gill Sans Light"/>
              </a:rPr>
            </a:br>
            <a:r>
              <a:rPr lang="en-US" sz="2400" dirty="0">
                <a:solidFill>
                  <a:schemeClr val="tx1">
                    <a:lumMod val="65000"/>
                    <a:lumOff val="35000"/>
                  </a:schemeClr>
                </a:solidFill>
                <a:latin typeface="Gill Sans Light"/>
              </a:rPr>
              <a:t>electronics architecture and ECUs</a:t>
            </a:r>
          </a:p>
          <a:p>
            <a:pPr lvl="4"/>
            <a:r>
              <a:rPr lang="en-US" sz="2000" dirty="0">
                <a:solidFill>
                  <a:schemeClr val="tx1">
                    <a:lumMod val="65000"/>
                    <a:lumOff val="35000"/>
                  </a:schemeClr>
                </a:solidFill>
                <a:latin typeface="Gill Sans Light"/>
              </a:rPr>
              <a:t>autonomous driving</a:t>
            </a:r>
          </a:p>
          <a:p>
            <a:pPr lvl="4"/>
            <a:r>
              <a:rPr lang="en-US" sz="2000" dirty="0">
                <a:solidFill>
                  <a:schemeClr val="tx1">
                    <a:lumMod val="65000"/>
                    <a:lumOff val="35000"/>
                  </a:schemeClr>
                </a:solidFill>
                <a:latin typeface="Gill Sans Light"/>
              </a:rPr>
              <a:t>connectivity</a:t>
            </a:r>
          </a:p>
          <a:p>
            <a:pPr lvl="4"/>
            <a:r>
              <a:rPr lang="en-US" sz="2000" dirty="0">
                <a:solidFill>
                  <a:schemeClr val="tx1">
                    <a:lumMod val="65000"/>
                    <a:lumOff val="35000"/>
                  </a:schemeClr>
                </a:solidFill>
                <a:latin typeface="Gill Sans Light"/>
              </a:rPr>
              <a:t>infotainment</a:t>
            </a:r>
          </a:p>
          <a:p>
            <a:pPr lvl="4"/>
            <a:r>
              <a:rPr lang="en-US" sz="2000" dirty="0">
                <a:solidFill>
                  <a:schemeClr val="tx1">
                    <a:lumMod val="65000"/>
                    <a:lumOff val="35000"/>
                  </a:schemeClr>
                </a:solidFill>
                <a:latin typeface="Gill Sans Light"/>
              </a:rPr>
              <a:t>electrification &amp; hybrids</a:t>
            </a:r>
          </a:p>
          <a:p>
            <a:pPr lvl="4"/>
            <a:r>
              <a:rPr lang="en-US" sz="2000" dirty="0">
                <a:solidFill>
                  <a:schemeClr val="tx1">
                    <a:lumMod val="65000"/>
                    <a:lumOff val="35000"/>
                  </a:schemeClr>
                </a:solidFill>
                <a:latin typeface="Gill Sans Light"/>
              </a:rPr>
              <a:t>new mobility</a:t>
            </a:r>
          </a:p>
          <a:p>
            <a:pPr lvl="4"/>
            <a:endParaRPr lang="en-US" sz="1800" dirty="0">
              <a:solidFill>
                <a:schemeClr val="tx1">
                  <a:lumMod val="65000"/>
                  <a:lumOff val="35000"/>
                </a:schemeClr>
              </a:solidFill>
              <a:latin typeface="Gill Sans Light"/>
            </a:endParaRPr>
          </a:p>
          <a:p>
            <a:pPr lvl="7"/>
            <a:r>
              <a:rPr lang="en-US" sz="2400" dirty="0">
                <a:solidFill>
                  <a:schemeClr val="tx1">
                    <a:lumMod val="65000"/>
                    <a:lumOff val="35000"/>
                  </a:schemeClr>
                </a:solidFill>
                <a:latin typeface="Gill Sans Light"/>
              </a:rPr>
              <a:t>Too many ECU’s with too little processing </a:t>
            </a:r>
            <a:br>
              <a:rPr lang="en-US" sz="2400" dirty="0">
                <a:solidFill>
                  <a:schemeClr val="tx1">
                    <a:lumMod val="65000"/>
                    <a:lumOff val="35000"/>
                  </a:schemeClr>
                </a:solidFill>
                <a:latin typeface="Gill Sans Light"/>
              </a:rPr>
            </a:br>
            <a:r>
              <a:rPr lang="en-US" sz="2400" dirty="0">
                <a:solidFill>
                  <a:schemeClr val="tx1">
                    <a:lumMod val="65000"/>
                    <a:lumOff val="35000"/>
                  </a:schemeClr>
                </a:solidFill>
                <a:latin typeface="Gill Sans Light"/>
              </a:rPr>
              <a:t>power and memory</a:t>
            </a:r>
          </a:p>
        </p:txBody>
      </p:sp>
      <p:pic>
        <p:nvPicPr>
          <p:cNvPr id="8" name="Picture 3">
            <a:extLst>
              <a:ext uri="{FF2B5EF4-FFF2-40B4-BE49-F238E27FC236}">
                <a16:creationId xmlns:a16="http://schemas.microsoft.com/office/drawing/2014/main" id="{BA60319E-35AB-40C8-8453-6D03777C3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6046" y="3998323"/>
            <a:ext cx="4667993" cy="2162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1" name="Group 40">
            <a:extLst>
              <a:ext uri="{FF2B5EF4-FFF2-40B4-BE49-F238E27FC236}">
                <a16:creationId xmlns:a16="http://schemas.microsoft.com/office/drawing/2014/main" id="{50CE67A5-E47A-4C8D-99D0-34FD75212505}"/>
              </a:ext>
            </a:extLst>
          </p:cNvPr>
          <p:cNvGrpSpPr/>
          <p:nvPr/>
        </p:nvGrpSpPr>
        <p:grpSpPr>
          <a:xfrm>
            <a:off x="6504429" y="836712"/>
            <a:ext cx="3994996" cy="2810326"/>
            <a:chOff x="6743011" y="1075283"/>
            <a:chExt cx="3654152" cy="2570555"/>
          </a:xfrm>
        </p:grpSpPr>
        <p:cxnSp>
          <p:nvCxnSpPr>
            <p:cNvPr id="9" name="Straight Connector 8">
              <a:extLst>
                <a:ext uri="{FF2B5EF4-FFF2-40B4-BE49-F238E27FC236}">
                  <a16:creationId xmlns:a16="http://schemas.microsoft.com/office/drawing/2014/main" id="{28D360A5-DFCB-41DB-87D0-B2BCD4E91593}"/>
                </a:ext>
              </a:extLst>
            </p:cNvPr>
            <p:cNvCxnSpPr>
              <a:cxnSpLocks/>
            </p:cNvCxnSpPr>
            <p:nvPr/>
          </p:nvCxnSpPr>
          <p:spPr bwMode="auto">
            <a:xfrm>
              <a:off x="6770595" y="1611358"/>
              <a:ext cx="0" cy="2034480"/>
            </a:xfrm>
            <a:prstGeom prst="line">
              <a:avLst/>
            </a:prstGeom>
            <a:noFill/>
            <a:ln w="38100" algn="ctr">
              <a:solidFill>
                <a:srgbClr val="008ACA"/>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C7AEC225-9C70-4D9F-A8E1-9B1D402FC6B2}"/>
                </a:ext>
              </a:extLst>
            </p:cNvPr>
            <p:cNvCxnSpPr>
              <a:cxnSpLocks/>
            </p:cNvCxnSpPr>
            <p:nvPr/>
          </p:nvCxnSpPr>
          <p:spPr bwMode="auto">
            <a:xfrm flipH="1">
              <a:off x="6770595" y="3632111"/>
              <a:ext cx="3340661" cy="0"/>
            </a:xfrm>
            <a:prstGeom prst="line">
              <a:avLst/>
            </a:prstGeom>
            <a:noFill/>
            <a:ln w="38100" algn="ctr">
              <a:solidFill>
                <a:srgbClr val="008ACA"/>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0">
              <a:extLst>
                <a:ext uri="{FF2B5EF4-FFF2-40B4-BE49-F238E27FC236}">
                  <a16:creationId xmlns:a16="http://schemas.microsoft.com/office/drawing/2014/main" id="{58B547FF-68D5-4EC1-9F7D-D0E4C987DEA1}"/>
                </a:ext>
              </a:extLst>
            </p:cNvPr>
            <p:cNvGrpSpPr/>
            <p:nvPr/>
          </p:nvGrpSpPr>
          <p:grpSpPr>
            <a:xfrm>
              <a:off x="6953485" y="2338010"/>
              <a:ext cx="1871543" cy="1229915"/>
              <a:chOff x="1276350" y="2063737"/>
              <a:chExt cx="1871542" cy="1229915"/>
            </a:xfrm>
            <a:solidFill>
              <a:srgbClr val="FF6100"/>
            </a:solidFill>
          </p:grpSpPr>
          <p:sp>
            <p:nvSpPr>
              <p:cNvPr id="12" name="Rectangle 11">
                <a:extLst>
                  <a:ext uri="{FF2B5EF4-FFF2-40B4-BE49-F238E27FC236}">
                    <a16:creationId xmlns:a16="http://schemas.microsoft.com/office/drawing/2014/main" id="{FEDF46FE-4BFD-4A94-8D7F-0B4E0536730B}"/>
                  </a:ext>
                </a:extLst>
              </p:cNvPr>
              <p:cNvSpPr/>
              <p:nvPr/>
            </p:nvSpPr>
            <p:spPr bwMode="auto">
              <a:xfrm>
                <a:off x="1276350"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3" name="Rectangle 12">
                <a:extLst>
                  <a:ext uri="{FF2B5EF4-FFF2-40B4-BE49-F238E27FC236}">
                    <a16:creationId xmlns:a16="http://schemas.microsoft.com/office/drawing/2014/main" id="{47B6DC3E-5E6C-4189-9FEB-928B87BB36FE}"/>
                  </a:ext>
                </a:extLst>
              </p:cNvPr>
              <p:cNvSpPr/>
              <p:nvPr/>
            </p:nvSpPr>
            <p:spPr bwMode="auto">
              <a:xfrm>
                <a:off x="1490120"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4" name="Rectangle 13">
                <a:extLst>
                  <a:ext uri="{FF2B5EF4-FFF2-40B4-BE49-F238E27FC236}">
                    <a16:creationId xmlns:a16="http://schemas.microsoft.com/office/drawing/2014/main" id="{6817C20B-1338-46D9-9268-5E9FCDC9946A}"/>
                  </a:ext>
                </a:extLst>
              </p:cNvPr>
              <p:cNvSpPr/>
              <p:nvPr/>
            </p:nvSpPr>
            <p:spPr bwMode="auto">
              <a:xfrm>
                <a:off x="1709089"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5" name="Rectangle 14">
                <a:extLst>
                  <a:ext uri="{FF2B5EF4-FFF2-40B4-BE49-F238E27FC236}">
                    <a16:creationId xmlns:a16="http://schemas.microsoft.com/office/drawing/2014/main" id="{C4FBBA76-D7B9-4460-826C-461902126AC8}"/>
                  </a:ext>
                </a:extLst>
              </p:cNvPr>
              <p:cNvSpPr/>
              <p:nvPr/>
            </p:nvSpPr>
            <p:spPr bwMode="auto">
              <a:xfrm>
                <a:off x="1922859"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6" name="Rectangle 15">
                <a:extLst>
                  <a:ext uri="{FF2B5EF4-FFF2-40B4-BE49-F238E27FC236}">
                    <a16:creationId xmlns:a16="http://schemas.microsoft.com/office/drawing/2014/main" id="{58006187-D723-4733-964C-4E6130130509}"/>
                  </a:ext>
                </a:extLst>
              </p:cNvPr>
              <p:cNvSpPr/>
              <p:nvPr/>
            </p:nvSpPr>
            <p:spPr bwMode="auto">
              <a:xfrm>
                <a:off x="2154102"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7" name="Rectangle 16">
                <a:extLst>
                  <a:ext uri="{FF2B5EF4-FFF2-40B4-BE49-F238E27FC236}">
                    <a16:creationId xmlns:a16="http://schemas.microsoft.com/office/drawing/2014/main" id="{D7FFA308-F1A7-44C1-8906-021C8DCE9376}"/>
                  </a:ext>
                </a:extLst>
              </p:cNvPr>
              <p:cNvSpPr/>
              <p:nvPr/>
            </p:nvSpPr>
            <p:spPr bwMode="auto">
              <a:xfrm>
                <a:off x="2367872"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8" name="Rectangle 17">
                <a:extLst>
                  <a:ext uri="{FF2B5EF4-FFF2-40B4-BE49-F238E27FC236}">
                    <a16:creationId xmlns:a16="http://schemas.microsoft.com/office/drawing/2014/main" id="{7660E3E6-23BC-484A-918B-9E99A1D42981}"/>
                  </a:ext>
                </a:extLst>
              </p:cNvPr>
              <p:cNvSpPr/>
              <p:nvPr/>
            </p:nvSpPr>
            <p:spPr bwMode="auto">
              <a:xfrm>
                <a:off x="2586841"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19" name="Rectangle 18">
                <a:extLst>
                  <a:ext uri="{FF2B5EF4-FFF2-40B4-BE49-F238E27FC236}">
                    <a16:creationId xmlns:a16="http://schemas.microsoft.com/office/drawing/2014/main" id="{1B1197DD-7FC4-4833-AC97-0AB6A9C9F7A4}"/>
                  </a:ext>
                </a:extLst>
              </p:cNvPr>
              <p:cNvSpPr/>
              <p:nvPr/>
            </p:nvSpPr>
            <p:spPr bwMode="auto">
              <a:xfrm>
                <a:off x="2800611"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0" name="Rectangle 19">
                <a:extLst>
                  <a:ext uri="{FF2B5EF4-FFF2-40B4-BE49-F238E27FC236}">
                    <a16:creationId xmlns:a16="http://schemas.microsoft.com/office/drawing/2014/main" id="{23FA68E7-52A3-4F22-B7D2-701D6179BE35}"/>
                  </a:ext>
                </a:extLst>
              </p:cNvPr>
              <p:cNvSpPr/>
              <p:nvPr/>
            </p:nvSpPr>
            <p:spPr bwMode="auto">
              <a:xfrm>
                <a:off x="3016511" y="3166652"/>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1" name="Rectangle 20">
                <a:extLst>
                  <a:ext uri="{FF2B5EF4-FFF2-40B4-BE49-F238E27FC236}">
                    <a16:creationId xmlns:a16="http://schemas.microsoft.com/office/drawing/2014/main" id="{97462A56-3878-4B6D-B9DE-1C1B42B4A5C2}"/>
                  </a:ext>
                </a:extLst>
              </p:cNvPr>
              <p:cNvSpPr/>
              <p:nvPr/>
            </p:nvSpPr>
            <p:spPr bwMode="auto">
              <a:xfrm>
                <a:off x="1711219"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2" name="Rectangle 21">
                <a:extLst>
                  <a:ext uri="{FF2B5EF4-FFF2-40B4-BE49-F238E27FC236}">
                    <a16:creationId xmlns:a16="http://schemas.microsoft.com/office/drawing/2014/main" id="{EB272976-750C-488E-B772-33A5E27F5DD6}"/>
                  </a:ext>
                </a:extLst>
              </p:cNvPr>
              <p:cNvSpPr/>
              <p:nvPr/>
            </p:nvSpPr>
            <p:spPr bwMode="auto">
              <a:xfrm>
                <a:off x="1924989"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3" name="Rectangle 22">
                <a:extLst>
                  <a:ext uri="{FF2B5EF4-FFF2-40B4-BE49-F238E27FC236}">
                    <a16:creationId xmlns:a16="http://schemas.microsoft.com/office/drawing/2014/main" id="{CDDE4395-3821-4CB7-BCA2-F3C63D027268}"/>
                  </a:ext>
                </a:extLst>
              </p:cNvPr>
              <p:cNvSpPr/>
              <p:nvPr/>
            </p:nvSpPr>
            <p:spPr bwMode="auto">
              <a:xfrm>
                <a:off x="2156232"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4" name="Rectangle 23">
                <a:extLst>
                  <a:ext uri="{FF2B5EF4-FFF2-40B4-BE49-F238E27FC236}">
                    <a16:creationId xmlns:a16="http://schemas.microsoft.com/office/drawing/2014/main" id="{8FE0C1E6-A826-426D-AD3C-64F6C7CC8447}"/>
                  </a:ext>
                </a:extLst>
              </p:cNvPr>
              <p:cNvSpPr/>
              <p:nvPr/>
            </p:nvSpPr>
            <p:spPr bwMode="auto">
              <a:xfrm>
                <a:off x="2370002"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5" name="Rectangle 24">
                <a:extLst>
                  <a:ext uri="{FF2B5EF4-FFF2-40B4-BE49-F238E27FC236}">
                    <a16:creationId xmlns:a16="http://schemas.microsoft.com/office/drawing/2014/main" id="{6BFB904F-019D-4860-809B-CDB98BAE9F85}"/>
                  </a:ext>
                </a:extLst>
              </p:cNvPr>
              <p:cNvSpPr/>
              <p:nvPr/>
            </p:nvSpPr>
            <p:spPr bwMode="auto">
              <a:xfrm>
                <a:off x="2588971"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6" name="Rectangle 25">
                <a:extLst>
                  <a:ext uri="{FF2B5EF4-FFF2-40B4-BE49-F238E27FC236}">
                    <a16:creationId xmlns:a16="http://schemas.microsoft.com/office/drawing/2014/main" id="{958F5E1D-9D12-4081-B22A-404D1AC7185A}"/>
                  </a:ext>
                </a:extLst>
              </p:cNvPr>
              <p:cNvSpPr/>
              <p:nvPr/>
            </p:nvSpPr>
            <p:spPr bwMode="auto">
              <a:xfrm>
                <a:off x="2802741"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7" name="Rectangle 26">
                <a:extLst>
                  <a:ext uri="{FF2B5EF4-FFF2-40B4-BE49-F238E27FC236}">
                    <a16:creationId xmlns:a16="http://schemas.microsoft.com/office/drawing/2014/main" id="{5DC8C6E4-C8CC-4149-AC29-0EEDF32CD73B}"/>
                  </a:ext>
                </a:extLst>
              </p:cNvPr>
              <p:cNvSpPr/>
              <p:nvPr/>
            </p:nvSpPr>
            <p:spPr bwMode="auto">
              <a:xfrm>
                <a:off x="3018641" y="2958028"/>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8" name="Rectangle 27">
                <a:extLst>
                  <a:ext uri="{FF2B5EF4-FFF2-40B4-BE49-F238E27FC236}">
                    <a16:creationId xmlns:a16="http://schemas.microsoft.com/office/drawing/2014/main" id="{F482DFA4-C51B-40B0-9256-0B9438D6FBB9}"/>
                  </a:ext>
                </a:extLst>
              </p:cNvPr>
              <p:cNvSpPr/>
              <p:nvPr/>
            </p:nvSpPr>
            <p:spPr bwMode="auto">
              <a:xfrm>
                <a:off x="2156232" y="2755540"/>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29" name="Rectangle 28">
                <a:extLst>
                  <a:ext uri="{FF2B5EF4-FFF2-40B4-BE49-F238E27FC236}">
                    <a16:creationId xmlns:a16="http://schemas.microsoft.com/office/drawing/2014/main" id="{42590E24-F0CD-4555-AEFB-8467ACC31852}"/>
                  </a:ext>
                </a:extLst>
              </p:cNvPr>
              <p:cNvSpPr/>
              <p:nvPr/>
            </p:nvSpPr>
            <p:spPr bwMode="auto">
              <a:xfrm>
                <a:off x="2370002" y="2755540"/>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0" name="Rectangle 29">
                <a:extLst>
                  <a:ext uri="{FF2B5EF4-FFF2-40B4-BE49-F238E27FC236}">
                    <a16:creationId xmlns:a16="http://schemas.microsoft.com/office/drawing/2014/main" id="{32ADE53E-69DA-4360-8807-E9690F437D39}"/>
                  </a:ext>
                </a:extLst>
              </p:cNvPr>
              <p:cNvSpPr/>
              <p:nvPr/>
            </p:nvSpPr>
            <p:spPr bwMode="auto">
              <a:xfrm>
                <a:off x="2588971" y="2755540"/>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1" name="Rectangle 30">
                <a:extLst>
                  <a:ext uri="{FF2B5EF4-FFF2-40B4-BE49-F238E27FC236}">
                    <a16:creationId xmlns:a16="http://schemas.microsoft.com/office/drawing/2014/main" id="{271FEE15-9C9C-4BE0-82B0-819EE5BAE480}"/>
                  </a:ext>
                </a:extLst>
              </p:cNvPr>
              <p:cNvSpPr/>
              <p:nvPr/>
            </p:nvSpPr>
            <p:spPr bwMode="auto">
              <a:xfrm>
                <a:off x="2802741" y="2755540"/>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2" name="Rectangle 31">
                <a:extLst>
                  <a:ext uri="{FF2B5EF4-FFF2-40B4-BE49-F238E27FC236}">
                    <a16:creationId xmlns:a16="http://schemas.microsoft.com/office/drawing/2014/main" id="{001F16A9-F7A6-437F-B6C6-6F3B47A0D1E3}"/>
                  </a:ext>
                </a:extLst>
              </p:cNvPr>
              <p:cNvSpPr/>
              <p:nvPr/>
            </p:nvSpPr>
            <p:spPr bwMode="auto">
              <a:xfrm>
                <a:off x="3018641" y="2755540"/>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3" name="Rectangle 32">
                <a:extLst>
                  <a:ext uri="{FF2B5EF4-FFF2-40B4-BE49-F238E27FC236}">
                    <a16:creationId xmlns:a16="http://schemas.microsoft.com/office/drawing/2014/main" id="{457C48D4-62B5-45C5-A4E8-271265A353BE}"/>
                  </a:ext>
                </a:extLst>
              </p:cNvPr>
              <p:cNvSpPr/>
              <p:nvPr/>
            </p:nvSpPr>
            <p:spPr bwMode="auto">
              <a:xfrm>
                <a:off x="2588971" y="2532456"/>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4" name="Rectangle 33">
                <a:extLst>
                  <a:ext uri="{FF2B5EF4-FFF2-40B4-BE49-F238E27FC236}">
                    <a16:creationId xmlns:a16="http://schemas.microsoft.com/office/drawing/2014/main" id="{E025767A-2BE1-4478-932C-6D4E15AC5B79}"/>
                  </a:ext>
                </a:extLst>
              </p:cNvPr>
              <p:cNvSpPr/>
              <p:nvPr/>
            </p:nvSpPr>
            <p:spPr bwMode="auto">
              <a:xfrm>
                <a:off x="2802741" y="2532456"/>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5" name="Rectangle 34">
                <a:extLst>
                  <a:ext uri="{FF2B5EF4-FFF2-40B4-BE49-F238E27FC236}">
                    <a16:creationId xmlns:a16="http://schemas.microsoft.com/office/drawing/2014/main" id="{D7C3C0AC-55B8-46E3-85DA-33B02E65B737}"/>
                  </a:ext>
                </a:extLst>
              </p:cNvPr>
              <p:cNvSpPr/>
              <p:nvPr/>
            </p:nvSpPr>
            <p:spPr bwMode="auto">
              <a:xfrm>
                <a:off x="3018641" y="2532456"/>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6" name="Rectangle 35">
                <a:extLst>
                  <a:ext uri="{FF2B5EF4-FFF2-40B4-BE49-F238E27FC236}">
                    <a16:creationId xmlns:a16="http://schemas.microsoft.com/office/drawing/2014/main" id="{3481E06B-F469-4FED-B681-C6A97F1A4549}"/>
                  </a:ext>
                </a:extLst>
              </p:cNvPr>
              <p:cNvSpPr/>
              <p:nvPr/>
            </p:nvSpPr>
            <p:spPr bwMode="auto">
              <a:xfrm>
                <a:off x="3016511" y="2304365"/>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7" name="Rectangle 36">
                <a:extLst>
                  <a:ext uri="{FF2B5EF4-FFF2-40B4-BE49-F238E27FC236}">
                    <a16:creationId xmlns:a16="http://schemas.microsoft.com/office/drawing/2014/main" id="{CE4219EE-C35B-445D-89F2-FD39638D7C5E}"/>
                  </a:ext>
                </a:extLst>
              </p:cNvPr>
              <p:cNvSpPr/>
              <p:nvPr/>
            </p:nvSpPr>
            <p:spPr bwMode="auto">
              <a:xfrm>
                <a:off x="2799783" y="2304365"/>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sp>
            <p:nvSpPr>
              <p:cNvPr id="38" name="Rectangle 37">
                <a:extLst>
                  <a:ext uri="{FF2B5EF4-FFF2-40B4-BE49-F238E27FC236}">
                    <a16:creationId xmlns:a16="http://schemas.microsoft.com/office/drawing/2014/main" id="{397DC21E-60FE-4D6F-BF60-F340C4924F2D}"/>
                  </a:ext>
                </a:extLst>
              </p:cNvPr>
              <p:cNvSpPr/>
              <p:nvPr/>
            </p:nvSpPr>
            <p:spPr bwMode="auto">
              <a:xfrm>
                <a:off x="3020892" y="2063737"/>
                <a:ext cx="127000" cy="127000"/>
              </a:xfrm>
              <a:prstGeom prst="rect">
                <a:avLst/>
              </a:prstGeom>
              <a:gr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b" anchorCtr="0" compatLnSpc="1">
                <a:prstTxWarp prst="textNoShape">
                  <a:avLst/>
                </a:prstTxWarp>
              </a:bodyPr>
              <a:lstStyle/>
              <a:p>
                <a:pPr defTabSz="914377"/>
                <a:endParaRPr lang="en-US" sz="4267"/>
              </a:p>
            </p:txBody>
          </p:sp>
        </p:grpSp>
        <p:pic>
          <p:nvPicPr>
            <p:cNvPr id="39" name="Picture 38">
              <a:extLst>
                <a:ext uri="{FF2B5EF4-FFF2-40B4-BE49-F238E27FC236}">
                  <a16:creationId xmlns:a16="http://schemas.microsoft.com/office/drawing/2014/main" id="{4C5FEDD1-76D7-4F04-B0BF-48CCCD833D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3950"/>
            <a:stretch/>
          </p:blipFill>
          <p:spPr>
            <a:xfrm rot="21393867">
              <a:off x="6743011" y="1075283"/>
              <a:ext cx="3654152" cy="2250019"/>
            </a:xfrm>
            <a:prstGeom prst="rect">
              <a:avLst/>
            </a:prstGeom>
          </p:spPr>
        </p:pic>
      </p:grpSp>
      <p:sp>
        <p:nvSpPr>
          <p:cNvPr id="40" name="Date Placeholder 1">
            <a:extLst>
              <a:ext uri="{FF2B5EF4-FFF2-40B4-BE49-F238E27FC236}">
                <a16:creationId xmlns:a16="http://schemas.microsoft.com/office/drawing/2014/main" id="{436C26B0-2F8E-462B-A0E5-A7D69C8463ED}"/>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43" name="Inhaltsplatzhalter 5">
            <a:extLst>
              <a:ext uri="{FF2B5EF4-FFF2-40B4-BE49-F238E27FC236}">
                <a16:creationId xmlns:a16="http://schemas.microsoft.com/office/drawing/2014/main" id="{7EC3BCBC-7422-48D4-9556-9A3194262817}"/>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44" name="Title 3">
            <a:extLst>
              <a:ext uri="{FF2B5EF4-FFF2-40B4-BE49-F238E27FC236}">
                <a16:creationId xmlns:a16="http://schemas.microsoft.com/office/drawing/2014/main" id="{3B0B6DA6-CA71-47C4-A3A6-998BC7220F6F}"/>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Modern autonomous vehicles – issue I</a:t>
            </a:r>
          </a:p>
        </p:txBody>
      </p:sp>
    </p:spTree>
    <p:extLst>
      <p:ext uri="{BB962C8B-B14F-4D97-AF65-F5344CB8AC3E}">
        <p14:creationId xmlns:p14="http://schemas.microsoft.com/office/powerpoint/2010/main" val="30096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1">
            <a:extLst>
              <a:ext uri="{FF2B5EF4-FFF2-40B4-BE49-F238E27FC236}">
                <a16:creationId xmlns:a16="http://schemas.microsoft.com/office/drawing/2014/main" id="{436C26B0-2F8E-462B-A0E5-A7D69C8463ED}"/>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43" name="Inhaltsplatzhalter 5">
            <a:extLst>
              <a:ext uri="{FF2B5EF4-FFF2-40B4-BE49-F238E27FC236}">
                <a16:creationId xmlns:a16="http://schemas.microsoft.com/office/drawing/2014/main" id="{7EC3BCBC-7422-48D4-9556-9A3194262817}"/>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44" name="Title 3">
            <a:extLst>
              <a:ext uri="{FF2B5EF4-FFF2-40B4-BE49-F238E27FC236}">
                <a16:creationId xmlns:a16="http://schemas.microsoft.com/office/drawing/2014/main" id="{3B0B6DA6-CA71-47C4-A3A6-998BC7220F6F}"/>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Modern autonomous vehicles – issue II</a:t>
            </a:r>
          </a:p>
        </p:txBody>
      </p:sp>
      <p:sp>
        <p:nvSpPr>
          <p:cNvPr id="42" name="TTTech provides highly reliable and networked electronic systems with solutions based on time-triggered networking technology and modular building blocks for safety controllers…">
            <a:extLst>
              <a:ext uri="{FF2B5EF4-FFF2-40B4-BE49-F238E27FC236}">
                <a16:creationId xmlns:a16="http://schemas.microsoft.com/office/drawing/2014/main" id="{AFBCA0BD-5BBE-4E67-ACE3-0D1A5A636E68}"/>
              </a:ext>
            </a:extLst>
          </p:cNvPr>
          <p:cNvSpPr txBox="1"/>
          <p:nvPr/>
        </p:nvSpPr>
        <p:spPr>
          <a:xfrm>
            <a:off x="551030" y="1268760"/>
            <a:ext cx="6345170" cy="345767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3200" dirty="0">
                <a:latin typeface="Gill Sans Light"/>
              </a:rPr>
              <a:t>Limitation of the domain concept</a:t>
            </a:r>
          </a:p>
          <a:p>
            <a:pPr marL="342900" indent="-342900">
              <a:buFont typeface="Arial" panose="020B0604020202020204" pitchFamily="34" charset="0"/>
              <a:buChar char="•"/>
            </a:pPr>
            <a:r>
              <a:rPr lang="en-US" dirty="0">
                <a:latin typeface="Gill Sans Light"/>
              </a:rPr>
              <a:t>N domains imply N times development cost.</a:t>
            </a:r>
          </a:p>
          <a:p>
            <a:pPr marL="342900" indent="-342900">
              <a:buFont typeface="Arial" panose="020B0604020202020204" pitchFamily="34" charset="0"/>
              <a:buChar char="•"/>
            </a:pPr>
            <a:r>
              <a:rPr lang="en-US" dirty="0">
                <a:latin typeface="Gill Sans Light"/>
              </a:rPr>
              <a:t>N domains imply N times the execution of basic software functions (operating systems, diagnostics, management, etc.)</a:t>
            </a:r>
          </a:p>
          <a:p>
            <a:pPr marL="342900" indent="-342900">
              <a:buFont typeface="Arial" panose="020B0604020202020204" pitchFamily="34" charset="0"/>
              <a:buChar char="•"/>
            </a:pPr>
            <a:r>
              <a:rPr lang="en-US" dirty="0">
                <a:latin typeface="Gill Sans Light"/>
              </a:rPr>
              <a:t>N domains imply N times sources of software and hardware faults.</a:t>
            </a:r>
          </a:p>
          <a:p>
            <a:pPr marL="342900" indent="-342900">
              <a:buFont typeface="Arial" panose="020B0604020202020204" pitchFamily="34" charset="0"/>
              <a:buChar char="•"/>
            </a:pPr>
            <a:r>
              <a:rPr lang="en-US" dirty="0">
                <a:latin typeface="Gill Sans Light"/>
              </a:rPr>
              <a:t>N domains imply N times maintenance cost.</a:t>
            </a:r>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endParaRPr lang="en-US" sz="2000" dirty="0"/>
          </a:p>
        </p:txBody>
      </p:sp>
      <p:pic>
        <p:nvPicPr>
          <p:cNvPr id="46" name="Picture 3">
            <a:extLst>
              <a:ext uri="{FF2B5EF4-FFF2-40B4-BE49-F238E27FC236}">
                <a16:creationId xmlns:a16="http://schemas.microsoft.com/office/drawing/2014/main" id="{4362F196-61BF-4C28-883A-F95C5C564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5116" y="3644978"/>
            <a:ext cx="4667993" cy="2162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568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sz="quarter" idx="19"/>
          </p:nvPr>
        </p:nvSpPr>
        <p:spPr>
          <a:xfrm>
            <a:off x="299915" y="1520827"/>
            <a:ext cx="5508054" cy="4835524"/>
          </a:xfrm>
        </p:spPr>
        <p:txBody>
          <a:bodyPr>
            <a:normAutofit/>
          </a:bodyPr>
          <a:lstStyle/>
          <a:p>
            <a:r>
              <a:rPr lang="en-US" sz="2000" dirty="0">
                <a:latin typeface="Gill Sans Light"/>
              </a:rPr>
              <a:t>A failure can occur in an arbitrary complex situation.</a:t>
            </a:r>
          </a:p>
          <a:p>
            <a:pPr lvl="1"/>
            <a:r>
              <a:rPr lang="en-US" sz="2000" dirty="0">
                <a:latin typeface="Gill Sans Light"/>
              </a:rPr>
              <a:t>Minimum system safety reaction: stop in a safe area or let driver take over – requires &gt; 10 seconds of complex behavior (360 meters at highway speed!).</a:t>
            </a:r>
          </a:p>
          <a:p>
            <a:pPr lvl="7"/>
            <a:r>
              <a:rPr lang="en-US" sz="1800" dirty="0">
                <a:latin typeface="Gill Sans Light"/>
              </a:rPr>
              <a:t>Redundancy (active / fallback) to cope with HW and SW failures.</a:t>
            </a:r>
          </a:p>
          <a:p>
            <a:pPr lvl="7"/>
            <a:r>
              <a:rPr lang="en-US" sz="1800" dirty="0">
                <a:latin typeface="Gill Sans Light"/>
              </a:rPr>
              <a:t>Make sensor set available to active and fallback systems.</a:t>
            </a:r>
          </a:p>
          <a:p>
            <a:pPr lvl="7"/>
            <a:r>
              <a:rPr lang="en-US" sz="1800" dirty="0">
                <a:latin typeface="Gill Sans Light"/>
              </a:rPr>
              <a:t>Provide sufficient computation power also on fallback system.</a:t>
            </a:r>
          </a:p>
          <a:p>
            <a:pPr lvl="7"/>
            <a:r>
              <a:rPr lang="en-US" sz="1800" dirty="0">
                <a:latin typeface="Gill Sans Light"/>
              </a:rPr>
              <a:t>Avoid simultaneous failure of active and fallback systems at all cost!</a:t>
            </a:r>
          </a:p>
          <a:p>
            <a:pPr lvl="7"/>
            <a:endParaRPr lang="en-US" dirty="0">
              <a:latin typeface="Gill Sans Light"/>
            </a:endParaRPr>
          </a:p>
          <a:p>
            <a:pPr lvl="7"/>
            <a:endParaRPr lang="en-US" dirty="0">
              <a:latin typeface="Gill Sans Light"/>
            </a:endParaRPr>
          </a:p>
          <a:p>
            <a:endParaRPr lang="en-US" dirty="0">
              <a:latin typeface="Gill Sans Light"/>
            </a:endParaRPr>
          </a:p>
        </p:txBody>
      </p:sp>
      <p:sp>
        <p:nvSpPr>
          <p:cNvPr id="3" name="Rectangle 2">
            <a:extLst>
              <a:ext uri="{FF2B5EF4-FFF2-40B4-BE49-F238E27FC236}">
                <a16:creationId xmlns:a16="http://schemas.microsoft.com/office/drawing/2014/main" id="{922635F2-2CFC-4C7A-B168-CAD55088BB0F}"/>
              </a:ext>
            </a:extLst>
          </p:cNvPr>
          <p:cNvSpPr/>
          <p:nvPr/>
        </p:nvSpPr>
        <p:spPr>
          <a:xfrm>
            <a:off x="6384032" y="1844824"/>
            <a:ext cx="5364038" cy="27363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marL="342900" indent="-342900">
              <a:buFont typeface="Arial" panose="020B0604020202020204" pitchFamily="34" charset="0"/>
              <a:buChar char="•"/>
            </a:pPr>
            <a:r>
              <a:rPr lang="en-US" dirty="0">
                <a:latin typeface="Gill Sans Light"/>
              </a:rPr>
              <a:t>The domain concept is not sustainable for L4/L5 autonomous driving. </a:t>
            </a:r>
          </a:p>
          <a:p>
            <a:pPr marL="342900" indent="-342900">
              <a:buFont typeface="Arial" panose="020B0604020202020204" pitchFamily="34" charset="0"/>
              <a:buChar char="•"/>
            </a:pPr>
            <a:r>
              <a:rPr lang="en-US" dirty="0">
                <a:latin typeface="Gill Sans Light"/>
              </a:rPr>
              <a:t>Autonomous driving functions require the integration of cross-domain information and functions. </a:t>
            </a:r>
          </a:p>
          <a:p>
            <a:pPr marL="342900" indent="-342900">
              <a:buFont typeface="Arial" panose="020B0604020202020204" pitchFamily="34" charset="0"/>
              <a:buChar char="•"/>
            </a:pPr>
            <a:r>
              <a:rPr lang="en-US" dirty="0">
                <a:latin typeface="Gill Sans Light"/>
              </a:rPr>
              <a:t>E.g., highly precise maps, sensor fusion</a:t>
            </a:r>
          </a:p>
        </p:txBody>
      </p:sp>
      <p:sp>
        <p:nvSpPr>
          <p:cNvPr id="10" name="Date Placeholder 1">
            <a:extLst>
              <a:ext uri="{FF2B5EF4-FFF2-40B4-BE49-F238E27FC236}">
                <a16:creationId xmlns:a16="http://schemas.microsoft.com/office/drawing/2014/main" id="{46B1EE0A-0200-45A2-A94D-15DA96B2EF41}"/>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1" name="Inhaltsplatzhalter 5">
            <a:extLst>
              <a:ext uri="{FF2B5EF4-FFF2-40B4-BE49-F238E27FC236}">
                <a16:creationId xmlns:a16="http://schemas.microsoft.com/office/drawing/2014/main" id="{1324EC8C-5514-47CE-A4E4-DC02E1EB0551}"/>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2" name="Title 3">
            <a:extLst>
              <a:ext uri="{FF2B5EF4-FFF2-40B4-BE49-F238E27FC236}">
                <a16:creationId xmlns:a16="http://schemas.microsoft.com/office/drawing/2014/main" id="{93757A17-1240-4730-8117-6DFBDA87930D}"/>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Modern autonomous vehicles – issue III</a:t>
            </a:r>
          </a:p>
        </p:txBody>
      </p:sp>
      <p:sp>
        <p:nvSpPr>
          <p:cNvPr id="13" name="Rectangle 12">
            <a:extLst>
              <a:ext uri="{FF2B5EF4-FFF2-40B4-BE49-F238E27FC236}">
                <a16:creationId xmlns:a16="http://schemas.microsoft.com/office/drawing/2014/main" id="{F5BD4305-85B9-427D-85CB-4A581581870D}"/>
              </a:ext>
            </a:extLst>
          </p:cNvPr>
          <p:cNvSpPr/>
          <p:nvPr/>
        </p:nvSpPr>
        <p:spPr>
          <a:xfrm>
            <a:off x="485487" y="920266"/>
            <a:ext cx="9349359" cy="461665"/>
          </a:xfrm>
          <a:prstGeom prst="rect">
            <a:avLst/>
          </a:prstGeom>
        </p:spPr>
        <p:txBody>
          <a:bodyPr wrap="square">
            <a:spAutoFit/>
          </a:bodyPr>
          <a:lstStyle/>
          <a:p>
            <a:r>
              <a:rPr lang="de-AT" dirty="0">
                <a:latin typeface="Gill Sans Light"/>
              </a:rPr>
              <a:t>Fail-operational </a:t>
            </a:r>
            <a:r>
              <a:rPr lang="de-AT" dirty="0" err="1">
                <a:latin typeface="Gill Sans Light"/>
              </a:rPr>
              <a:t>requirement</a:t>
            </a:r>
            <a:r>
              <a:rPr lang="de-AT" dirty="0">
                <a:latin typeface="Gill Sans Light"/>
              </a:rPr>
              <a:t> </a:t>
            </a:r>
            <a:r>
              <a:rPr lang="de-AT" dirty="0" err="1">
                <a:latin typeface="Gill Sans Light"/>
              </a:rPr>
              <a:t>for</a:t>
            </a:r>
            <a:r>
              <a:rPr lang="de-AT" dirty="0">
                <a:latin typeface="Gill Sans Light"/>
              </a:rPr>
              <a:t> </a:t>
            </a:r>
            <a:r>
              <a:rPr lang="de-AT" dirty="0" err="1">
                <a:latin typeface="Gill Sans Light"/>
              </a:rPr>
              <a:t>level</a:t>
            </a:r>
            <a:r>
              <a:rPr lang="de-AT" dirty="0">
                <a:latin typeface="Gill Sans Light"/>
              </a:rPr>
              <a:t> 4 </a:t>
            </a:r>
            <a:r>
              <a:rPr lang="de-AT" dirty="0" err="1">
                <a:latin typeface="Gill Sans Light"/>
              </a:rPr>
              <a:t>autonomous</a:t>
            </a:r>
            <a:r>
              <a:rPr lang="de-AT" dirty="0">
                <a:latin typeface="Gill Sans Light"/>
              </a:rPr>
              <a:t> </a:t>
            </a:r>
            <a:r>
              <a:rPr lang="de-AT" dirty="0" err="1">
                <a:latin typeface="Gill Sans Light"/>
              </a:rPr>
              <a:t>driving</a:t>
            </a:r>
            <a:endParaRPr lang="de-AT" dirty="0">
              <a:latin typeface="Gill Sans Light"/>
            </a:endParaRPr>
          </a:p>
        </p:txBody>
      </p:sp>
    </p:spTree>
    <p:extLst>
      <p:ext uri="{BB962C8B-B14F-4D97-AF65-F5344CB8AC3E}">
        <p14:creationId xmlns:p14="http://schemas.microsoft.com/office/powerpoint/2010/main" val="295993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From distributed, separate ECUs … </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6" name="Picture 5">
            <a:extLst>
              <a:ext uri="{FF2B5EF4-FFF2-40B4-BE49-F238E27FC236}">
                <a16:creationId xmlns:a16="http://schemas.microsoft.com/office/drawing/2014/main" id="{D981B6B8-A02B-4094-A6EF-E9E59F93D5E0}"/>
              </a:ext>
            </a:extLst>
          </p:cNvPr>
          <p:cNvPicPr>
            <a:picLocks noChangeAspect="1"/>
          </p:cNvPicPr>
          <p:nvPr/>
        </p:nvPicPr>
        <p:blipFill>
          <a:blip r:embed="rId2"/>
          <a:stretch>
            <a:fillRect/>
          </a:stretch>
        </p:blipFill>
        <p:spPr>
          <a:xfrm>
            <a:off x="407368" y="980728"/>
            <a:ext cx="5242401" cy="3600400"/>
          </a:xfrm>
          <a:prstGeom prst="rect">
            <a:avLst/>
          </a:prstGeom>
        </p:spPr>
      </p:pic>
      <p:pic>
        <p:nvPicPr>
          <p:cNvPr id="7" name="Picture 6">
            <a:extLst>
              <a:ext uri="{FF2B5EF4-FFF2-40B4-BE49-F238E27FC236}">
                <a16:creationId xmlns:a16="http://schemas.microsoft.com/office/drawing/2014/main" id="{74A758C3-83CD-47C9-AB77-98ECF4A18294}"/>
              </a:ext>
            </a:extLst>
          </p:cNvPr>
          <p:cNvPicPr>
            <a:picLocks noChangeAspect="1"/>
          </p:cNvPicPr>
          <p:nvPr/>
        </p:nvPicPr>
        <p:blipFill>
          <a:blip r:embed="rId3"/>
          <a:stretch>
            <a:fillRect/>
          </a:stretch>
        </p:blipFill>
        <p:spPr>
          <a:xfrm>
            <a:off x="5763685" y="3232544"/>
            <a:ext cx="6483754" cy="2891740"/>
          </a:xfrm>
          <a:prstGeom prst="rect">
            <a:avLst/>
          </a:prstGeom>
        </p:spPr>
      </p:pic>
    </p:spTree>
    <p:extLst>
      <p:ext uri="{BB962C8B-B14F-4D97-AF65-F5344CB8AC3E}">
        <p14:creationId xmlns:p14="http://schemas.microsoft.com/office/powerpoint/2010/main" val="355777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 to a central, integrated platform.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5" name="Picture 4">
            <a:extLst>
              <a:ext uri="{FF2B5EF4-FFF2-40B4-BE49-F238E27FC236}">
                <a16:creationId xmlns:a16="http://schemas.microsoft.com/office/drawing/2014/main" id="{9218BBD4-C827-4C2B-B277-6E1F4ECC4F03}"/>
              </a:ext>
            </a:extLst>
          </p:cNvPr>
          <p:cNvPicPr>
            <a:picLocks noChangeAspect="1"/>
          </p:cNvPicPr>
          <p:nvPr/>
        </p:nvPicPr>
        <p:blipFill>
          <a:blip r:embed="rId2"/>
          <a:stretch>
            <a:fillRect/>
          </a:stretch>
        </p:blipFill>
        <p:spPr>
          <a:xfrm>
            <a:off x="263352" y="1124744"/>
            <a:ext cx="4788604" cy="3744416"/>
          </a:xfrm>
          <a:prstGeom prst="rect">
            <a:avLst/>
          </a:prstGeom>
        </p:spPr>
      </p:pic>
      <p:pic>
        <p:nvPicPr>
          <p:cNvPr id="8" name="Picture 7">
            <a:extLst>
              <a:ext uri="{FF2B5EF4-FFF2-40B4-BE49-F238E27FC236}">
                <a16:creationId xmlns:a16="http://schemas.microsoft.com/office/drawing/2014/main" id="{306282F3-F9BE-4E27-8F4F-2AF709450CB7}"/>
              </a:ext>
            </a:extLst>
          </p:cNvPr>
          <p:cNvPicPr>
            <a:picLocks noChangeAspect="1"/>
          </p:cNvPicPr>
          <p:nvPr/>
        </p:nvPicPr>
        <p:blipFill>
          <a:blip r:embed="rId3"/>
          <a:stretch>
            <a:fillRect/>
          </a:stretch>
        </p:blipFill>
        <p:spPr>
          <a:xfrm>
            <a:off x="5303912" y="3212975"/>
            <a:ext cx="6888088" cy="3050383"/>
          </a:xfrm>
          <a:prstGeom prst="rect">
            <a:avLst/>
          </a:prstGeom>
        </p:spPr>
      </p:pic>
    </p:spTree>
    <p:extLst>
      <p:ext uri="{BB962C8B-B14F-4D97-AF65-F5344CB8AC3E}">
        <p14:creationId xmlns:p14="http://schemas.microsoft.com/office/powerpoint/2010/main" val="2756575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6B6F27F-22E3-4355-92DA-3D5D71AFF8E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24759" y="2212956"/>
            <a:ext cx="2871609" cy="2234716"/>
          </a:xfrm>
          <a:prstGeom prst="rect">
            <a:avLst/>
          </a:prstGeom>
        </p:spPr>
      </p:pic>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Integrated platform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TTTech provides highly reliable and networked electronic systems with solutions based on time-triggered networking technology and modular building blocks for safety controllers…">
            <a:extLst>
              <a:ext uri="{FF2B5EF4-FFF2-40B4-BE49-F238E27FC236}">
                <a16:creationId xmlns:a16="http://schemas.microsoft.com/office/drawing/2014/main" id="{0FA0EF71-6A97-4B05-A648-AB5EEC9FE1CC}"/>
              </a:ext>
            </a:extLst>
          </p:cNvPr>
          <p:cNvSpPr txBox="1"/>
          <p:nvPr/>
        </p:nvSpPr>
        <p:spPr>
          <a:xfrm>
            <a:off x="6316082" y="4621085"/>
            <a:ext cx="6345170" cy="136479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2800" dirty="0">
                <a:latin typeface="Gill Sans Light"/>
              </a:rPr>
              <a:t>In Car Computing Platform (ICCP):</a:t>
            </a:r>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2800" dirty="0">
                <a:latin typeface="Gill Sans Light"/>
              </a:rPr>
              <a:t>- from hardware to software</a:t>
            </a:r>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2800" dirty="0">
                <a:latin typeface="Gill Sans Light"/>
              </a:rPr>
              <a:t>- from distributed to centralized</a:t>
            </a:r>
          </a:p>
        </p:txBody>
      </p:sp>
      <p:pic>
        <p:nvPicPr>
          <p:cNvPr id="8" name="Picture 7" descr="Audi-prologue-Avant-concept-2015-331">
            <a:extLst>
              <a:ext uri="{FF2B5EF4-FFF2-40B4-BE49-F238E27FC236}">
                <a16:creationId xmlns:a16="http://schemas.microsoft.com/office/drawing/2014/main" id="{9B8DA339-A16E-4727-91BB-5E3FD6F9A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610" b="13953"/>
          <a:stretch/>
        </p:blipFill>
        <p:spPr bwMode="auto">
          <a:xfrm>
            <a:off x="7643910" y="1131982"/>
            <a:ext cx="3599168" cy="2098797"/>
          </a:xfrm>
          <a:prstGeom prst="rect">
            <a:avLst/>
          </a:prstGeom>
          <a:noFill/>
          <a:ln w="88900" cap="sq">
            <a:noFill/>
            <a:miter lim="800000"/>
          </a:ln>
          <a:effectLst/>
        </p:spPr>
      </p:pic>
      <p:grpSp>
        <p:nvGrpSpPr>
          <p:cNvPr id="9" name="Group 8">
            <a:extLst>
              <a:ext uri="{FF2B5EF4-FFF2-40B4-BE49-F238E27FC236}">
                <a16:creationId xmlns:a16="http://schemas.microsoft.com/office/drawing/2014/main" id="{C0278079-AAFA-4DFA-91FF-747EE2F5FFEE}"/>
              </a:ext>
            </a:extLst>
          </p:cNvPr>
          <p:cNvGrpSpPr/>
          <p:nvPr/>
        </p:nvGrpSpPr>
        <p:grpSpPr>
          <a:xfrm>
            <a:off x="464607" y="1260641"/>
            <a:ext cx="5414475" cy="3944694"/>
            <a:chOff x="1356606" y="1175169"/>
            <a:chExt cx="5414475" cy="3944694"/>
          </a:xfrm>
        </p:grpSpPr>
        <p:sp>
          <p:nvSpPr>
            <p:cNvPr id="10" name="Rechteck 66">
              <a:extLst>
                <a:ext uri="{FF2B5EF4-FFF2-40B4-BE49-F238E27FC236}">
                  <a16:creationId xmlns:a16="http://schemas.microsoft.com/office/drawing/2014/main" id="{2BCFC7A9-F83D-47A0-9B49-0F3377532E9F}"/>
                </a:ext>
              </a:extLst>
            </p:cNvPr>
            <p:cNvSpPr/>
            <p:nvPr/>
          </p:nvSpPr>
          <p:spPr>
            <a:xfrm>
              <a:off x="1356606" y="3892675"/>
              <a:ext cx="3611607" cy="1227188"/>
            </a:xfrm>
            <a:prstGeom prst="rect">
              <a:avLst/>
            </a:prstGeom>
            <a:solidFill>
              <a:schemeClr val="bg1"/>
            </a:solidFill>
            <a:ln w="952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11" name="Freeform 36">
              <a:extLst>
                <a:ext uri="{FF2B5EF4-FFF2-40B4-BE49-F238E27FC236}">
                  <a16:creationId xmlns:a16="http://schemas.microsoft.com/office/drawing/2014/main" id="{D7F77008-7ADE-41EC-8022-36DA15FF734F}"/>
                </a:ext>
              </a:extLst>
            </p:cNvPr>
            <p:cNvSpPr/>
            <p:nvPr/>
          </p:nvSpPr>
          <p:spPr>
            <a:xfrm rot="10800000" flipH="1" flipV="1">
              <a:off x="3816244" y="3278072"/>
              <a:ext cx="2757351" cy="53327"/>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w="9525">
              <a:solidFill>
                <a:schemeClr val="accent5"/>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36">
              <a:extLst>
                <a:ext uri="{FF2B5EF4-FFF2-40B4-BE49-F238E27FC236}">
                  <a16:creationId xmlns:a16="http://schemas.microsoft.com/office/drawing/2014/main" id="{E4590E71-A44B-41EE-A3FE-D0514E2FACB3}"/>
                </a:ext>
              </a:extLst>
            </p:cNvPr>
            <p:cNvSpPr/>
            <p:nvPr/>
          </p:nvSpPr>
          <p:spPr>
            <a:xfrm rot="9084345" flipH="1">
              <a:off x="4895362" y="4148640"/>
              <a:ext cx="1875719" cy="13327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w="9525">
              <a:solidFill>
                <a:schemeClr val="accent6"/>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hteck 66">
              <a:extLst>
                <a:ext uri="{FF2B5EF4-FFF2-40B4-BE49-F238E27FC236}">
                  <a16:creationId xmlns:a16="http://schemas.microsoft.com/office/drawing/2014/main" id="{B0931B8F-E987-4E8B-BBE8-7B7BEA047188}"/>
                </a:ext>
              </a:extLst>
            </p:cNvPr>
            <p:cNvSpPr/>
            <p:nvPr/>
          </p:nvSpPr>
          <p:spPr>
            <a:xfrm>
              <a:off x="1356606" y="2531713"/>
              <a:ext cx="3611607" cy="1227188"/>
            </a:xfrm>
            <a:prstGeom prst="rect">
              <a:avLst/>
            </a:prstGeom>
            <a:solidFill>
              <a:schemeClr val="bg1"/>
            </a:solidFill>
            <a:ln w="9525">
              <a:solidFill>
                <a:schemeClr val="accent5"/>
              </a:solidFill>
              <a:prstDash val="sysDot"/>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14" name="Freeform 36">
              <a:extLst>
                <a:ext uri="{FF2B5EF4-FFF2-40B4-BE49-F238E27FC236}">
                  <a16:creationId xmlns:a16="http://schemas.microsoft.com/office/drawing/2014/main" id="{A8314C88-D94F-4462-B814-25C77CBA4B58}"/>
                </a:ext>
              </a:extLst>
            </p:cNvPr>
            <p:cNvSpPr/>
            <p:nvPr/>
          </p:nvSpPr>
          <p:spPr>
            <a:xfrm rot="12600000" flipH="1" flipV="1">
              <a:off x="4918675" y="2273299"/>
              <a:ext cx="1740316" cy="258117"/>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w="9525">
              <a:solidFill>
                <a:schemeClr val="accent1"/>
              </a:solidFill>
              <a:headEnd type="triangle"/>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hteck 66">
              <a:extLst>
                <a:ext uri="{FF2B5EF4-FFF2-40B4-BE49-F238E27FC236}">
                  <a16:creationId xmlns:a16="http://schemas.microsoft.com/office/drawing/2014/main" id="{055E249A-F7B4-40B2-8569-AA966DC4C305}"/>
                </a:ext>
              </a:extLst>
            </p:cNvPr>
            <p:cNvSpPr/>
            <p:nvPr/>
          </p:nvSpPr>
          <p:spPr>
            <a:xfrm>
              <a:off x="1356606" y="1175169"/>
              <a:ext cx="3611607" cy="1227188"/>
            </a:xfrm>
            <a:prstGeom prst="rect">
              <a:avLst/>
            </a:prstGeom>
            <a:solidFill>
              <a:schemeClr val="bg1"/>
            </a:solidFill>
            <a:ln w="952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66C98FB-1023-4A89-894D-C82596DE27DA}"/>
                </a:ext>
              </a:extLst>
            </p:cNvPr>
            <p:cNvSpPr txBox="1"/>
            <p:nvPr/>
          </p:nvSpPr>
          <p:spPr>
            <a:xfrm>
              <a:off x="1479001" y="3380340"/>
              <a:ext cx="1847799" cy="323094"/>
            </a:xfrm>
            <a:prstGeom prst="rect">
              <a:avLst/>
            </a:prstGeom>
            <a:noFill/>
          </p:spPr>
          <p:txBody>
            <a:bodyPr wrap="square" lIns="0" tIns="0" rIns="0" bIns="0" rtlCol="0">
              <a:spAutoFit/>
            </a:bodyPr>
            <a:lstStyle/>
            <a:p>
              <a:r>
                <a:rPr lang="en-US" sz="1800" dirty="0">
                  <a:solidFill>
                    <a:schemeClr val="accent5"/>
                  </a:solidFill>
                </a:rPr>
                <a:t>Infotainment</a:t>
              </a:r>
            </a:p>
          </p:txBody>
        </p:sp>
        <p:pic>
          <p:nvPicPr>
            <p:cNvPr id="18" name="Picture 2">
              <a:extLst>
                <a:ext uri="{FF2B5EF4-FFF2-40B4-BE49-F238E27FC236}">
                  <a16:creationId xmlns:a16="http://schemas.microsoft.com/office/drawing/2014/main" id="{E6B746E7-6521-495E-87A6-4FEEDB8810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011" y="2729497"/>
              <a:ext cx="1582220" cy="85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a:extLst>
                <a:ext uri="{FF2B5EF4-FFF2-40B4-BE49-F238E27FC236}">
                  <a16:creationId xmlns:a16="http://schemas.microsoft.com/office/drawing/2014/main" id="{29A75CB5-6C3B-4BAB-A316-8F10E68B7D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5332" y="3989361"/>
              <a:ext cx="1249635" cy="972478"/>
            </a:xfrm>
            <a:prstGeom prst="rect">
              <a:avLst/>
            </a:prstGeom>
          </p:spPr>
        </p:pic>
        <p:pic>
          <p:nvPicPr>
            <p:cNvPr id="20" name="Picture 2" descr="http://awtconsulting.com/wp-content/uploads/2013/10/DataCenter_Rows1.jpg">
              <a:extLst>
                <a:ext uri="{FF2B5EF4-FFF2-40B4-BE49-F238E27FC236}">
                  <a16:creationId xmlns:a16="http://schemas.microsoft.com/office/drawing/2014/main" id="{6B84BFE8-F735-453C-B6B0-1E96FCDA4F3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601412" y="1283618"/>
              <a:ext cx="1226409" cy="10055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552EC5-6457-4D03-8B7E-9459FBC76A65}"/>
                </a:ext>
              </a:extLst>
            </p:cNvPr>
            <p:cNvSpPr txBox="1"/>
            <p:nvPr/>
          </p:nvSpPr>
          <p:spPr>
            <a:xfrm>
              <a:off x="1446442" y="2057474"/>
              <a:ext cx="1847799" cy="323094"/>
            </a:xfrm>
            <a:prstGeom prst="rect">
              <a:avLst/>
            </a:prstGeom>
            <a:noFill/>
          </p:spPr>
          <p:txBody>
            <a:bodyPr wrap="square" lIns="0" tIns="0" rIns="0" bIns="0" rtlCol="0">
              <a:spAutoFit/>
            </a:bodyPr>
            <a:lstStyle/>
            <a:p>
              <a:r>
                <a:rPr lang="en-US" sz="1800" dirty="0">
                  <a:solidFill>
                    <a:schemeClr val="accent1"/>
                  </a:solidFill>
                </a:rPr>
                <a:t>Gateway</a:t>
              </a:r>
            </a:p>
          </p:txBody>
        </p:sp>
        <p:sp>
          <p:nvSpPr>
            <p:cNvPr id="22" name="Freeform 35">
              <a:extLst>
                <a:ext uri="{FF2B5EF4-FFF2-40B4-BE49-F238E27FC236}">
                  <a16:creationId xmlns:a16="http://schemas.microsoft.com/office/drawing/2014/main" id="{3710CBA5-5746-40D5-B1E4-FF6B1EE84494}"/>
                </a:ext>
              </a:extLst>
            </p:cNvPr>
            <p:cNvSpPr>
              <a:spLocks noEditPoints="1"/>
            </p:cNvSpPr>
            <p:nvPr/>
          </p:nvSpPr>
          <p:spPr bwMode="auto">
            <a:xfrm>
              <a:off x="2365518" y="1427139"/>
              <a:ext cx="784311" cy="500979"/>
            </a:xfrm>
            <a:custGeom>
              <a:avLst/>
              <a:gdLst>
                <a:gd name="T0" fmla="*/ 353 w 416"/>
                <a:gd name="T1" fmla="*/ 108 h 266"/>
                <a:gd name="T2" fmla="*/ 248 w 416"/>
                <a:gd name="T3" fmla="*/ 0 h 266"/>
                <a:gd name="T4" fmla="*/ 160 w 416"/>
                <a:gd name="T5" fmla="*/ 49 h 266"/>
                <a:gd name="T6" fmla="*/ 137 w 416"/>
                <a:gd name="T7" fmla="*/ 45 h 266"/>
                <a:gd name="T8" fmla="*/ 71 w 416"/>
                <a:gd name="T9" fmla="*/ 106 h 266"/>
                <a:gd name="T10" fmla="*/ 0 w 416"/>
                <a:gd name="T11" fmla="*/ 186 h 266"/>
                <a:gd name="T12" fmla="*/ 77 w 416"/>
                <a:gd name="T13" fmla="*/ 266 h 266"/>
                <a:gd name="T14" fmla="*/ 344 w 416"/>
                <a:gd name="T15" fmla="*/ 266 h 266"/>
                <a:gd name="T16" fmla="*/ 344 w 416"/>
                <a:gd name="T17" fmla="*/ 266 h 266"/>
                <a:gd name="T18" fmla="*/ 416 w 416"/>
                <a:gd name="T19" fmla="*/ 186 h 266"/>
                <a:gd name="T20" fmla="*/ 353 w 416"/>
                <a:gd name="T21" fmla="*/ 108 h 266"/>
                <a:gd name="T22" fmla="*/ 344 w 416"/>
                <a:gd name="T23" fmla="*/ 257 h 266"/>
                <a:gd name="T24" fmla="*/ 77 w 416"/>
                <a:gd name="T25" fmla="*/ 257 h 266"/>
                <a:gd name="T26" fmla="*/ 9 w 416"/>
                <a:gd name="T27" fmla="*/ 186 h 266"/>
                <a:gd name="T28" fmla="*/ 75 w 416"/>
                <a:gd name="T29" fmla="*/ 115 h 266"/>
                <a:gd name="T30" fmla="*/ 80 w 416"/>
                <a:gd name="T31" fmla="*/ 110 h 266"/>
                <a:gd name="T32" fmla="*/ 137 w 416"/>
                <a:gd name="T33" fmla="*/ 55 h 266"/>
                <a:gd name="T34" fmla="*/ 161 w 416"/>
                <a:gd name="T35" fmla="*/ 59 h 266"/>
                <a:gd name="T36" fmla="*/ 166 w 416"/>
                <a:gd name="T37" fmla="*/ 57 h 266"/>
                <a:gd name="T38" fmla="*/ 248 w 416"/>
                <a:gd name="T39" fmla="*/ 9 h 266"/>
                <a:gd name="T40" fmla="*/ 344 w 416"/>
                <a:gd name="T41" fmla="*/ 112 h 266"/>
                <a:gd name="T42" fmla="*/ 348 w 416"/>
                <a:gd name="T43" fmla="*/ 117 h 266"/>
                <a:gd name="T44" fmla="*/ 406 w 416"/>
                <a:gd name="T45" fmla="*/ 186 h 266"/>
                <a:gd name="T46" fmla="*/ 344 w 416"/>
                <a:gd name="T47" fmla="*/ 2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6" h="266">
                  <a:moveTo>
                    <a:pt x="353" y="108"/>
                  </a:moveTo>
                  <a:cubicBezTo>
                    <a:pt x="350" y="48"/>
                    <a:pt x="303" y="0"/>
                    <a:pt x="248" y="0"/>
                  </a:cubicBezTo>
                  <a:cubicBezTo>
                    <a:pt x="213" y="0"/>
                    <a:pt x="181" y="18"/>
                    <a:pt x="160" y="49"/>
                  </a:cubicBezTo>
                  <a:cubicBezTo>
                    <a:pt x="153" y="47"/>
                    <a:pt x="145" y="45"/>
                    <a:pt x="137" y="45"/>
                  </a:cubicBezTo>
                  <a:cubicBezTo>
                    <a:pt x="101" y="45"/>
                    <a:pt x="73" y="72"/>
                    <a:pt x="71" y="106"/>
                  </a:cubicBezTo>
                  <a:cubicBezTo>
                    <a:pt x="31" y="110"/>
                    <a:pt x="0" y="145"/>
                    <a:pt x="0" y="186"/>
                  </a:cubicBezTo>
                  <a:cubicBezTo>
                    <a:pt x="0" y="231"/>
                    <a:pt x="34" y="266"/>
                    <a:pt x="77" y="266"/>
                  </a:cubicBezTo>
                  <a:cubicBezTo>
                    <a:pt x="344" y="266"/>
                    <a:pt x="344" y="266"/>
                    <a:pt x="344" y="266"/>
                  </a:cubicBezTo>
                  <a:cubicBezTo>
                    <a:pt x="344" y="266"/>
                    <a:pt x="344" y="266"/>
                    <a:pt x="344" y="266"/>
                  </a:cubicBezTo>
                  <a:cubicBezTo>
                    <a:pt x="384" y="264"/>
                    <a:pt x="416" y="228"/>
                    <a:pt x="416" y="186"/>
                  </a:cubicBezTo>
                  <a:cubicBezTo>
                    <a:pt x="416" y="147"/>
                    <a:pt x="390" y="115"/>
                    <a:pt x="353" y="108"/>
                  </a:cubicBezTo>
                  <a:close/>
                  <a:moveTo>
                    <a:pt x="344" y="257"/>
                  </a:moveTo>
                  <a:cubicBezTo>
                    <a:pt x="77" y="257"/>
                    <a:pt x="77" y="257"/>
                    <a:pt x="77" y="257"/>
                  </a:cubicBezTo>
                  <a:cubicBezTo>
                    <a:pt x="39" y="257"/>
                    <a:pt x="9" y="226"/>
                    <a:pt x="9" y="186"/>
                  </a:cubicBezTo>
                  <a:cubicBezTo>
                    <a:pt x="9" y="148"/>
                    <a:pt x="39" y="117"/>
                    <a:pt x="75" y="115"/>
                  </a:cubicBezTo>
                  <a:cubicBezTo>
                    <a:pt x="78" y="115"/>
                    <a:pt x="80" y="113"/>
                    <a:pt x="80" y="110"/>
                  </a:cubicBezTo>
                  <a:cubicBezTo>
                    <a:pt x="80" y="79"/>
                    <a:pt x="105" y="55"/>
                    <a:pt x="137" y="55"/>
                  </a:cubicBezTo>
                  <a:cubicBezTo>
                    <a:pt x="145" y="55"/>
                    <a:pt x="153" y="56"/>
                    <a:pt x="161" y="59"/>
                  </a:cubicBezTo>
                  <a:cubicBezTo>
                    <a:pt x="163" y="60"/>
                    <a:pt x="165" y="59"/>
                    <a:pt x="166" y="57"/>
                  </a:cubicBezTo>
                  <a:cubicBezTo>
                    <a:pt x="185" y="27"/>
                    <a:pt x="215" y="9"/>
                    <a:pt x="248" y="9"/>
                  </a:cubicBezTo>
                  <a:cubicBezTo>
                    <a:pt x="299" y="9"/>
                    <a:pt x="343" y="55"/>
                    <a:pt x="344" y="112"/>
                  </a:cubicBezTo>
                  <a:cubicBezTo>
                    <a:pt x="344" y="114"/>
                    <a:pt x="346" y="116"/>
                    <a:pt x="348" y="117"/>
                  </a:cubicBezTo>
                  <a:cubicBezTo>
                    <a:pt x="382" y="122"/>
                    <a:pt x="406" y="151"/>
                    <a:pt x="406" y="186"/>
                  </a:cubicBezTo>
                  <a:cubicBezTo>
                    <a:pt x="406" y="223"/>
                    <a:pt x="378" y="255"/>
                    <a:pt x="344"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39388A3D-74A6-497A-B26A-348E084595F9}"/>
                </a:ext>
              </a:extLst>
            </p:cNvPr>
            <p:cNvSpPr txBox="1"/>
            <p:nvPr/>
          </p:nvSpPr>
          <p:spPr>
            <a:xfrm>
              <a:off x="1479001" y="4708470"/>
              <a:ext cx="3093251" cy="323094"/>
            </a:xfrm>
            <a:prstGeom prst="rect">
              <a:avLst/>
            </a:prstGeom>
            <a:noFill/>
          </p:spPr>
          <p:txBody>
            <a:bodyPr wrap="square" lIns="0" tIns="0" rIns="0" bIns="0" rtlCol="0">
              <a:spAutoFit/>
            </a:bodyPr>
            <a:lstStyle/>
            <a:p>
              <a:r>
                <a:rPr lang="en-US" sz="1800" dirty="0">
                  <a:solidFill>
                    <a:schemeClr val="accent6"/>
                  </a:solidFill>
                </a:rPr>
                <a:t>Autonomous driving </a:t>
              </a:r>
            </a:p>
          </p:txBody>
        </p:sp>
        <p:sp>
          <p:nvSpPr>
            <p:cNvPr id="24" name="Rectangle 23">
              <a:extLst>
                <a:ext uri="{FF2B5EF4-FFF2-40B4-BE49-F238E27FC236}">
                  <a16:creationId xmlns:a16="http://schemas.microsoft.com/office/drawing/2014/main" id="{B9895436-049E-4A30-BBC7-3FF0A1451771}"/>
                </a:ext>
              </a:extLst>
            </p:cNvPr>
            <p:cNvSpPr/>
            <p:nvPr/>
          </p:nvSpPr>
          <p:spPr>
            <a:xfrm>
              <a:off x="3058638" y="1472991"/>
              <a:ext cx="235603" cy="6005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 name="Freeform 9">
              <a:extLst>
                <a:ext uri="{FF2B5EF4-FFF2-40B4-BE49-F238E27FC236}">
                  <a16:creationId xmlns:a16="http://schemas.microsoft.com/office/drawing/2014/main" id="{06A3B900-9BEB-47FE-A97A-93CF984A4048}"/>
                </a:ext>
              </a:extLst>
            </p:cNvPr>
            <p:cNvSpPr>
              <a:spLocks noEditPoints="1"/>
            </p:cNvSpPr>
            <p:nvPr/>
          </p:nvSpPr>
          <p:spPr bwMode="auto">
            <a:xfrm>
              <a:off x="3058638" y="1472991"/>
              <a:ext cx="402380" cy="687267"/>
            </a:xfrm>
            <a:custGeom>
              <a:avLst/>
              <a:gdLst>
                <a:gd name="T0" fmla="*/ 120 w 138"/>
                <a:gd name="T1" fmla="*/ 0 h 236"/>
                <a:gd name="T2" fmla="*/ 18 w 138"/>
                <a:gd name="T3" fmla="*/ 0 h 236"/>
                <a:gd name="T4" fmla="*/ 0 w 138"/>
                <a:gd name="T5" fmla="*/ 18 h 236"/>
                <a:gd name="T6" fmla="*/ 0 w 138"/>
                <a:gd name="T7" fmla="*/ 219 h 236"/>
                <a:gd name="T8" fmla="*/ 18 w 138"/>
                <a:gd name="T9" fmla="*/ 236 h 236"/>
                <a:gd name="T10" fmla="*/ 120 w 138"/>
                <a:gd name="T11" fmla="*/ 236 h 236"/>
                <a:gd name="T12" fmla="*/ 138 w 138"/>
                <a:gd name="T13" fmla="*/ 219 h 236"/>
                <a:gd name="T14" fmla="*/ 138 w 138"/>
                <a:gd name="T15" fmla="*/ 18 h 236"/>
                <a:gd name="T16" fmla="*/ 120 w 138"/>
                <a:gd name="T17" fmla="*/ 0 h 236"/>
                <a:gd name="T18" fmla="*/ 133 w 138"/>
                <a:gd name="T19" fmla="*/ 219 h 236"/>
                <a:gd name="T20" fmla="*/ 120 w 138"/>
                <a:gd name="T21" fmla="*/ 232 h 236"/>
                <a:gd name="T22" fmla="*/ 18 w 138"/>
                <a:gd name="T23" fmla="*/ 232 h 236"/>
                <a:gd name="T24" fmla="*/ 5 w 138"/>
                <a:gd name="T25" fmla="*/ 219 h 236"/>
                <a:gd name="T26" fmla="*/ 5 w 138"/>
                <a:gd name="T27" fmla="*/ 199 h 236"/>
                <a:gd name="T28" fmla="*/ 133 w 138"/>
                <a:gd name="T29" fmla="*/ 199 h 236"/>
                <a:gd name="T30" fmla="*/ 133 w 138"/>
                <a:gd name="T31" fmla="*/ 219 h 236"/>
                <a:gd name="T32" fmla="*/ 133 w 138"/>
                <a:gd name="T33" fmla="*/ 194 h 236"/>
                <a:gd name="T34" fmla="*/ 5 w 138"/>
                <a:gd name="T35" fmla="*/ 194 h 236"/>
                <a:gd name="T36" fmla="*/ 5 w 138"/>
                <a:gd name="T37" fmla="*/ 35 h 236"/>
                <a:gd name="T38" fmla="*/ 133 w 138"/>
                <a:gd name="T39" fmla="*/ 35 h 236"/>
                <a:gd name="T40" fmla="*/ 133 w 138"/>
                <a:gd name="T41" fmla="*/ 194 h 236"/>
                <a:gd name="T42" fmla="*/ 133 w 138"/>
                <a:gd name="T43" fmla="*/ 30 h 236"/>
                <a:gd name="T44" fmla="*/ 5 w 138"/>
                <a:gd name="T45" fmla="*/ 30 h 236"/>
                <a:gd name="T46" fmla="*/ 5 w 138"/>
                <a:gd name="T47" fmla="*/ 18 h 236"/>
                <a:gd name="T48" fmla="*/ 18 w 138"/>
                <a:gd name="T49" fmla="*/ 5 h 236"/>
                <a:gd name="T50" fmla="*/ 120 w 138"/>
                <a:gd name="T51" fmla="*/ 5 h 236"/>
                <a:gd name="T52" fmla="*/ 133 w 138"/>
                <a:gd name="T53" fmla="*/ 18 h 236"/>
                <a:gd name="T54" fmla="*/ 133 w 138"/>
                <a:gd name="T55" fmla="*/ 30 h 236"/>
                <a:gd name="T56" fmla="*/ 87 w 138"/>
                <a:gd name="T57" fmla="*/ 16 h 236"/>
                <a:gd name="T58" fmla="*/ 51 w 138"/>
                <a:gd name="T59" fmla="*/ 16 h 236"/>
                <a:gd name="T60" fmla="*/ 49 w 138"/>
                <a:gd name="T61" fmla="*/ 18 h 236"/>
                <a:gd name="T62" fmla="*/ 51 w 138"/>
                <a:gd name="T63" fmla="*/ 20 h 236"/>
                <a:gd name="T64" fmla="*/ 87 w 138"/>
                <a:gd name="T65" fmla="*/ 20 h 236"/>
                <a:gd name="T66" fmla="*/ 89 w 138"/>
                <a:gd name="T67" fmla="*/ 18 h 236"/>
                <a:gd name="T68" fmla="*/ 87 w 138"/>
                <a:gd name="T69" fmla="*/ 16 h 236"/>
                <a:gd name="T70" fmla="*/ 69 w 138"/>
                <a:gd name="T71" fmla="*/ 226 h 236"/>
                <a:gd name="T72" fmla="*/ 79 w 138"/>
                <a:gd name="T73" fmla="*/ 216 h 236"/>
                <a:gd name="T74" fmla="*/ 69 w 138"/>
                <a:gd name="T75" fmla="*/ 205 h 236"/>
                <a:gd name="T76" fmla="*/ 59 w 138"/>
                <a:gd name="T77" fmla="*/ 216 h 236"/>
                <a:gd name="T78" fmla="*/ 69 w 138"/>
                <a:gd name="T79" fmla="*/ 226 h 236"/>
                <a:gd name="T80" fmla="*/ 69 w 138"/>
                <a:gd name="T81" fmla="*/ 210 h 236"/>
                <a:gd name="T82" fmla="*/ 75 w 138"/>
                <a:gd name="T83" fmla="*/ 216 h 236"/>
                <a:gd name="T84" fmla="*/ 69 w 138"/>
                <a:gd name="T85" fmla="*/ 221 h 236"/>
                <a:gd name="T86" fmla="*/ 63 w 138"/>
                <a:gd name="T87" fmla="*/ 216 h 236"/>
                <a:gd name="T88" fmla="*/ 69 w 138"/>
                <a:gd name="T89" fmla="*/ 21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 h="236">
                  <a:moveTo>
                    <a:pt x="120" y="0"/>
                  </a:moveTo>
                  <a:cubicBezTo>
                    <a:pt x="18" y="0"/>
                    <a:pt x="18" y="0"/>
                    <a:pt x="18" y="0"/>
                  </a:cubicBezTo>
                  <a:cubicBezTo>
                    <a:pt x="8" y="0"/>
                    <a:pt x="0" y="8"/>
                    <a:pt x="0" y="18"/>
                  </a:cubicBezTo>
                  <a:cubicBezTo>
                    <a:pt x="0" y="219"/>
                    <a:pt x="0" y="219"/>
                    <a:pt x="0" y="219"/>
                  </a:cubicBezTo>
                  <a:cubicBezTo>
                    <a:pt x="0" y="228"/>
                    <a:pt x="8" y="236"/>
                    <a:pt x="18" y="236"/>
                  </a:cubicBezTo>
                  <a:cubicBezTo>
                    <a:pt x="120" y="236"/>
                    <a:pt x="120" y="236"/>
                    <a:pt x="120" y="236"/>
                  </a:cubicBezTo>
                  <a:cubicBezTo>
                    <a:pt x="130" y="236"/>
                    <a:pt x="138" y="228"/>
                    <a:pt x="138" y="219"/>
                  </a:cubicBezTo>
                  <a:cubicBezTo>
                    <a:pt x="138" y="18"/>
                    <a:pt x="138" y="18"/>
                    <a:pt x="138" y="18"/>
                  </a:cubicBezTo>
                  <a:cubicBezTo>
                    <a:pt x="138" y="8"/>
                    <a:pt x="130" y="0"/>
                    <a:pt x="120" y="0"/>
                  </a:cubicBezTo>
                  <a:close/>
                  <a:moveTo>
                    <a:pt x="133" y="219"/>
                  </a:moveTo>
                  <a:cubicBezTo>
                    <a:pt x="133" y="226"/>
                    <a:pt x="127" y="232"/>
                    <a:pt x="120" y="232"/>
                  </a:cubicBezTo>
                  <a:cubicBezTo>
                    <a:pt x="18" y="232"/>
                    <a:pt x="18" y="232"/>
                    <a:pt x="18" y="232"/>
                  </a:cubicBezTo>
                  <a:cubicBezTo>
                    <a:pt x="11" y="232"/>
                    <a:pt x="5" y="226"/>
                    <a:pt x="5" y="219"/>
                  </a:cubicBezTo>
                  <a:cubicBezTo>
                    <a:pt x="5" y="199"/>
                    <a:pt x="5" y="199"/>
                    <a:pt x="5" y="199"/>
                  </a:cubicBezTo>
                  <a:cubicBezTo>
                    <a:pt x="133" y="199"/>
                    <a:pt x="133" y="199"/>
                    <a:pt x="133" y="199"/>
                  </a:cubicBezTo>
                  <a:lnTo>
                    <a:pt x="133" y="219"/>
                  </a:lnTo>
                  <a:close/>
                  <a:moveTo>
                    <a:pt x="133" y="194"/>
                  </a:moveTo>
                  <a:cubicBezTo>
                    <a:pt x="5" y="194"/>
                    <a:pt x="5" y="194"/>
                    <a:pt x="5" y="194"/>
                  </a:cubicBezTo>
                  <a:cubicBezTo>
                    <a:pt x="5" y="35"/>
                    <a:pt x="5" y="35"/>
                    <a:pt x="5" y="35"/>
                  </a:cubicBezTo>
                  <a:cubicBezTo>
                    <a:pt x="133" y="35"/>
                    <a:pt x="133" y="35"/>
                    <a:pt x="133" y="35"/>
                  </a:cubicBezTo>
                  <a:lnTo>
                    <a:pt x="133" y="194"/>
                  </a:lnTo>
                  <a:close/>
                  <a:moveTo>
                    <a:pt x="133" y="30"/>
                  </a:moveTo>
                  <a:cubicBezTo>
                    <a:pt x="5" y="30"/>
                    <a:pt x="5" y="30"/>
                    <a:pt x="5" y="30"/>
                  </a:cubicBezTo>
                  <a:cubicBezTo>
                    <a:pt x="5" y="18"/>
                    <a:pt x="5" y="18"/>
                    <a:pt x="5" y="18"/>
                  </a:cubicBezTo>
                  <a:cubicBezTo>
                    <a:pt x="5" y="11"/>
                    <a:pt x="11" y="5"/>
                    <a:pt x="18" y="5"/>
                  </a:cubicBezTo>
                  <a:cubicBezTo>
                    <a:pt x="120" y="5"/>
                    <a:pt x="120" y="5"/>
                    <a:pt x="120" y="5"/>
                  </a:cubicBezTo>
                  <a:cubicBezTo>
                    <a:pt x="127" y="5"/>
                    <a:pt x="133" y="11"/>
                    <a:pt x="133" y="18"/>
                  </a:cubicBezTo>
                  <a:lnTo>
                    <a:pt x="133" y="30"/>
                  </a:lnTo>
                  <a:close/>
                  <a:moveTo>
                    <a:pt x="87" y="16"/>
                  </a:moveTo>
                  <a:cubicBezTo>
                    <a:pt x="51" y="16"/>
                    <a:pt x="51" y="16"/>
                    <a:pt x="51" y="16"/>
                  </a:cubicBezTo>
                  <a:cubicBezTo>
                    <a:pt x="50" y="16"/>
                    <a:pt x="49" y="17"/>
                    <a:pt x="49" y="18"/>
                  </a:cubicBezTo>
                  <a:cubicBezTo>
                    <a:pt x="49" y="19"/>
                    <a:pt x="50" y="20"/>
                    <a:pt x="51" y="20"/>
                  </a:cubicBezTo>
                  <a:cubicBezTo>
                    <a:pt x="87" y="20"/>
                    <a:pt x="87" y="20"/>
                    <a:pt x="87" y="20"/>
                  </a:cubicBezTo>
                  <a:cubicBezTo>
                    <a:pt x="88" y="20"/>
                    <a:pt x="89" y="19"/>
                    <a:pt x="89" y="18"/>
                  </a:cubicBezTo>
                  <a:cubicBezTo>
                    <a:pt x="89" y="17"/>
                    <a:pt x="88" y="16"/>
                    <a:pt x="87" y="16"/>
                  </a:cubicBezTo>
                  <a:close/>
                  <a:moveTo>
                    <a:pt x="69" y="226"/>
                  </a:moveTo>
                  <a:cubicBezTo>
                    <a:pt x="75" y="226"/>
                    <a:pt x="79" y="221"/>
                    <a:pt x="79" y="216"/>
                  </a:cubicBezTo>
                  <a:cubicBezTo>
                    <a:pt x="79" y="210"/>
                    <a:pt x="75" y="205"/>
                    <a:pt x="69" y="205"/>
                  </a:cubicBezTo>
                  <a:cubicBezTo>
                    <a:pt x="63" y="205"/>
                    <a:pt x="59" y="210"/>
                    <a:pt x="59" y="216"/>
                  </a:cubicBezTo>
                  <a:cubicBezTo>
                    <a:pt x="59" y="221"/>
                    <a:pt x="63" y="226"/>
                    <a:pt x="69" y="226"/>
                  </a:cubicBezTo>
                  <a:close/>
                  <a:moveTo>
                    <a:pt x="69" y="210"/>
                  </a:moveTo>
                  <a:cubicBezTo>
                    <a:pt x="72" y="210"/>
                    <a:pt x="75" y="213"/>
                    <a:pt x="75" y="216"/>
                  </a:cubicBezTo>
                  <a:cubicBezTo>
                    <a:pt x="75" y="219"/>
                    <a:pt x="72" y="221"/>
                    <a:pt x="69" y="221"/>
                  </a:cubicBezTo>
                  <a:cubicBezTo>
                    <a:pt x="66" y="221"/>
                    <a:pt x="63" y="219"/>
                    <a:pt x="63" y="216"/>
                  </a:cubicBezTo>
                  <a:cubicBezTo>
                    <a:pt x="63" y="213"/>
                    <a:pt x="66" y="210"/>
                    <a:pt x="69" y="21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F57198CB-DCD1-49CD-A752-EF30B37752B3}"/>
              </a:ext>
            </a:extLst>
          </p:cNvPr>
          <p:cNvCxnSpPr>
            <a:cxnSpLocks/>
          </p:cNvCxnSpPr>
          <p:nvPr/>
        </p:nvCxnSpPr>
        <p:spPr>
          <a:xfrm flipV="1">
            <a:off x="6866800" y="2099959"/>
            <a:ext cx="2506325" cy="71501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5120E5-6F07-49E5-83DE-6E4E0F7AC1A0}"/>
              </a:ext>
            </a:extLst>
          </p:cNvPr>
          <p:cNvCxnSpPr>
            <a:cxnSpLocks/>
          </p:cNvCxnSpPr>
          <p:nvPr/>
        </p:nvCxnSpPr>
        <p:spPr>
          <a:xfrm flipV="1">
            <a:off x="7348886" y="2466042"/>
            <a:ext cx="2315781" cy="1239343"/>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8" name="Picture 2" descr="Image result for black box shiny">
            <a:extLst>
              <a:ext uri="{FF2B5EF4-FFF2-40B4-BE49-F238E27FC236}">
                <a16:creationId xmlns:a16="http://schemas.microsoft.com/office/drawing/2014/main" id="{5560DD99-4ABA-432A-87B8-C5922145D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1700" y="2164697"/>
            <a:ext cx="474393" cy="24264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black box shiny">
            <a:extLst>
              <a:ext uri="{FF2B5EF4-FFF2-40B4-BE49-F238E27FC236}">
                <a16:creationId xmlns:a16="http://schemas.microsoft.com/office/drawing/2014/main" id="{5876B2FA-6545-4F4A-924C-AD4AEAEDDF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1343" y="2103658"/>
            <a:ext cx="474393" cy="2426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www.tttech.com/fileadmin/content/automotive/files/images/products/motion_offering/logo/MotionWise.png">
            <a:extLst>
              <a:ext uri="{FF2B5EF4-FFF2-40B4-BE49-F238E27FC236}">
                <a16:creationId xmlns:a16="http://schemas.microsoft.com/office/drawing/2014/main" id="{4BC041C4-B9CB-425C-952C-0337729C5C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5126" y="1362683"/>
            <a:ext cx="2058820" cy="63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8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Integrated platform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0" name="Picture 2" descr="Image result for black box shiny">
            <a:extLst>
              <a:ext uri="{FF2B5EF4-FFF2-40B4-BE49-F238E27FC236}">
                <a16:creationId xmlns:a16="http://schemas.microsoft.com/office/drawing/2014/main" id="{DDF8A362-4F44-4476-8269-8278D0F60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401" y="2605444"/>
            <a:ext cx="6005395" cy="30716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1616DD3-D505-4BE4-9408-FE1437800F67}"/>
              </a:ext>
            </a:extLst>
          </p:cNvPr>
          <p:cNvGrpSpPr/>
          <p:nvPr/>
        </p:nvGrpSpPr>
        <p:grpSpPr>
          <a:xfrm>
            <a:off x="1111235" y="4457005"/>
            <a:ext cx="3866632" cy="1220739"/>
            <a:chOff x="537539" y="4726834"/>
            <a:chExt cx="3866632" cy="1220739"/>
          </a:xfrm>
        </p:grpSpPr>
        <p:sp>
          <p:nvSpPr>
            <p:cNvPr id="32" name="Rectangle 31">
              <a:extLst>
                <a:ext uri="{FF2B5EF4-FFF2-40B4-BE49-F238E27FC236}">
                  <a16:creationId xmlns:a16="http://schemas.microsoft.com/office/drawing/2014/main" id="{99059537-3639-4A15-AF4A-DDCBE564A0D7}"/>
                </a:ext>
              </a:extLst>
            </p:cNvPr>
            <p:cNvSpPr/>
            <p:nvPr/>
          </p:nvSpPr>
          <p:spPr bwMode="auto">
            <a:xfrm>
              <a:off x="537539" y="4726834"/>
              <a:ext cx="584216" cy="350705"/>
            </a:xfrm>
            <a:prstGeom prst="rect">
              <a:avLst/>
            </a:prstGeom>
            <a:pattFill prst="zigZag">
              <a:fgClr>
                <a:schemeClr val="tx1"/>
              </a:fgClr>
              <a:bgClr>
                <a:schemeClr val="bg1"/>
              </a:bgClr>
            </a:pattFill>
            <a:ln>
              <a:solidFill>
                <a:srgbClr val="333333"/>
              </a:solidFill>
            </a:ln>
            <a:effectLst/>
          </p:spPr>
          <p:txBody>
            <a:bodyPr vert="horz" wrap="square" lIns="27000" tIns="34290" rIns="27000" bIns="34290" numCol="1" rtlCol="0" anchor="ctr" anchorCtr="0" compatLnSpc="1">
              <a:prstTxWarp prst="textNoShape">
                <a:avLst/>
              </a:prstTxWarp>
            </a:bodyPr>
            <a:lstStyle/>
            <a:p>
              <a:pPr algn="ctr"/>
              <a:endParaRPr lang="en-US" sz="1400" dirty="0">
                <a:solidFill>
                  <a:schemeClr val="tx1"/>
                </a:solidFill>
              </a:endParaRPr>
            </a:p>
          </p:txBody>
        </p:sp>
        <p:sp>
          <p:nvSpPr>
            <p:cNvPr id="33" name="Rectangle 32">
              <a:extLst>
                <a:ext uri="{FF2B5EF4-FFF2-40B4-BE49-F238E27FC236}">
                  <a16:creationId xmlns:a16="http://schemas.microsoft.com/office/drawing/2014/main" id="{73EB7B84-DECD-4911-A761-99CC861FE7BA}"/>
                </a:ext>
              </a:extLst>
            </p:cNvPr>
            <p:cNvSpPr/>
            <p:nvPr/>
          </p:nvSpPr>
          <p:spPr bwMode="auto">
            <a:xfrm>
              <a:off x="543360" y="5596401"/>
              <a:ext cx="584994" cy="351172"/>
            </a:xfrm>
            <a:prstGeom prst="rect">
              <a:avLst/>
            </a:prstGeom>
            <a:pattFill prst="pct10">
              <a:fgClr>
                <a:schemeClr val="tx1"/>
              </a:fgClr>
              <a:bgClr>
                <a:schemeClr val="bg1"/>
              </a:bgClr>
            </a:pattFill>
            <a:ln>
              <a:solidFill>
                <a:srgbClr val="333333"/>
              </a:solidFill>
            </a:ln>
            <a:effectLst/>
          </p:spPr>
          <p:txBody>
            <a:bodyPr vert="horz" wrap="square" lIns="27000" tIns="34290" rIns="27000" bIns="34290" numCol="1" rtlCol="0" anchor="ctr" anchorCtr="0" compatLnSpc="1">
              <a:prstTxWarp prst="textNoShape">
                <a:avLst/>
              </a:prstTxWarp>
            </a:bodyPr>
            <a:lstStyle/>
            <a:p>
              <a:pPr algn="ctr"/>
              <a:endParaRPr lang="en-US" sz="1400" dirty="0">
                <a:solidFill>
                  <a:schemeClr val="tx1"/>
                </a:solidFill>
              </a:endParaRPr>
            </a:p>
          </p:txBody>
        </p:sp>
        <p:sp>
          <p:nvSpPr>
            <p:cNvPr id="34" name="Rectangle 33">
              <a:extLst>
                <a:ext uri="{FF2B5EF4-FFF2-40B4-BE49-F238E27FC236}">
                  <a16:creationId xmlns:a16="http://schemas.microsoft.com/office/drawing/2014/main" id="{20CA3529-11B5-4301-8CD5-ECDCA270884B}"/>
                </a:ext>
              </a:extLst>
            </p:cNvPr>
            <p:cNvSpPr/>
            <p:nvPr/>
          </p:nvSpPr>
          <p:spPr bwMode="auto">
            <a:xfrm>
              <a:off x="537539" y="5162457"/>
              <a:ext cx="584216" cy="350705"/>
            </a:xfrm>
            <a:prstGeom prst="rect">
              <a:avLst/>
            </a:prstGeom>
            <a:pattFill prst="wdUpDiag">
              <a:fgClr>
                <a:schemeClr val="tx1"/>
              </a:fgClr>
              <a:bgClr>
                <a:schemeClr val="bg1"/>
              </a:bgClr>
            </a:pattFill>
            <a:ln>
              <a:solidFill>
                <a:srgbClr val="333333"/>
              </a:solidFill>
            </a:ln>
            <a:effectLst/>
          </p:spPr>
          <p:txBody>
            <a:bodyPr vert="horz" wrap="square" lIns="27000" tIns="34290" rIns="27000" bIns="34290" numCol="1" rtlCol="0" anchor="ctr" anchorCtr="0" compatLnSpc="1">
              <a:prstTxWarp prst="textNoShape">
                <a:avLst/>
              </a:prstTxWarp>
            </a:bodyPr>
            <a:lstStyle/>
            <a:p>
              <a:pPr algn="ctr"/>
              <a:endParaRPr lang="en-US" sz="1400" dirty="0">
                <a:solidFill>
                  <a:schemeClr val="tx1"/>
                </a:solidFill>
              </a:endParaRPr>
            </a:p>
          </p:txBody>
        </p:sp>
        <p:sp>
          <p:nvSpPr>
            <p:cNvPr id="35" name="TextBox 34">
              <a:extLst>
                <a:ext uri="{FF2B5EF4-FFF2-40B4-BE49-F238E27FC236}">
                  <a16:creationId xmlns:a16="http://schemas.microsoft.com/office/drawing/2014/main" id="{59646BB1-A75C-495D-BAAA-87B883BB4B68}"/>
                </a:ext>
              </a:extLst>
            </p:cNvPr>
            <p:cNvSpPr txBox="1"/>
            <p:nvPr/>
          </p:nvSpPr>
          <p:spPr>
            <a:xfrm>
              <a:off x="1294925" y="4794464"/>
              <a:ext cx="905697" cy="215444"/>
            </a:xfrm>
            <a:prstGeom prst="rect">
              <a:avLst/>
            </a:prstGeom>
            <a:noFill/>
          </p:spPr>
          <p:txBody>
            <a:bodyPr wrap="none" lIns="0" tIns="0" rIns="0" bIns="0" rtlCol="0">
              <a:spAutoFit/>
            </a:bodyPr>
            <a:lstStyle/>
            <a:p>
              <a:r>
                <a:rPr lang="en-US" sz="1400" dirty="0">
                  <a:solidFill>
                    <a:schemeClr val="tx1"/>
                  </a:solidFill>
                </a:rPr>
                <a:t>Safety core</a:t>
              </a:r>
              <a:endParaRPr lang="de-AT" sz="1400" dirty="0" err="1">
                <a:solidFill>
                  <a:schemeClr val="tx1"/>
                </a:solidFill>
              </a:endParaRPr>
            </a:p>
          </p:txBody>
        </p:sp>
        <p:sp>
          <p:nvSpPr>
            <p:cNvPr id="36" name="TextBox 35">
              <a:extLst>
                <a:ext uri="{FF2B5EF4-FFF2-40B4-BE49-F238E27FC236}">
                  <a16:creationId xmlns:a16="http://schemas.microsoft.com/office/drawing/2014/main" id="{F4A5BE0A-7EC4-4A28-AB1B-D5D6F7E54AFF}"/>
                </a:ext>
              </a:extLst>
            </p:cNvPr>
            <p:cNvSpPr txBox="1"/>
            <p:nvPr/>
          </p:nvSpPr>
          <p:spPr>
            <a:xfrm>
              <a:off x="1297551" y="5664265"/>
              <a:ext cx="1421864" cy="215444"/>
            </a:xfrm>
            <a:prstGeom prst="rect">
              <a:avLst/>
            </a:prstGeom>
            <a:noFill/>
          </p:spPr>
          <p:txBody>
            <a:bodyPr wrap="none" lIns="0" tIns="0" rIns="0" bIns="0" rtlCol="0">
              <a:spAutoFit/>
            </a:bodyPr>
            <a:lstStyle/>
            <a:p>
              <a:r>
                <a:rPr lang="en-US" sz="1400" dirty="0">
                  <a:solidFill>
                    <a:schemeClr val="tx1"/>
                  </a:solidFill>
                </a:rPr>
                <a:t>Performance core</a:t>
              </a:r>
              <a:endParaRPr lang="de-AT" sz="1400" dirty="0" err="1">
                <a:solidFill>
                  <a:schemeClr val="tx1"/>
                </a:solidFill>
              </a:endParaRPr>
            </a:p>
          </p:txBody>
        </p:sp>
        <p:sp>
          <p:nvSpPr>
            <p:cNvPr id="37" name="TextBox 36">
              <a:extLst>
                <a:ext uri="{FF2B5EF4-FFF2-40B4-BE49-F238E27FC236}">
                  <a16:creationId xmlns:a16="http://schemas.microsoft.com/office/drawing/2014/main" id="{B08C470C-CE18-47F6-9CE9-7BFCC3210B2A}"/>
                </a:ext>
              </a:extLst>
            </p:cNvPr>
            <p:cNvSpPr txBox="1"/>
            <p:nvPr/>
          </p:nvSpPr>
          <p:spPr>
            <a:xfrm>
              <a:off x="1297551" y="5226404"/>
              <a:ext cx="3106620" cy="215444"/>
            </a:xfrm>
            <a:prstGeom prst="rect">
              <a:avLst/>
            </a:prstGeom>
            <a:noFill/>
          </p:spPr>
          <p:txBody>
            <a:bodyPr wrap="none" lIns="0" tIns="0" rIns="0" bIns="0" rtlCol="0">
              <a:spAutoFit/>
            </a:bodyPr>
            <a:lstStyle/>
            <a:p>
              <a:r>
                <a:rPr lang="en-US" sz="1400" dirty="0">
                  <a:solidFill>
                    <a:schemeClr val="tx1"/>
                  </a:solidFill>
                </a:rPr>
                <a:t>Special purpose core (GPU, NPU, etc.)</a:t>
              </a:r>
              <a:endParaRPr lang="de-AT" sz="1400" dirty="0" err="1">
                <a:solidFill>
                  <a:schemeClr val="tx1"/>
                </a:solidFill>
              </a:endParaRPr>
            </a:p>
          </p:txBody>
        </p:sp>
      </p:grpSp>
      <p:sp>
        <p:nvSpPr>
          <p:cNvPr id="38" name="Arrow: Bent 37">
            <a:extLst>
              <a:ext uri="{FF2B5EF4-FFF2-40B4-BE49-F238E27FC236}">
                <a16:creationId xmlns:a16="http://schemas.microsoft.com/office/drawing/2014/main" id="{9491F498-60EE-4854-8221-9BB9398CDEF9}"/>
              </a:ext>
            </a:extLst>
          </p:cNvPr>
          <p:cNvSpPr/>
          <p:nvPr/>
        </p:nvSpPr>
        <p:spPr bwMode="auto">
          <a:xfrm flipV="1">
            <a:off x="2534246" y="3077072"/>
            <a:ext cx="1961636" cy="1090116"/>
          </a:xfrm>
          <a:prstGeom prst="bentArrow">
            <a:avLst>
              <a:gd name="adj1" fmla="val 25000"/>
              <a:gd name="adj2" fmla="val 25000"/>
              <a:gd name="adj3" fmla="val 25000"/>
              <a:gd name="adj4" fmla="val 52723"/>
            </a:avLst>
          </a:prstGeom>
          <a:solidFill>
            <a:schemeClr val="tx1">
              <a:lumMod val="40000"/>
              <a:lumOff val="60000"/>
            </a:schemeClr>
          </a:solidFill>
          <a:ln>
            <a:noFill/>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AT" sz="4300" b="0" i="0" u="none" strike="noStrike" cap="none" normalizeH="0" baseline="0">
              <a:ln>
                <a:noFill/>
              </a:ln>
              <a:solidFill>
                <a:srgbClr val="0093D0"/>
              </a:solidFill>
              <a:effectLst/>
              <a:latin typeface="Arial" charset="0"/>
            </a:endParaRPr>
          </a:p>
        </p:txBody>
      </p:sp>
      <p:grpSp>
        <p:nvGrpSpPr>
          <p:cNvPr id="39" name="Group 38">
            <a:extLst>
              <a:ext uri="{FF2B5EF4-FFF2-40B4-BE49-F238E27FC236}">
                <a16:creationId xmlns:a16="http://schemas.microsoft.com/office/drawing/2014/main" id="{D8EA713B-6365-4C9A-8D2C-92F0B3E602A9}"/>
              </a:ext>
            </a:extLst>
          </p:cNvPr>
          <p:cNvGrpSpPr/>
          <p:nvPr/>
        </p:nvGrpSpPr>
        <p:grpSpPr>
          <a:xfrm>
            <a:off x="5653822" y="3017148"/>
            <a:ext cx="4975784" cy="2622407"/>
            <a:chOff x="5969581" y="3592386"/>
            <a:chExt cx="4654703" cy="2453187"/>
          </a:xfrm>
        </p:grpSpPr>
        <p:sp>
          <p:nvSpPr>
            <p:cNvPr id="40" name="Rectangle 39">
              <a:extLst>
                <a:ext uri="{FF2B5EF4-FFF2-40B4-BE49-F238E27FC236}">
                  <a16:creationId xmlns:a16="http://schemas.microsoft.com/office/drawing/2014/main" id="{D60D0D85-5818-4277-BA6E-2D662F26E712}"/>
                </a:ext>
              </a:extLst>
            </p:cNvPr>
            <p:cNvSpPr/>
            <p:nvPr/>
          </p:nvSpPr>
          <p:spPr bwMode="auto">
            <a:xfrm>
              <a:off x="7159858" y="3743873"/>
              <a:ext cx="454166" cy="324036"/>
            </a:xfrm>
            <a:prstGeom prst="rect">
              <a:avLst/>
            </a:prstGeom>
            <a:pattFill prst="zigZ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1" name="Rectangle 40">
              <a:extLst>
                <a:ext uri="{FF2B5EF4-FFF2-40B4-BE49-F238E27FC236}">
                  <a16:creationId xmlns:a16="http://schemas.microsoft.com/office/drawing/2014/main" id="{C43D8B34-2BB8-44D3-935A-7050D7DE7BEA}"/>
                </a:ext>
              </a:extLst>
            </p:cNvPr>
            <p:cNvSpPr/>
            <p:nvPr/>
          </p:nvSpPr>
          <p:spPr bwMode="auto">
            <a:xfrm>
              <a:off x="7733592" y="3749438"/>
              <a:ext cx="454166" cy="324036"/>
            </a:xfrm>
            <a:prstGeom prst="rect">
              <a:avLst/>
            </a:prstGeom>
            <a:pattFill prst="zigZ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2" name="Rectangle 41">
              <a:extLst>
                <a:ext uri="{FF2B5EF4-FFF2-40B4-BE49-F238E27FC236}">
                  <a16:creationId xmlns:a16="http://schemas.microsoft.com/office/drawing/2014/main" id="{21C91A22-C899-40FE-A650-9595B26F5246}"/>
                </a:ext>
              </a:extLst>
            </p:cNvPr>
            <p:cNvSpPr/>
            <p:nvPr/>
          </p:nvSpPr>
          <p:spPr bwMode="auto">
            <a:xfrm>
              <a:off x="7168633" y="4216889"/>
              <a:ext cx="454166" cy="299423"/>
            </a:xfrm>
            <a:prstGeom prst="rect">
              <a:avLst/>
            </a:prstGeom>
            <a:pattFill prst="zigZ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3" name="Rectangle 42">
              <a:extLst>
                <a:ext uri="{FF2B5EF4-FFF2-40B4-BE49-F238E27FC236}">
                  <a16:creationId xmlns:a16="http://schemas.microsoft.com/office/drawing/2014/main" id="{099F49C1-F4D7-4190-9A33-37429F9374F8}"/>
                </a:ext>
              </a:extLst>
            </p:cNvPr>
            <p:cNvSpPr/>
            <p:nvPr/>
          </p:nvSpPr>
          <p:spPr bwMode="auto">
            <a:xfrm>
              <a:off x="8307326" y="3743873"/>
              <a:ext cx="454166" cy="324036"/>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4" name="Rectangle 43">
              <a:extLst>
                <a:ext uri="{FF2B5EF4-FFF2-40B4-BE49-F238E27FC236}">
                  <a16:creationId xmlns:a16="http://schemas.microsoft.com/office/drawing/2014/main" id="{67443016-881A-4AF5-A482-224DF0C588B2}"/>
                </a:ext>
              </a:extLst>
            </p:cNvPr>
            <p:cNvSpPr/>
            <p:nvPr/>
          </p:nvSpPr>
          <p:spPr bwMode="auto">
            <a:xfrm>
              <a:off x="8881060" y="3743872"/>
              <a:ext cx="454166" cy="324036"/>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5" name="Rectangle 44">
              <a:extLst>
                <a:ext uri="{FF2B5EF4-FFF2-40B4-BE49-F238E27FC236}">
                  <a16:creationId xmlns:a16="http://schemas.microsoft.com/office/drawing/2014/main" id="{942D2000-E60E-42F1-9BFF-10C3F56FAE6C}"/>
                </a:ext>
              </a:extLst>
            </p:cNvPr>
            <p:cNvSpPr/>
            <p:nvPr/>
          </p:nvSpPr>
          <p:spPr bwMode="auto">
            <a:xfrm>
              <a:off x="8308113" y="4216889"/>
              <a:ext cx="454166" cy="303732"/>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6" name="Rectangle 45">
              <a:extLst>
                <a:ext uri="{FF2B5EF4-FFF2-40B4-BE49-F238E27FC236}">
                  <a16:creationId xmlns:a16="http://schemas.microsoft.com/office/drawing/2014/main" id="{B643AE91-6AA3-4BE3-9D48-043A24739CA1}"/>
                </a:ext>
              </a:extLst>
            </p:cNvPr>
            <p:cNvSpPr/>
            <p:nvPr/>
          </p:nvSpPr>
          <p:spPr bwMode="auto">
            <a:xfrm>
              <a:off x="8877853" y="4216889"/>
              <a:ext cx="454166" cy="303732"/>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7" name="Rectangle 46">
              <a:extLst>
                <a:ext uri="{FF2B5EF4-FFF2-40B4-BE49-F238E27FC236}">
                  <a16:creationId xmlns:a16="http://schemas.microsoft.com/office/drawing/2014/main" id="{EF8E8430-FBE5-4FDC-B94D-B28B1FE80815}"/>
                </a:ext>
              </a:extLst>
            </p:cNvPr>
            <p:cNvSpPr/>
            <p:nvPr/>
          </p:nvSpPr>
          <p:spPr bwMode="auto">
            <a:xfrm>
              <a:off x="9454794" y="3758525"/>
              <a:ext cx="454166" cy="324036"/>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8" name="Rectangle 47">
              <a:extLst>
                <a:ext uri="{FF2B5EF4-FFF2-40B4-BE49-F238E27FC236}">
                  <a16:creationId xmlns:a16="http://schemas.microsoft.com/office/drawing/2014/main" id="{B34F2605-DD1D-4CC0-8B77-99ACD0835927}"/>
                </a:ext>
              </a:extLst>
            </p:cNvPr>
            <p:cNvSpPr/>
            <p:nvPr/>
          </p:nvSpPr>
          <p:spPr bwMode="auto">
            <a:xfrm>
              <a:off x="9447593" y="4216889"/>
              <a:ext cx="466597" cy="297115"/>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49" name="Rectangle 48">
              <a:extLst>
                <a:ext uri="{FF2B5EF4-FFF2-40B4-BE49-F238E27FC236}">
                  <a16:creationId xmlns:a16="http://schemas.microsoft.com/office/drawing/2014/main" id="{4C53AB9D-2178-40D5-8133-0FD153905FB3}"/>
                </a:ext>
              </a:extLst>
            </p:cNvPr>
            <p:cNvSpPr/>
            <p:nvPr/>
          </p:nvSpPr>
          <p:spPr bwMode="auto">
            <a:xfrm>
              <a:off x="10028531" y="3755009"/>
              <a:ext cx="454166" cy="324036"/>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0" name="Rectangle 49">
              <a:extLst>
                <a:ext uri="{FF2B5EF4-FFF2-40B4-BE49-F238E27FC236}">
                  <a16:creationId xmlns:a16="http://schemas.microsoft.com/office/drawing/2014/main" id="{8A6268B0-8A9B-496A-BE40-25C67B6F4B85}"/>
                </a:ext>
              </a:extLst>
            </p:cNvPr>
            <p:cNvSpPr/>
            <p:nvPr/>
          </p:nvSpPr>
          <p:spPr bwMode="auto">
            <a:xfrm>
              <a:off x="10029766" y="4216889"/>
              <a:ext cx="444015" cy="287758"/>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1" name="Rectangle 50">
              <a:extLst>
                <a:ext uri="{FF2B5EF4-FFF2-40B4-BE49-F238E27FC236}">
                  <a16:creationId xmlns:a16="http://schemas.microsoft.com/office/drawing/2014/main" id="{4AE11914-BDD9-4102-8AE0-04C5E4694963}"/>
                </a:ext>
              </a:extLst>
            </p:cNvPr>
            <p:cNvSpPr/>
            <p:nvPr/>
          </p:nvSpPr>
          <p:spPr bwMode="auto">
            <a:xfrm>
              <a:off x="7322558" y="4759486"/>
              <a:ext cx="1057980" cy="741065"/>
            </a:xfrm>
            <a:prstGeom prst="rect">
              <a:avLst/>
            </a:prstGeom>
            <a:solidFill>
              <a:schemeClr val="bg1"/>
            </a:solidFill>
            <a:ln>
              <a:noFill/>
            </a:ln>
            <a:effectLst>
              <a:outerShdw blurRad="63500" sx="102000" sy="102000" algn="ctr" rotWithShape="0">
                <a:prstClr val="black">
                  <a:alpha val="21000"/>
                </a:prstClr>
              </a:outerShdw>
            </a:effectLst>
          </p:spPr>
          <p:txBody>
            <a:bodyPr vert="horz" wrap="square" lIns="27000" tIns="34290" rIns="27000" bIns="34290" numCol="1" rtlCol="0" anchor="ctr" anchorCtr="0" compatLnSpc="1">
              <a:prstTxWarp prst="textNoShape">
                <a:avLst/>
              </a:prstTxWarp>
            </a:bodyPr>
            <a:lstStyle/>
            <a:p>
              <a:pPr algn="ctr"/>
              <a:r>
                <a:rPr lang="en-US" sz="1200" dirty="0">
                  <a:solidFill>
                    <a:schemeClr val="tx2"/>
                  </a:solidFill>
                </a:rPr>
                <a:t>Storage</a:t>
              </a:r>
            </a:p>
          </p:txBody>
        </p:sp>
        <p:sp>
          <p:nvSpPr>
            <p:cNvPr id="52" name="Rectangle 51">
              <a:extLst>
                <a:ext uri="{FF2B5EF4-FFF2-40B4-BE49-F238E27FC236}">
                  <a16:creationId xmlns:a16="http://schemas.microsoft.com/office/drawing/2014/main" id="{41FBBF5A-D438-4932-AC20-568809536DC3}"/>
                </a:ext>
              </a:extLst>
            </p:cNvPr>
            <p:cNvSpPr/>
            <p:nvPr/>
          </p:nvSpPr>
          <p:spPr bwMode="auto">
            <a:xfrm>
              <a:off x="9647199" y="4759486"/>
              <a:ext cx="977085" cy="741065"/>
            </a:xfrm>
            <a:prstGeom prst="rect">
              <a:avLst/>
            </a:prstGeom>
            <a:solidFill>
              <a:schemeClr val="bg1"/>
            </a:solidFill>
            <a:ln>
              <a:noFill/>
            </a:ln>
            <a:effectLst>
              <a:outerShdw blurRad="63500" sx="102000" sy="102000" algn="ctr" rotWithShape="0">
                <a:prstClr val="black">
                  <a:alpha val="21000"/>
                </a:prstClr>
              </a:outerShdw>
            </a:effectLst>
          </p:spPr>
          <p:txBody>
            <a:bodyPr vert="horz" wrap="square" lIns="27000" tIns="34290" rIns="27000" bIns="34290" numCol="1" rtlCol="0" anchor="ctr" anchorCtr="0" compatLnSpc="1">
              <a:prstTxWarp prst="textNoShape">
                <a:avLst/>
              </a:prstTxWarp>
            </a:bodyPr>
            <a:lstStyle/>
            <a:p>
              <a:pPr algn="ctr"/>
              <a:r>
                <a:rPr lang="en-US" sz="1200" dirty="0">
                  <a:solidFill>
                    <a:schemeClr val="tx2"/>
                  </a:solidFill>
                </a:rPr>
                <a:t>Networked I/O</a:t>
              </a:r>
            </a:p>
          </p:txBody>
        </p:sp>
        <p:sp>
          <p:nvSpPr>
            <p:cNvPr id="53" name="Rectangle 52">
              <a:extLst>
                <a:ext uri="{FF2B5EF4-FFF2-40B4-BE49-F238E27FC236}">
                  <a16:creationId xmlns:a16="http://schemas.microsoft.com/office/drawing/2014/main" id="{48193B9D-8B68-441C-8387-31D4DD598C08}"/>
                </a:ext>
              </a:extLst>
            </p:cNvPr>
            <p:cNvSpPr/>
            <p:nvPr/>
          </p:nvSpPr>
          <p:spPr bwMode="auto">
            <a:xfrm>
              <a:off x="8482280" y="4762326"/>
              <a:ext cx="1063122" cy="741065"/>
            </a:xfrm>
            <a:prstGeom prst="rect">
              <a:avLst/>
            </a:prstGeom>
            <a:solidFill>
              <a:schemeClr val="bg1"/>
            </a:solidFill>
            <a:ln>
              <a:noFill/>
            </a:ln>
            <a:effectLst>
              <a:outerShdw blurRad="63500" sx="102000" sy="102000" algn="ctr" rotWithShape="0">
                <a:prstClr val="black">
                  <a:alpha val="21000"/>
                </a:prstClr>
              </a:outerShdw>
            </a:effectLst>
          </p:spPr>
          <p:txBody>
            <a:bodyPr vert="horz" wrap="square" lIns="27000" tIns="34290" rIns="27000" bIns="34290" numCol="1" rtlCol="0" anchor="ctr" anchorCtr="0" compatLnSpc="1">
              <a:prstTxWarp prst="textNoShape">
                <a:avLst/>
              </a:prstTxWarp>
            </a:bodyPr>
            <a:lstStyle/>
            <a:p>
              <a:pPr algn="ctr"/>
              <a:r>
                <a:rPr lang="en-US" sz="1200" dirty="0">
                  <a:solidFill>
                    <a:schemeClr val="tx2"/>
                  </a:solidFill>
                </a:rPr>
                <a:t>ICC Network &amp; uplink</a:t>
              </a:r>
            </a:p>
          </p:txBody>
        </p:sp>
        <p:sp>
          <p:nvSpPr>
            <p:cNvPr id="54" name="Rectangle 53">
              <a:extLst>
                <a:ext uri="{FF2B5EF4-FFF2-40B4-BE49-F238E27FC236}">
                  <a16:creationId xmlns:a16="http://schemas.microsoft.com/office/drawing/2014/main" id="{62D3C86D-FFDC-4DCA-9B8F-F60E70B75D84}"/>
                </a:ext>
              </a:extLst>
            </p:cNvPr>
            <p:cNvSpPr/>
            <p:nvPr/>
          </p:nvSpPr>
          <p:spPr bwMode="auto">
            <a:xfrm>
              <a:off x="6034278" y="4760420"/>
              <a:ext cx="1185137" cy="741065"/>
            </a:xfrm>
            <a:prstGeom prst="rect">
              <a:avLst/>
            </a:prstGeom>
            <a:solidFill>
              <a:schemeClr val="bg1"/>
            </a:solidFill>
            <a:ln>
              <a:noFill/>
            </a:ln>
            <a:effectLst>
              <a:outerShdw blurRad="63500" sx="102000" sy="102000" algn="ctr" rotWithShape="0">
                <a:prstClr val="black">
                  <a:alpha val="21000"/>
                </a:prstClr>
              </a:outerShdw>
            </a:effectLst>
          </p:spPr>
          <p:txBody>
            <a:bodyPr vert="horz" wrap="square" lIns="27000" tIns="34290" rIns="27000" bIns="34290" numCol="1" rtlCol="0" anchor="ctr" anchorCtr="0" compatLnSpc="1">
              <a:prstTxWarp prst="textNoShape">
                <a:avLst/>
              </a:prstTxWarp>
            </a:bodyPr>
            <a:lstStyle/>
            <a:p>
              <a:pPr algn="ctr"/>
              <a:r>
                <a:rPr lang="en-US" sz="1200" dirty="0">
                  <a:solidFill>
                    <a:schemeClr val="tx2"/>
                  </a:solidFill>
                </a:rPr>
                <a:t>Memory</a:t>
              </a:r>
            </a:p>
          </p:txBody>
        </p:sp>
        <p:sp>
          <p:nvSpPr>
            <p:cNvPr id="55" name="Rectangle 54">
              <a:extLst>
                <a:ext uri="{FF2B5EF4-FFF2-40B4-BE49-F238E27FC236}">
                  <a16:creationId xmlns:a16="http://schemas.microsoft.com/office/drawing/2014/main" id="{C2122328-C10E-4688-B148-42439F9A925C}"/>
                </a:ext>
              </a:extLst>
            </p:cNvPr>
            <p:cNvSpPr/>
            <p:nvPr/>
          </p:nvSpPr>
          <p:spPr bwMode="auto">
            <a:xfrm>
              <a:off x="6012390" y="3751898"/>
              <a:ext cx="454166" cy="324036"/>
            </a:xfrm>
            <a:prstGeom prst="rect">
              <a:avLst/>
            </a:prstGeom>
            <a:pattFill prst="zigZ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6" name="Rectangle 55">
              <a:extLst>
                <a:ext uri="{FF2B5EF4-FFF2-40B4-BE49-F238E27FC236}">
                  <a16:creationId xmlns:a16="http://schemas.microsoft.com/office/drawing/2014/main" id="{640D108F-12D2-4807-A217-8B9D4FA77606}"/>
                </a:ext>
              </a:extLst>
            </p:cNvPr>
            <p:cNvSpPr/>
            <p:nvPr/>
          </p:nvSpPr>
          <p:spPr bwMode="auto">
            <a:xfrm>
              <a:off x="6586124" y="3751898"/>
              <a:ext cx="454166" cy="324036"/>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7" name="Rectangle 56">
              <a:extLst>
                <a:ext uri="{FF2B5EF4-FFF2-40B4-BE49-F238E27FC236}">
                  <a16:creationId xmlns:a16="http://schemas.microsoft.com/office/drawing/2014/main" id="{C608238E-B42A-4392-9A1B-35743227F36D}"/>
                </a:ext>
              </a:extLst>
            </p:cNvPr>
            <p:cNvSpPr/>
            <p:nvPr/>
          </p:nvSpPr>
          <p:spPr bwMode="auto">
            <a:xfrm>
              <a:off x="6016722" y="4216889"/>
              <a:ext cx="454166" cy="303732"/>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8" name="Rectangle 57">
              <a:extLst>
                <a:ext uri="{FF2B5EF4-FFF2-40B4-BE49-F238E27FC236}">
                  <a16:creationId xmlns:a16="http://schemas.microsoft.com/office/drawing/2014/main" id="{E0B4DF43-A826-4AE3-A944-05BEFCBD0C27}"/>
                </a:ext>
              </a:extLst>
            </p:cNvPr>
            <p:cNvSpPr/>
            <p:nvPr/>
          </p:nvSpPr>
          <p:spPr bwMode="auto">
            <a:xfrm>
              <a:off x="6586462" y="4216889"/>
              <a:ext cx="466597" cy="300970"/>
            </a:xfrm>
            <a:prstGeom prst="rect">
              <a:avLst/>
            </a:prstGeom>
            <a:pattFill prst="wdUpDiag">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59" name="TextBox 58">
              <a:extLst>
                <a:ext uri="{FF2B5EF4-FFF2-40B4-BE49-F238E27FC236}">
                  <a16:creationId xmlns:a16="http://schemas.microsoft.com/office/drawing/2014/main" id="{39E5BA1D-962E-441B-8DE9-BD1763D999E7}"/>
                </a:ext>
              </a:extLst>
            </p:cNvPr>
            <p:cNvSpPr txBox="1"/>
            <p:nvPr/>
          </p:nvSpPr>
          <p:spPr>
            <a:xfrm>
              <a:off x="6771741" y="5799352"/>
              <a:ext cx="2732608" cy="246221"/>
            </a:xfrm>
            <a:prstGeom prst="rect">
              <a:avLst/>
            </a:prstGeom>
            <a:noFill/>
          </p:spPr>
          <p:txBody>
            <a:bodyPr wrap="none" lIns="0" tIns="0" rIns="0" bIns="0" rtlCol="0">
              <a:spAutoFit/>
            </a:bodyPr>
            <a:lstStyle/>
            <a:p>
              <a:r>
                <a:rPr lang="en-US" sz="1600" dirty="0">
                  <a:solidFill>
                    <a:schemeClr val="tx1">
                      <a:lumMod val="75000"/>
                    </a:schemeClr>
                  </a:solidFill>
                </a:rPr>
                <a:t>ICCP – Shared HW resources</a:t>
              </a:r>
              <a:endParaRPr lang="de-AT" sz="1600" dirty="0" err="1">
                <a:solidFill>
                  <a:schemeClr val="tx1">
                    <a:lumMod val="75000"/>
                  </a:schemeClr>
                </a:solidFill>
              </a:endParaRPr>
            </a:p>
          </p:txBody>
        </p:sp>
        <p:sp>
          <p:nvSpPr>
            <p:cNvPr id="60" name="Rectangle 59">
              <a:extLst>
                <a:ext uri="{FF2B5EF4-FFF2-40B4-BE49-F238E27FC236}">
                  <a16:creationId xmlns:a16="http://schemas.microsoft.com/office/drawing/2014/main" id="{CAC15333-F0A2-45FD-B5FE-2C3CF08FFB7C}"/>
                </a:ext>
              </a:extLst>
            </p:cNvPr>
            <p:cNvSpPr/>
            <p:nvPr/>
          </p:nvSpPr>
          <p:spPr bwMode="auto">
            <a:xfrm>
              <a:off x="7738373" y="4216889"/>
              <a:ext cx="454166" cy="303732"/>
            </a:xfrm>
            <a:prstGeom prst="rect">
              <a:avLst/>
            </a:prstGeom>
            <a:pattFill prst="pct10">
              <a:fgClr>
                <a:schemeClr val="tx1"/>
              </a:fgClr>
              <a:bgClr>
                <a:schemeClr val="bg1"/>
              </a:bgClr>
            </a:patt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400" b="1" dirty="0">
                <a:solidFill>
                  <a:schemeClr val="tx1"/>
                </a:solidFill>
              </a:endParaRPr>
            </a:p>
          </p:txBody>
        </p:sp>
        <p:sp>
          <p:nvSpPr>
            <p:cNvPr id="61" name="Rectangle 60">
              <a:extLst>
                <a:ext uri="{FF2B5EF4-FFF2-40B4-BE49-F238E27FC236}">
                  <a16:creationId xmlns:a16="http://schemas.microsoft.com/office/drawing/2014/main" id="{BF8428EF-4CB8-4F9A-9F8C-8FFFF8F58662}"/>
                </a:ext>
              </a:extLst>
            </p:cNvPr>
            <p:cNvSpPr/>
            <p:nvPr/>
          </p:nvSpPr>
          <p:spPr bwMode="auto">
            <a:xfrm>
              <a:off x="6304566" y="4707622"/>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2" name="Rectangle 61">
              <a:extLst>
                <a:ext uri="{FF2B5EF4-FFF2-40B4-BE49-F238E27FC236}">
                  <a16:creationId xmlns:a16="http://schemas.microsoft.com/office/drawing/2014/main" id="{D83121E6-78C7-4314-885A-1B7998F07C9B}"/>
                </a:ext>
              </a:extLst>
            </p:cNvPr>
            <p:cNvSpPr/>
            <p:nvPr/>
          </p:nvSpPr>
          <p:spPr bwMode="auto">
            <a:xfrm>
              <a:off x="6565479" y="3592386"/>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3" name="Rectangle 62">
              <a:extLst>
                <a:ext uri="{FF2B5EF4-FFF2-40B4-BE49-F238E27FC236}">
                  <a16:creationId xmlns:a16="http://schemas.microsoft.com/office/drawing/2014/main" id="{3A6D200E-E07D-44C7-913B-BD0A0B2799E4}"/>
                </a:ext>
              </a:extLst>
            </p:cNvPr>
            <p:cNvSpPr/>
            <p:nvPr/>
          </p:nvSpPr>
          <p:spPr bwMode="auto">
            <a:xfrm>
              <a:off x="8601464" y="3918230"/>
              <a:ext cx="249509" cy="233546"/>
            </a:xfrm>
            <a:prstGeom prst="rect">
              <a:avLst/>
            </a:prstGeom>
            <a:solidFill>
              <a:srgbClr val="FF6100"/>
            </a:solidFill>
            <a:ln w="3175">
              <a:solidFill>
                <a:schemeClr val="tx2"/>
              </a:solidFill>
            </a:ln>
            <a:effectLst>
              <a:outerShdw blurRad="63500" sx="70000" sy="70000" algn="ctr" rotWithShape="0">
                <a:prstClr val="black">
                  <a:alpha val="15000"/>
                </a:prstClr>
              </a:outerShdw>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4" name="Rectangle 63">
              <a:extLst>
                <a:ext uri="{FF2B5EF4-FFF2-40B4-BE49-F238E27FC236}">
                  <a16:creationId xmlns:a16="http://schemas.microsoft.com/office/drawing/2014/main" id="{3F183488-8CEB-4A5F-A5D3-248CC92D602F}"/>
                </a:ext>
              </a:extLst>
            </p:cNvPr>
            <p:cNvSpPr/>
            <p:nvPr/>
          </p:nvSpPr>
          <p:spPr bwMode="auto">
            <a:xfrm>
              <a:off x="9145627" y="4394281"/>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5" name="Rectangle 64">
              <a:extLst>
                <a:ext uri="{FF2B5EF4-FFF2-40B4-BE49-F238E27FC236}">
                  <a16:creationId xmlns:a16="http://schemas.microsoft.com/office/drawing/2014/main" id="{821FBE96-7BFD-4619-BC68-3D164BEEDD4E}"/>
                </a:ext>
              </a:extLst>
            </p:cNvPr>
            <p:cNvSpPr/>
            <p:nvPr/>
          </p:nvSpPr>
          <p:spPr bwMode="auto">
            <a:xfrm>
              <a:off x="9713836" y="3592386"/>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6" name="Rectangle 65">
              <a:extLst>
                <a:ext uri="{FF2B5EF4-FFF2-40B4-BE49-F238E27FC236}">
                  <a16:creationId xmlns:a16="http://schemas.microsoft.com/office/drawing/2014/main" id="{1C1EC1C0-5E59-4CFF-B970-25927004E7F3}"/>
                </a:ext>
              </a:extLst>
            </p:cNvPr>
            <p:cNvSpPr/>
            <p:nvPr/>
          </p:nvSpPr>
          <p:spPr bwMode="auto">
            <a:xfrm>
              <a:off x="9747767" y="4151776"/>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7" name="Rectangle 66">
              <a:extLst>
                <a:ext uri="{FF2B5EF4-FFF2-40B4-BE49-F238E27FC236}">
                  <a16:creationId xmlns:a16="http://schemas.microsoft.com/office/drawing/2014/main" id="{84A77DFD-702D-4744-A7BA-9E100FE7E3C4}"/>
                </a:ext>
              </a:extLst>
            </p:cNvPr>
            <p:cNvSpPr/>
            <p:nvPr/>
          </p:nvSpPr>
          <p:spPr bwMode="auto">
            <a:xfrm>
              <a:off x="9452433" y="4151776"/>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8" name="Rectangle 67">
              <a:extLst>
                <a:ext uri="{FF2B5EF4-FFF2-40B4-BE49-F238E27FC236}">
                  <a16:creationId xmlns:a16="http://schemas.microsoft.com/office/drawing/2014/main" id="{16F866B1-6AA5-41E4-862B-495BE70263E1}"/>
                </a:ext>
              </a:extLst>
            </p:cNvPr>
            <p:cNvSpPr/>
            <p:nvPr/>
          </p:nvSpPr>
          <p:spPr bwMode="auto">
            <a:xfrm>
              <a:off x="6838486" y="359238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69" name="Rectangle 68">
              <a:extLst>
                <a:ext uri="{FF2B5EF4-FFF2-40B4-BE49-F238E27FC236}">
                  <a16:creationId xmlns:a16="http://schemas.microsoft.com/office/drawing/2014/main" id="{CD019313-960C-4921-A4D9-5EA2F089F186}"/>
                </a:ext>
              </a:extLst>
            </p:cNvPr>
            <p:cNvSpPr/>
            <p:nvPr/>
          </p:nvSpPr>
          <p:spPr bwMode="auto">
            <a:xfrm>
              <a:off x="6562113" y="4394281"/>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0" name="Rectangle 69">
              <a:extLst>
                <a:ext uri="{FF2B5EF4-FFF2-40B4-BE49-F238E27FC236}">
                  <a16:creationId xmlns:a16="http://schemas.microsoft.com/office/drawing/2014/main" id="{374D5124-64CE-4055-AE85-8907C7193A98}"/>
                </a:ext>
              </a:extLst>
            </p:cNvPr>
            <p:cNvSpPr/>
            <p:nvPr/>
          </p:nvSpPr>
          <p:spPr bwMode="auto">
            <a:xfrm>
              <a:off x="8333742" y="359238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1" name="Rectangle 70">
              <a:extLst>
                <a:ext uri="{FF2B5EF4-FFF2-40B4-BE49-F238E27FC236}">
                  <a16:creationId xmlns:a16="http://schemas.microsoft.com/office/drawing/2014/main" id="{39E559C5-B822-4EBA-974A-5626B9D0A695}"/>
                </a:ext>
              </a:extLst>
            </p:cNvPr>
            <p:cNvSpPr/>
            <p:nvPr/>
          </p:nvSpPr>
          <p:spPr bwMode="auto">
            <a:xfrm>
              <a:off x="8333741" y="415177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2" name="Rectangle 71">
              <a:extLst>
                <a:ext uri="{FF2B5EF4-FFF2-40B4-BE49-F238E27FC236}">
                  <a16:creationId xmlns:a16="http://schemas.microsoft.com/office/drawing/2014/main" id="{F3F71133-A2ED-4C13-BA12-14C10609F94A}"/>
                </a:ext>
              </a:extLst>
            </p:cNvPr>
            <p:cNvSpPr/>
            <p:nvPr/>
          </p:nvSpPr>
          <p:spPr bwMode="auto">
            <a:xfrm>
              <a:off x="9590901" y="4394281"/>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3" name="Rectangle 72">
              <a:extLst>
                <a:ext uri="{FF2B5EF4-FFF2-40B4-BE49-F238E27FC236}">
                  <a16:creationId xmlns:a16="http://schemas.microsoft.com/office/drawing/2014/main" id="{4EB25400-CBD9-4767-854B-40FF34BC43CC}"/>
                </a:ext>
              </a:extLst>
            </p:cNvPr>
            <p:cNvSpPr/>
            <p:nvPr/>
          </p:nvSpPr>
          <p:spPr bwMode="auto">
            <a:xfrm>
              <a:off x="10298778" y="359238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4" name="Rectangle 73">
              <a:extLst>
                <a:ext uri="{FF2B5EF4-FFF2-40B4-BE49-F238E27FC236}">
                  <a16:creationId xmlns:a16="http://schemas.microsoft.com/office/drawing/2014/main" id="{BD7E99D8-8505-4167-A32A-3061C5F218E6}"/>
                </a:ext>
              </a:extLst>
            </p:cNvPr>
            <p:cNvSpPr/>
            <p:nvPr/>
          </p:nvSpPr>
          <p:spPr bwMode="auto">
            <a:xfrm>
              <a:off x="10321498" y="415177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5" name="Rectangle 74">
              <a:extLst>
                <a:ext uri="{FF2B5EF4-FFF2-40B4-BE49-F238E27FC236}">
                  <a16:creationId xmlns:a16="http://schemas.microsoft.com/office/drawing/2014/main" id="{B00913A3-5DD6-4D21-B648-C5364119B5A7}"/>
                </a:ext>
              </a:extLst>
            </p:cNvPr>
            <p:cNvSpPr/>
            <p:nvPr/>
          </p:nvSpPr>
          <p:spPr bwMode="auto">
            <a:xfrm>
              <a:off x="5985164" y="359238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6" name="Rectangle 75">
              <a:extLst>
                <a:ext uri="{FF2B5EF4-FFF2-40B4-BE49-F238E27FC236}">
                  <a16:creationId xmlns:a16="http://schemas.microsoft.com/office/drawing/2014/main" id="{7A6F7539-19D1-4493-B905-76B8FF97C584}"/>
                </a:ext>
              </a:extLst>
            </p:cNvPr>
            <p:cNvSpPr/>
            <p:nvPr/>
          </p:nvSpPr>
          <p:spPr bwMode="auto">
            <a:xfrm>
              <a:off x="6256747" y="359238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7" name="Rectangle 76">
              <a:extLst>
                <a:ext uri="{FF2B5EF4-FFF2-40B4-BE49-F238E27FC236}">
                  <a16:creationId xmlns:a16="http://schemas.microsoft.com/office/drawing/2014/main" id="{C77AD57C-6F1A-4B04-9864-C225B59FDB63}"/>
                </a:ext>
              </a:extLst>
            </p:cNvPr>
            <p:cNvSpPr/>
            <p:nvPr/>
          </p:nvSpPr>
          <p:spPr bwMode="auto">
            <a:xfrm>
              <a:off x="7139335" y="359238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8" name="Rectangle 77">
              <a:extLst>
                <a:ext uri="{FF2B5EF4-FFF2-40B4-BE49-F238E27FC236}">
                  <a16:creationId xmlns:a16="http://schemas.microsoft.com/office/drawing/2014/main" id="{2EC0B9F2-907D-490A-AE5A-7EE9893E2B3D}"/>
                </a:ext>
              </a:extLst>
            </p:cNvPr>
            <p:cNvSpPr/>
            <p:nvPr/>
          </p:nvSpPr>
          <p:spPr bwMode="auto">
            <a:xfrm>
              <a:off x="7417377" y="359238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79" name="Rectangle 78">
              <a:extLst>
                <a:ext uri="{FF2B5EF4-FFF2-40B4-BE49-F238E27FC236}">
                  <a16:creationId xmlns:a16="http://schemas.microsoft.com/office/drawing/2014/main" id="{23221250-0D74-462A-AC41-519F1EB20C30}"/>
                </a:ext>
              </a:extLst>
            </p:cNvPr>
            <p:cNvSpPr/>
            <p:nvPr/>
          </p:nvSpPr>
          <p:spPr bwMode="auto">
            <a:xfrm>
              <a:off x="7719955" y="359238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0" name="Rectangle 79">
              <a:extLst>
                <a:ext uri="{FF2B5EF4-FFF2-40B4-BE49-F238E27FC236}">
                  <a16:creationId xmlns:a16="http://schemas.microsoft.com/office/drawing/2014/main" id="{13D0D24D-B131-4721-8456-3063BF4D9382}"/>
                </a:ext>
              </a:extLst>
            </p:cNvPr>
            <p:cNvSpPr/>
            <p:nvPr/>
          </p:nvSpPr>
          <p:spPr bwMode="auto">
            <a:xfrm>
              <a:off x="7723343" y="3918230"/>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1" name="Rectangle 80">
              <a:extLst>
                <a:ext uri="{FF2B5EF4-FFF2-40B4-BE49-F238E27FC236}">
                  <a16:creationId xmlns:a16="http://schemas.microsoft.com/office/drawing/2014/main" id="{B0A74756-D417-4C4D-8F4C-8DE2DE123B91}"/>
                </a:ext>
              </a:extLst>
            </p:cNvPr>
            <p:cNvSpPr/>
            <p:nvPr/>
          </p:nvSpPr>
          <p:spPr bwMode="auto">
            <a:xfrm>
              <a:off x="5994296" y="415177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2" name="Rectangle 81">
              <a:extLst>
                <a:ext uri="{FF2B5EF4-FFF2-40B4-BE49-F238E27FC236}">
                  <a16:creationId xmlns:a16="http://schemas.microsoft.com/office/drawing/2014/main" id="{32C319F4-F835-4BC7-8427-4A6374BE9AAA}"/>
                </a:ext>
              </a:extLst>
            </p:cNvPr>
            <p:cNvSpPr/>
            <p:nvPr/>
          </p:nvSpPr>
          <p:spPr bwMode="auto">
            <a:xfrm>
              <a:off x="6264746" y="4394281"/>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3" name="Rectangle 82">
              <a:extLst>
                <a:ext uri="{FF2B5EF4-FFF2-40B4-BE49-F238E27FC236}">
                  <a16:creationId xmlns:a16="http://schemas.microsoft.com/office/drawing/2014/main" id="{8347C3FD-9135-4CCC-AA61-1DBA53082839}"/>
                </a:ext>
              </a:extLst>
            </p:cNvPr>
            <p:cNvSpPr/>
            <p:nvPr/>
          </p:nvSpPr>
          <p:spPr bwMode="auto">
            <a:xfrm>
              <a:off x="6017259" y="5381388"/>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4" name="Rectangle 83">
              <a:extLst>
                <a:ext uri="{FF2B5EF4-FFF2-40B4-BE49-F238E27FC236}">
                  <a16:creationId xmlns:a16="http://schemas.microsoft.com/office/drawing/2014/main" id="{F078A446-4554-4BDC-84CC-50144FC5CBFF}"/>
                </a:ext>
              </a:extLst>
            </p:cNvPr>
            <p:cNvSpPr/>
            <p:nvPr/>
          </p:nvSpPr>
          <p:spPr bwMode="auto">
            <a:xfrm>
              <a:off x="5969581" y="4708466"/>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5" name="Rectangle 84">
              <a:extLst>
                <a:ext uri="{FF2B5EF4-FFF2-40B4-BE49-F238E27FC236}">
                  <a16:creationId xmlns:a16="http://schemas.microsoft.com/office/drawing/2014/main" id="{F88C9D3D-04B0-435F-9340-F3636E43E75C}"/>
                </a:ext>
              </a:extLst>
            </p:cNvPr>
            <p:cNvSpPr/>
            <p:nvPr/>
          </p:nvSpPr>
          <p:spPr bwMode="auto">
            <a:xfrm>
              <a:off x="7724662" y="5373199"/>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6" name="Rectangle 85">
              <a:extLst>
                <a:ext uri="{FF2B5EF4-FFF2-40B4-BE49-F238E27FC236}">
                  <a16:creationId xmlns:a16="http://schemas.microsoft.com/office/drawing/2014/main" id="{CCE68330-521C-4D02-B747-02F23E0D30BE}"/>
                </a:ext>
              </a:extLst>
            </p:cNvPr>
            <p:cNvSpPr/>
            <p:nvPr/>
          </p:nvSpPr>
          <p:spPr bwMode="auto">
            <a:xfrm>
              <a:off x="8533759" y="4707622"/>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7" name="Rectangle 86">
              <a:extLst>
                <a:ext uri="{FF2B5EF4-FFF2-40B4-BE49-F238E27FC236}">
                  <a16:creationId xmlns:a16="http://schemas.microsoft.com/office/drawing/2014/main" id="{A1B885A7-A375-454E-A9F9-6085083682C5}"/>
                </a:ext>
              </a:extLst>
            </p:cNvPr>
            <p:cNvSpPr/>
            <p:nvPr/>
          </p:nvSpPr>
          <p:spPr bwMode="auto">
            <a:xfrm>
              <a:off x="8848905" y="4707622"/>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8" name="Rectangle 87">
              <a:extLst>
                <a:ext uri="{FF2B5EF4-FFF2-40B4-BE49-F238E27FC236}">
                  <a16:creationId xmlns:a16="http://schemas.microsoft.com/office/drawing/2014/main" id="{FC95CFCE-D174-43B0-9D04-345CFA202516}"/>
                </a:ext>
              </a:extLst>
            </p:cNvPr>
            <p:cNvSpPr/>
            <p:nvPr/>
          </p:nvSpPr>
          <p:spPr bwMode="auto">
            <a:xfrm>
              <a:off x="9703914" y="5379263"/>
              <a:ext cx="249509" cy="233546"/>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89" name="Rectangle 88">
              <a:extLst>
                <a:ext uri="{FF2B5EF4-FFF2-40B4-BE49-F238E27FC236}">
                  <a16:creationId xmlns:a16="http://schemas.microsoft.com/office/drawing/2014/main" id="{BDE334F5-B14E-4852-BFE0-607C684D5A7D}"/>
                </a:ext>
              </a:extLst>
            </p:cNvPr>
            <p:cNvSpPr/>
            <p:nvPr/>
          </p:nvSpPr>
          <p:spPr bwMode="auto">
            <a:xfrm>
              <a:off x="6717879" y="3918230"/>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0" name="Rectangle 89">
              <a:extLst>
                <a:ext uri="{FF2B5EF4-FFF2-40B4-BE49-F238E27FC236}">
                  <a16:creationId xmlns:a16="http://schemas.microsoft.com/office/drawing/2014/main" id="{3B4EBD6B-AD2C-49F5-8FAB-BEC59BD902D1}"/>
                </a:ext>
              </a:extLst>
            </p:cNvPr>
            <p:cNvSpPr/>
            <p:nvPr/>
          </p:nvSpPr>
          <p:spPr bwMode="auto">
            <a:xfrm>
              <a:off x="6607082" y="4707622"/>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1" name="Rectangle 90">
              <a:extLst>
                <a:ext uri="{FF2B5EF4-FFF2-40B4-BE49-F238E27FC236}">
                  <a16:creationId xmlns:a16="http://schemas.microsoft.com/office/drawing/2014/main" id="{5983FC6B-72DE-479D-80D8-390B1229B2A6}"/>
                </a:ext>
              </a:extLst>
            </p:cNvPr>
            <p:cNvSpPr/>
            <p:nvPr/>
          </p:nvSpPr>
          <p:spPr bwMode="auto">
            <a:xfrm>
              <a:off x="7433972" y="5374496"/>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2" name="Rectangle 91">
              <a:extLst>
                <a:ext uri="{FF2B5EF4-FFF2-40B4-BE49-F238E27FC236}">
                  <a16:creationId xmlns:a16="http://schemas.microsoft.com/office/drawing/2014/main" id="{3B79E501-1E7A-4040-BBAD-6609906DF8F6}"/>
                </a:ext>
              </a:extLst>
            </p:cNvPr>
            <p:cNvSpPr/>
            <p:nvPr/>
          </p:nvSpPr>
          <p:spPr bwMode="auto">
            <a:xfrm>
              <a:off x="8575190" y="5381388"/>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3" name="Rectangle 92">
              <a:extLst>
                <a:ext uri="{FF2B5EF4-FFF2-40B4-BE49-F238E27FC236}">
                  <a16:creationId xmlns:a16="http://schemas.microsoft.com/office/drawing/2014/main" id="{7FC66D36-A34C-45BF-91A7-2B7D6CAB1807}"/>
                </a:ext>
              </a:extLst>
            </p:cNvPr>
            <p:cNvSpPr/>
            <p:nvPr/>
          </p:nvSpPr>
          <p:spPr bwMode="auto">
            <a:xfrm>
              <a:off x="9682580" y="4707622"/>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4" name="Rectangle 93">
              <a:extLst>
                <a:ext uri="{FF2B5EF4-FFF2-40B4-BE49-F238E27FC236}">
                  <a16:creationId xmlns:a16="http://schemas.microsoft.com/office/drawing/2014/main" id="{2A9CBAB8-ECA8-4D4D-8612-8E0C3692378D}"/>
                </a:ext>
              </a:extLst>
            </p:cNvPr>
            <p:cNvSpPr/>
            <p:nvPr/>
          </p:nvSpPr>
          <p:spPr bwMode="auto">
            <a:xfrm>
              <a:off x="10011166" y="5381388"/>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5" name="Rectangle 94">
              <a:extLst>
                <a:ext uri="{FF2B5EF4-FFF2-40B4-BE49-F238E27FC236}">
                  <a16:creationId xmlns:a16="http://schemas.microsoft.com/office/drawing/2014/main" id="{C9066CE2-FB31-4497-BFE4-4A4943A5814B}"/>
                </a:ext>
              </a:extLst>
            </p:cNvPr>
            <p:cNvSpPr/>
            <p:nvPr/>
          </p:nvSpPr>
          <p:spPr bwMode="auto">
            <a:xfrm>
              <a:off x="6344553" y="5379263"/>
              <a:ext cx="249509" cy="233546"/>
            </a:xfrm>
            <a:prstGeom prst="rect">
              <a:avLst/>
            </a:prstGeom>
            <a:solidFill>
              <a:srgbClr val="FF6100"/>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6" name="Rectangle 95">
              <a:extLst>
                <a:ext uri="{FF2B5EF4-FFF2-40B4-BE49-F238E27FC236}">
                  <a16:creationId xmlns:a16="http://schemas.microsoft.com/office/drawing/2014/main" id="{41B8397E-478E-41A1-A581-9B2D6106C2DB}"/>
                </a:ext>
              </a:extLst>
            </p:cNvPr>
            <p:cNvSpPr/>
            <p:nvPr/>
          </p:nvSpPr>
          <p:spPr bwMode="auto">
            <a:xfrm>
              <a:off x="6671847" y="5379263"/>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7" name="Rectangle 96">
              <a:extLst>
                <a:ext uri="{FF2B5EF4-FFF2-40B4-BE49-F238E27FC236}">
                  <a16:creationId xmlns:a16="http://schemas.microsoft.com/office/drawing/2014/main" id="{E10AF627-38E8-4671-A824-CA183CB75DAC}"/>
                </a:ext>
              </a:extLst>
            </p:cNvPr>
            <p:cNvSpPr/>
            <p:nvPr/>
          </p:nvSpPr>
          <p:spPr bwMode="auto">
            <a:xfrm>
              <a:off x="6999141" y="537449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8" name="Rectangle 97">
              <a:extLst>
                <a:ext uri="{FF2B5EF4-FFF2-40B4-BE49-F238E27FC236}">
                  <a16:creationId xmlns:a16="http://schemas.microsoft.com/office/drawing/2014/main" id="{BEF731C7-DF19-44F1-8506-CA2690CB7F9B}"/>
                </a:ext>
              </a:extLst>
            </p:cNvPr>
            <p:cNvSpPr/>
            <p:nvPr/>
          </p:nvSpPr>
          <p:spPr bwMode="auto">
            <a:xfrm>
              <a:off x="7392585" y="4707622"/>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99" name="Rectangle 98">
              <a:extLst>
                <a:ext uri="{FF2B5EF4-FFF2-40B4-BE49-F238E27FC236}">
                  <a16:creationId xmlns:a16="http://schemas.microsoft.com/office/drawing/2014/main" id="{B7FB9F89-FB1D-4CFB-9ACD-F4FBB41D6835}"/>
                </a:ext>
              </a:extLst>
            </p:cNvPr>
            <p:cNvSpPr/>
            <p:nvPr/>
          </p:nvSpPr>
          <p:spPr bwMode="auto">
            <a:xfrm>
              <a:off x="7689363" y="4707622"/>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100" name="Rectangle 99">
              <a:extLst>
                <a:ext uri="{FF2B5EF4-FFF2-40B4-BE49-F238E27FC236}">
                  <a16:creationId xmlns:a16="http://schemas.microsoft.com/office/drawing/2014/main" id="{A2C83709-E594-41BC-872C-5D1DFB16819C}"/>
                </a:ext>
              </a:extLst>
            </p:cNvPr>
            <p:cNvSpPr/>
            <p:nvPr/>
          </p:nvSpPr>
          <p:spPr bwMode="auto">
            <a:xfrm>
              <a:off x="8903099" y="538810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101" name="Rectangle 100">
              <a:extLst>
                <a:ext uri="{FF2B5EF4-FFF2-40B4-BE49-F238E27FC236}">
                  <a16:creationId xmlns:a16="http://schemas.microsoft.com/office/drawing/2014/main" id="{840A7642-3B61-4A58-A0EB-6A33ABE2F388}"/>
                </a:ext>
              </a:extLst>
            </p:cNvPr>
            <p:cNvSpPr/>
            <p:nvPr/>
          </p:nvSpPr>
          <p:spPr bwMode="auto">
            <a:xfrm>
              <a:off x="9217116" y="5388106"/>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102" name="Rectangle 101">
              <a:extLst>
                <a:ext uri="{FF2B5EF4-FFF2-40B4-BE49-F238E27FC236}">
                  <a16:creationId xmlns:a16="http://schemas.microsoft.com/office/drawing/2014/main" id="{1BFC6CE2-37AF-412D-935F-356AE712268E}"/>
                </a:ext>
              </a:extLst>
            </p:cNvPr>
            <p:cNvSpPr/>
            <p:nvPr/>
          </p:nvSpPr>
          <p:spPr bwMode="auto">
            <a:xfrm>
              <a:off x="10311289" y="5381388"/>
              <a:ext cx="249509" cy="233546"/>
            </a:xfrm>
            <a:prstGeom prst="rect">
              <a:avLst/>
            </a:prstGeom>
            <a:solidFill>
              <a:schemeClr val="tx2"/>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grpSp>
      <p:grpSp>
        <p:nvGrpSpPr>
          <p:cNvPr id="103" name="Group 102">
            <a:extLst>
              <a:ext uri="{FF2B5EF4-FFF2-40B4-BE49-F238E27FC236}">
                <a16:creationId xmlns:a16="http://schemas.microsoft.com/office/drawing/2014/main" id="{8DBD2002-38B8-4D16-9672-64CC1ED54E74}"/>
              </a:ext>
            </a:extLst>
          </p:cNvPr>
          <p:cNvGrpSpPr/>
          <p:nvPr/>
        </p:nvGrpSpPr>
        <p:grpSpPr>
          <a:xfrm>
            <a:off x="1199796" y="974211"/>
            <a:ext cx="3398661" cy="1868173"/>
            <a:chOff x="1889822" y="1805263"/>
            <a:chExt cx="3398661" cy="1868173"/>
          </a:xfrm>
        </p:grpSpPr>
        <p:grpSp>
          <p:nvGrpSpPr>
            <p:cNvPr id="104" name="Group 103">
              <a:extLst>
                <a:ext uri="{FF2B5EF4-FFF2-40B4-BE49-F238E27FC236}">
                  <a16:creationId xmlns:a16="http://schemas.microsoft.com/office/drawing/2014/main" id="{27B6ECB9-86CE-464B-B310-203D61DBC16A}"/>
                </a:ext>
              </a:extLst>
            </p:cNvPr>
            <p:cNvGrpSpPr/>
            <p:nvPr/>
          </p:nvGrpSpPr>
          <p:grpSpPr>
            <a:xfrm>
              <a:off x="1930363" y="2095101"/>
              <a:ext cx="917838" cy="1177280"/>
              <a:chOff x="711527" y="1322462"/>
              <a:chExt cx="917838" cy="1177280"/>
            </a:xfrm>
          </p:grpSpPr>
          <p:sp>
            <p:nvSpPr>
              <p:cNvPr id="119" name="Rectangle 118">
                <a:extLst>
                  <a:ext uri="{FF2B5EF4-FFF2-40B4-BE49-F238E27FC236}">
                    <a16:creationId xmlns:a16="http://schemas.microsoft.com/office/drawing/2014/main" id="{BE64E0AF-3BB0-4B16-AACE-647CBC73A47A}"/>
                  </a:ext>
                </a:extLst>
              </p:cNvPr>
              <p:cNvSpPr/>
              <p:nvPr/>
            </p:nvSpPr>
            <p:spPr bwMode="auto">
              <a:xfrm>
                <a:off x="932495" y="1322462"/>
                <a:ext cx="696870" cy="648072"/>
              </a:xfrm>
              <a:prstGeom prst="rect">
                <a:avLst/>
              </a:prstGeom>
              <a:solidFill>
                <a:schemeClr val="accent1">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20" name="Rectangle 119">
                <a:extLst>
                  <a:ext uri="{FF2B5EF4-FFF2-40B4-BE49-F238E27FC236}">
                    <a16:creationId xmlns:a16="http://schemas.microsoft.com/office/drawing/2014/main" id="{5432B507-7C68-4588-844E-F0A21FB8E913}"/>
                  </a:ext>
                </a:extLst>
              </p:cNvPr>
              <p:cNvSpPr/>
              <p:nvPr/>
            </p:nvSpPr>
            <p:spPr bwMode="auto">
              <a:xfrm>
                <a:off x="855079" y="1496008"/>
                <a:ext cx="696870" cy="648072"/>
              </a:xfrm>
              <a:prstGeom prst="rect">
                <a:avLst/>
              </a:prstGeom>
              <a:solidFill>
                <a:schemeClr val="accent1">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21" name="Rectangle 120">
                <a:extLst>
                  <a:ext uri="{FF2B5EF4-FFF2-40B4-BE49-F238E27FC236}">
                    <a16:creationId xmlns:a16="http://schemas.microsoft.com/office/drawing/2014/main" id="{F327E4BA-AC71-40E7-91E0-0E6E4E87119F}"/>
                  </a:ext>
                </a:extLst>
              </p:cNvPr>
              <p:cNvSpPr/>
              <p:nvPr/>
            </p:nvSpPr>
            <p:spPr bwMode="auto">
              <a:xfrm>
                <a:off x="786643" y="1669554"/>
                <a:ext cx="696870" cy="648072"/>
              </a:xfrm>
              <a:prstGeom prst="rect">
                <a:avLst/>
              </a:prstGeom>
              <a:solidFill>
                <a:schemeClr val="accent1">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22" name="Rectangle 121">
                <a:extLst>
                  <a:ext uri="{FF2B5EF4-FFF2-40B4-BE49-F238E27FC236}">
                    <a16:creationId xmlns:a16="http://schemas.microsoft.com/office/drawing/2014/main" id="{18D970D9-243F-4814-A807-34413CF45173}"/>
                  </a:ext>
                </a:extLst>
              </p:cNvPr>
              <p:cNvSpPr/>
              <p:nvPr/>
            </p:nvSpPr>
            <p:spPr bwMode="auto">
              <a:xfrm>
                <a:off x="711527" y="1851670"/>
                <a:ext cx="696870" cy="648072"/>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grpSp>
          <p:nvGrpSpPr>
            <p:cNvPr id="105" name="Group 104">
              <a:extLst>
                <a:ext uri="{FF2B5EF4-FFF2-40B4-BE49-F238E27FC236}">
                  <a16:creationId xmlns:a16="http://schemas.microsoft.com/office/drawing/2014/main" id="{0E035723-758D-4D8A-B758-B0DFB3A46D83}"/>
                </a:ext>
              </a:extLst>
            </p:cNvPr>
            <p:cNvGrpSpPr/>
            <p:nvPr/>
          </p:nvGrpSpPr>
          <p:grpSpPr>
            <a:xfrm>
              <a:off x="3054532" y="2095101"/>
              <a:ext cx="917838" cy="1177280"/>
              <a:chOff x="711527" y="1322462"/>
              <a:chExt cx="917838" cy="1177280"/>
            </a:xfrm>
            <a:solidFill>
              <a:schemeClr val="accent2"/>
            </a:solidFill>
          </p:grpSpPr>
          <p:sp>
            <p:nvSpPr>
              <p:cNvPr id="115" name="Rectangle 114">
                <a:extLst>
                  <a:ext uri="{FF2B5EF4-FFF2-40B4-BE49-F238E27FC236}">
                    <a16:creationId xmlns:a16="http://schemas.microsoft.com/office/drawing/2014/main" id="{A0A13847-D2CD-4694-8893-A9881603C3A0}"/>
                  </a:ext>
                </a:extLst>
              </p:cNvPr>
              <p:cNvSpPr/>
              <p:nvPr/>
            </p:nvSpPr>
            <p:spPr bwMode="auto">
              <a:xfrm>
                <a:off x="932495" y="1322462"/>
                <a:ext cx="696870" cy="648072"/>
              </a:xfrm>
              <a:prstGeom prst="rect">
                <a:avLst/>
              </a:prstGeom>
              <a:solidFill>
                <a:schemeClr val="accent2">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6" name="Rectangle 115">
                <a:extLst>
                  <a:ext uri="{FF2B5EF4-FFF2-40B4-BE49-F238E27FC236}">
                    <a16:creationId xmlns:a16="http://schemas.microsoft.com/office/drawing/2014/main" id="{0DBECC11-4796-4592-B1D7-8B859E3E73B8}"/>
                  </a:ext>
                </a:extLst>
              </p:cNvPr>
              <p:cNvSpPr/>
              <p:nvPr/>
            </p:nvSpPr>
            <p:spPr bwMode="auto">
              <a:xfrm>
                <a:off x="855079" y="1496008"/>
                <a:ext cx="696870" cy="648072"/>
              </a:xfrm>
              <a:prstGeom prst="rect">
                <a:avLst/>
              </a:prstGeom>
              <a:solidFill>
                <a:schemeClr val="accent2">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7" name="Rectangle 116">
                <a:extLst>
                  <a:ext uri="{FF2B5EF4-FFF2-40B4-BE49-F238E27FC236}">
                    <a16:creationId xmlns:a16="http://schemas.microsoft.com/office/drawing/2014/main" id="{98007AEB-0B3D-4C2E-BFF7-25BD7BB14AE6}"/>
                  </a:ext>
                </a:extLst>
              </p:cNvPr>
              <p:cNvSpPr/>
              <p:nvPr/>
            </p:nvSpPr>
            <p:spPr bwMode="auto">
              <a:xfrm>
                <a:off x="786643" y="1669554"/>
                <a:ext cx="696870" cy="648072"/>
              </a:xfrm>
              <a:prstGeom prst="rect">
                <a:avLst/>
              </a:prstGeom>
              <a:solidFill>
                <a:schemeClr val="accent2">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8" name="Rectangle 117">
                <a:extLst>
                  <a:ext uri="{FF2B5EF4-FFF2-40B4-BE49-F238E27FC236}">
                    <a16:creationId xmlns:a16="http://schemas.microsoft.com/office/drawing/2014/main" id="{3B89D1D3-7629-430E-ADF4-8E121A0B099D}"/>
                  </a:ext>
                </a:extLst>
              </p:cNvPr>
              <p:cNvSpPr/>
              <p:nvPr/>
            </p:nvSpPr>
            <p:spPr bwMode="auto">
              <a:xfrm>
                <a:off x="711527" y="1851670"/>
                <a:ext cx="696870" cy="648072"/>
              </a:xfrm>
              <a:prstGeom prst="rect">
                <a:avLst/>
              </a:prstGeom>
              <a:grp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grpSp>
          <p:nvGrpSpPr>
            <p:cNvPr id="106" name="Group 105">
              <a:extLst>
                <a:ext uri="{FF2B5EF4-FFF2-40B4-BE49-F238E27FC236}">
                  <a16:creationId xmlns:a16="http://schemas.microsoft.com/office/drawing/2014/main" id="{3057FD75-E643-4E8C-903F-16A9D61EE973}"/>
                </a:ext>
              </a:extLst>
            </p:cNvPr>
            <p:cNvGrpSpPr/>
            <p:nvPr/>
          </p:nvGrpSpPr>
          <p:grpSpPr>
            <a:xfrm>
              <a:off x="4253817" y="2095101"/>
              <a:ext cx="917838" cy="1177280"/>
              <a:chOff x="711527" y="1322462"/>
              <a:chExt cx="917838" cy="1177280"/>
            </a:xfrm>
            <a:solidFill>
              <a:schemeClr val="tx2"/>
            </a:solidFill>
          </p:grpSpPr>
          <p:sp>
            <p:nvSpPr>
              <p:cNvPr id="111" name="Rectangle 110">
                <a:extLst>
                  <a:ext uri="{FF2B5EF4-FFF2-40B4-BE49-F238E27FC236}">
                    <a16:creationId xmlns:a16="http://schemas.microsoft.com/office/drawing/2014/main" id="{B53D07A7-EE7D-40F5-B43D-598CAD29596A}"/>
                  </a:ext>
                </a:extLst>
              </p:cNvPr>
              <p:cNvSpPr/>
              <p:nvPr/>
            </p:nvSpPr>
            <p:spPr bwMode="auto">
              <a:xfrm>
                <a:off x="932495" y="1322462"/>
                <a:ext cx="696870" cy="648072"/>
              </a:xfrm>
              <a:prstGeom prst="rect">
                <a:avLst/>
              </a:prstGeom>
              <a:solidFill>
                <a:schemeClr val="tx2">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2" name="Rectangle 111">
                <a:extLst>
                  <a:ext uri="{FF2B5EF4-FFF2-40B4-BE49-F238E27FC236}">
                    <a16:creationId xmlns:a16="http://schemas.microsoft.com/office/drawing/2014/main" id="{1C32C702-24EC-460C-8E42-49B84B535AA0}"/>
                  </a:ext>
                </a:extLst>
              </p:cNvPr>
              <p:cNvSpPr/>
              <p:nvPr/>
            </p:nvSpPr>
            <p:spPr bwMode="auto">
              <a:xfrm>
                <a:off x="855079" y="1496008"/>
                <a:ext cx="696870" cy="648072"/>
              </a:xfrm>
              <a:prstGeom prst="rect">
                <a:avLst/>
              </a:prstGeom>
              <a:solidFill>
                <a:schemeClr val="tx2">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3" name="Rectangle 112">
                <a:extLst>
                  <a:ext uri="{FF2B5EF4-FFF2-40B4-BE49-F238E27FC236}">
                    <a16:creationId xmlns:a16="http://schemas.microsoft.com/office/drawing/2014/main" id="{39CF181A-17E3-46EC-A50D-671BC35F1F5D}"/>
                  </a:ext>
                </a:extLst>
              </p:cNvPr>
              <p:cNvSpPr/>
              <p:nvPr/>
            </p:nvSpPr>
            <p:spPr bwMode="auto">
              <a:xfrm>
                <a:off x="786643" y="1669554"/>
                <a:ext cx="696870" cy="648072"/>
              </a:xfrm>
              <a:prstGeom prst="rect">
                <a:avLst/>
              </a:prstGeom>
              <a:solidFill>
                <a:schemeClr val="tx2">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App</a:t>
                </a:r>
              </a:p>
            </p:txBody>
          </p:sp>
          <p:sp>
            <p:nvSpPr>
              <p:cNvPr id="114" name="Rectangle 113">
                <a:extLst>
                  <a:ext uri="{FF2B5EF4-FFF2-40B4-BE49-F238E27FC236}">
                    <a16:creationId xmlns:a16="http://schemas.microsoft.com/office/drawing/2014/main" id="{2970FDBD-1107-4084-A40F-6ED5EC1569B5}"/>
                  </a:ext>
                </a:extLst>
              </p:cNvPr>
              <p:cNvSpPr/>
              <p:nvPr/>
            </p:nvSpPr>
            <p:spPr bwMode="auto">
              <a:xfrm>
                <a:off x="711527" y="1851670"/>
                <a:ext cx="696870" cy="648072"/>
              </a:xfrm>
              <a:prstGeom prst="rect">
                <a:avLst/>
              </a:prstGeom>
              <a:grp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sp>
          <p:nvSpPr>
            <p:cNvPr id="107" name="TextBox 106">
              <a:extLst>
                <a:ext uri="{FF2B5EF4-FFF2-40B4-BE49-F238E27FC236}">
                  <a16:creationId xmlns:a16="http://schemas.microsoft.com/office/drawing/2014/main" id="{DDDA6BBF-1833-4353-A07A-7EC46B5A6479}"/>
                </a:ext>
              </a:extLst>
            </p:cNvPr>
            <p:cNvSpPr txBox="1"/>
            <p:nvPr/>
          </p:nvSpPr>
          <p:spPr>
            <a:xfrm>
              <a:off x="3482799" y="1805263"/>
              <a:ext cx="389530" cy="215444"/>
            </a:xfrm>
            <a:prstGeom prst="rect">
              <a:avLst/>
            </a:prstGeom>
            <a:noFill/>
          </p:spPr>
          <p:txBody>
            <a:bodyPr wrap="none" lIns="0" tIns="0" rIns="0" bIns="0" rtlCol="0">
              <a:spAutoFit/>
            </a:bodyPr>
            <a:lstStyle/>
            <a:p>
              <a:r>
                <a:rPr lang="en-US" sz="1400" dirty="0">
                  <a:solidFill>
                    <a:schemeClr val="tx1"/>
                  </a:solidFill>
                </a:rPr>
                <a:t>ASIL</a:t>
              </a:r>
              <a:endParaRPr lang="de-AT" sz="1400" dirty="0" err="1">
                <a:solidFill>
                  <a:schemeClr val="tx1"/>
                </a:solidFill>
              </a:endParaRPr>
            </a:p>
          </p:txBody>
        </p:sp>
        <p:sp>
          <p:nvSpPr>
            <p:cNvPr id="108" name="TextBox 107">
              <a:extLst>
                <a:ext uri="{FF2B5EF4-FFF2-40B4-BE49-F238E27FC236}">
                  <a16:creationId xmlns:a16="http://schemas.microsoft.com/office/drawing/2014/main" id="{E84BAAB9-CF3B-4755-92BD-D44D6063666F}"/>
                </a:ext>
              </a:extLst>
            </p:cNvPr>
            <p:cNvSpPr txBox="1"/>
            <p:nvPr/>
          </p:nvSpPr>
          <p:spPr>
            <a:xfrm>
              <a:off x="2338692" y="1807830"/>
              <a:ext cx="288541" cy="215444"/>
            </a:xfrm>
            <a:prstGeom prst="rect">
              <a:avLst/>
            </a:prstGeom>
            <a:noFill/>
          </p:spPr>
          <p:txBody>
            <a:bodyPr wrap="none" lIns="0" tIns="0" rIns="0" bIns="0" rtlCol="0">
              <a:spAutoFit/>
            </a:bodyPr>
            <a:lstStyle/>
            <a:p>
              <a:r>
                <a:rPr lang="en-US" sz="1400" dirty="0">
                  <a:solidFill>
                    <a:schemeClr val="tx1"/>
                  </a:solidFill>
                </a:rPr>
                <a:t>QM</a:t>
              </a:r>
              <a:endParaRPr lang="de-AT" sz="1400" dirty="0" err="1">
                <a:solidFill>
                  <a:schemeClr val="tx1"/>
                </a:solidFill>
              </a:endParaRPr>
            </a:p>
          </p:txBody>
        </p:sp>
        <p:sp>
          <p:nvSpPr>
            <p:cNvPr id="109" name="TextBox 108">
              <a:extLst>
                <a:ext uri="{FF2B5EF4-FFF2-40B4-BE49-F238E27FC236}">
                  <a16:creationId xmlns:a16="http://schemas.microsoft.com/office/drawing/2014/main" id="{65A77CE6-6C7D-44B5-876F-9E6474B94B30}"/>
                </a:ext>
              </a:extLst>
            </p:cNvPr>
            <p:cNvSpPr txBox="1"/>
            <p:nvPr/>
          </p:nvSpPr>
          <p:spPr>
            <a:xfrm>
              <a:off x="4462936" y="1812380"/>
              <a:ext cx="825547" cy="215444"/>
            </a:xfrm>
            <a:prstGeom prst="rect">
              <a:avLst/>
            </a:prstGeom>
            <a:noFill/>
          </p:spPr>
          <p:txBody>
            <a:bodyPr wrap="none" lIns="0" tIns="0" rIns="0" bIns="0" rtlCol="0">
              <a:spAutoFit/>
            </a:bodyPr>
            <a:lstStyle/>
            <a:p>
              <a:r>
                <a:rPr lang="en-US" sz="1400" dirty="0">
                  <a:solidFill>
                    <a:schemeClr val="tx1"/>
                  </a:solidFill>
                </a:rPr>
                <a:t>Consumer</a:t>
              </a:r>
              <a:endParaRPr lang="de-AT" sz="1400" dirty="0" err="1">
                <a:solidFill>
                  <a:schemeClr val="tx1"/>
                </a:solidFill>
              </a:endParaRPr>
            </a:p>
          </p:txBody>
        </p:sp>
        <p:sp>
          <p:nvSpPr>
            <p:cNvPr id="110" name="TextBox 109">
              <a:extLst>
                <a:ext uri="{FF2B5EF4-FFF2-40B4-BE49-F238E27FC236}">
                  <a16:creationId xmlns:a16="http://schemas.microsoft.com/office/drawing/2014/main" id="{C606EAD8-2C0A-49FF-8F2F-143F65AF68E3}"/>
                </a:ext>
              </a:extLst>
            </p:cNvPr>
            <p:cNvSpPr txBox="1"/>
            <p:nvPr/>
          </p:nvSpPr>
          <p:spPr>
            <a:xfrm>
              <a:off x="1889822" y="3396437"/>
              <a:ext cx="3167534" cy="276999"/>
            </a:xfrm>
            <a:prstGeom prst="rect">
              <a:avLst/>
            </a:prstGeom>
            <a:noFill/>
          </p:spPr>
          <p:txBody>
            <a:bodyPr wrap="none" lIns="0" tIns="0" rIns="0" bIns="0" rtlCol="0">
              <a:spAutoFit/>
            </a:bodyPr>
            <a:lstStyle/>
            <a:p>
              <a:r>
                <a:rPr lang="en-US" sz="1800" dirty="0">
                  <a:solidFill>
                    <a:schemeClr val="tx1">
                      <a:lumMod val="75000"/>
                    </a:schemeClr>
                  </a:solidFill>
                </a:rPr>
                <a:t>Production resource allocation </a:t>
              </a:r>
              <a:endParaRPr lang="de-AT" sz="1800" dirty="0" err="1">
                <a:solidFill>
                  <a:schemeClr val="tx1">
                    <a:lumMod val="75000"/>
                  </a:schemeClr>
                </a:solidFill>
              </a:endParaRPr>
            </a:p>
          </p:txBody>
        </p:sp>
      </p:grpSp>
      <p:sp>
        <p:nvSpPr>
          <p:cNvPr id="123" name="Arrow: Down 122">
            <a:extLst>
              <a:ext uri="{FF2B5EF4-FFF2-40B4-BE49-F238E27FC236}">
                <a16:creationId xmlns:a16="http://schemas.microsoft.com/office/drawing/2014/main" id="{587586C1-1C8C-431D-B6FC-E358B259B73B}"/>
              </a:ext>
            </a:extLst>
          </p:cNvPr>
          <p:cNvSpPr/>
          <p:nvPr/>
        </p:nvSpPr>
        <p:spPr bwMode="auto">
          <a:xfrm>
            <a:off x="7620501" y="1927529"/>
            <a:ext cx="384080" cy="699641"/>
          </a:xfrm>
          <a:prstGeom prst="downArrow">
            <a:avLst/>
          </a:prstGeom>
          <a:solidFill>
            <a:schemeClr val="tx1">
              <a:lumMod val="40000"/>
              <a:lumOff val="6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de-AT"/>
          </a:p>
        </p:txBody>
      </p:sp>
      <p:sp>
        <p:nvSpPr>
          <p:cNvPr id="124" name="TextBox 123">
            <a:extLst>
              <a:ext uri="{FF2B5EF4-FFF2-40B4-BE49-F238E27FC236}">
                <a16:creationId xmlns:a16="http://schemas.microsoft.com/office/drawing/2014/main" id="{914FE923-5D34-4951-9F43-FA303A8DFEB5}"/>
              </a:ext>
            </a:extLst>
          </p:cNvPr>
          <p:cNvSpPr txBox="1"/>
          <p:nvPr/>
        </p:nvSpPr>
        <p:spPr>
          <a:xfrm>
            <a:off x="5591491" y="2065286"/>
            <a:ext cx="1837026" cy="492443"/>
          </a:xfrm>
          <a:prstGeom prst="rect">
            <a:avLst/>
          </a:prstGeom>
          <a:noFill/>
        </p:spPr>
        <p:txBody>
          <a:bodyPr wrap="square" lIns="0" tIns="0" rIns="0" bIns="0" rtlCol="0">
            <a:spAutoFit/>
          </a:bodyPr>
          <a:lstStyle/>
          <a:p>
            <a:pPr algn="r"/>
            <a:r>
              <a:rPr lang="en-US" sz="1600" dirty="0">
                <a:solidFill>
                  <a:schemeClr val="tx1">
                    <a:lumMod val="75000"/>
                  </a:schemeClr>
                </a:solidFill>
              </a:rPr>
              <a:t>OTA updates</a:t>
            </a:r>
          </a:p>
          <a:p>
            <a:pPr algn="r"/>
            <a:r>
              <a:rPr lang="en-US" sz="1600" dirty="0">
                <a:solidFill>
                  <a:schemeClr val="tx1">
                    <a:lumMod val="75000"/>
                  </a:schemeClr>
                </a:solidFill>
              </a:rPr>
              <a:t>cloud services</a:t>
            </a:r>
            <a:endParaRPr lang="de-AT" sz="1600" dirty="0" err="1">
              <a:solidFill>
                <a:schemeClr val="tx1">
                  <a:lumMod val="75000"/>
                </a:schemeClr>
              </a:solidFill>
            </a:endParaRPr>
          </a:p>
        </p:txBody>
      </p:sp>
      <p:sp>
        <p:nvSpPr>
          <p:cNvPr id="125" name="Arrow: Down 124">
            <a:extLst>
              <a:ext uri="{FF2B5EF4-FFF2-40B4-BE49-F238E27FC236}">
                <a16:creationId xmlns:a16="http://schemas.microsoft.com/office/drawing/2014/main" id="{4A97537E-4BF6-4F61-A08E-16E5A1C9B854}"/>
              </a:ext>
            </a:extLst>
          </p:cNvPr>
          <p:cNvSpPr/>
          <p:nvPr/>
        </p:nvSpPr>
        <p:spPr bwMode="auto">
          <a:xfrm rot="10800000">
            <a:off x="8087416" y="1918403"/>
            <a:ext cx="384080" cy="699641"/>
          </a:xfrm>
          <a:prstGeom prst="downArrow">
            <a:avLst/>
          </a:prstGeom>
          <a:solidFill>
            <a:schemeClr val="tx1">
              <a:lumMod val="40000"/>
              <a:lumOff val="6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de-AT"/>
          </a:p>
        </p:txBody>
      </p:sp>
      <p:sp>
        <p:nvSpPr>
          <p:cNvPr id="126" name="TextBox 125">
            <a:extLst>
              <a:ext uri="{FF2B5EF4-FFF2-40B4-BE49-F238E27FC236}">
                <a16:creationId xmlns:a16="http://schemas.microsoft.com/office/drawing/2014/main" id="{9661DDCA-F95D-4E3A-A921-AAF1DB007AED}"/>
              </a:ext>
            </a:extLst>
          </p:cNvPr>
          <p:cNvSpPr txBox="1"/>
          <p:nvPr/>
        </p:nvSpPr>
        <p:spPr>
          <a:xfrm>
            <a:off x="8658705" y="2065286"/>
            <a:ext cx="1650132" cy="492443"/>
          </a:xfrm>
          <a:prstGeom prst="rect">
            <a:avLst/>
          </a:prstGeom>
          <a:noFill/>
        </p:spPr>
        <p:txBody>
          <a:bodyPr wrap="square" lIns="0" tIns="0" rIns="0" bIns="0" rtlCol="0">
            <a:spAutoFit/>
          </a:bodyPr>
          <a:lstStyle/>
          <a:p>
            <a:r>
              <a:rPr lang="en-US" sz="1600" dirty="0">
                <a:solidFill>
                  <a:schemeClr val="tx1">
                    <a:lumMod val="75000"/>
                  </a:schemeClr>
                </a:solidFill>
              </a:rPr>
              <a:t>OTA diagnostics/  </a:t>
            </a:r>
          </a:p>
          <a:p>
            <a:r>
              <a:rPr lang="en-US" sz="1600" dirty="0">
                <a:solidFill>
                  <a:schemeClr val="tx1">
                    <a:lumMod val="75000"/>
                  </a:schemeClr>
                </a:solidFill>
              </a:rPr>
              <a:t>data collection</a:t>
            </a:r>
            <a:endParaRPr lang="de-AT" sz="1600" dirty="0" err="1">
              <a:solidFill>
                <a:schemeClr val="tx1">
                  <a:lumMod val="75000"/>
                </a:schemeClr>
              </a:solidFill>
            </a:endParaRPr>
          </a:p>
        </p:txBody>
      </p:sp>
      <p:sp>
        <p:nvSpPr>
          <p:cNvPr id="127" name="Arrow: Down 126">
            <a:extLst>
              <a:ext uri="{FF2B5EF4-FFF2-40B4-BE49-F238E27FC236}">
                <a16:creationId xmlns:a16="http://schemas.microsoft.com/office/drawing/2014/main" id="{93DCF964-ACF8-4818-AB5D-93373D5614AE}"/>
              </a:ext>
            </a:extLst>
          </p:cNvPr>
          <p:cNvSpPr/>
          <p:nvPr/>
        </p:nvSpPr>
        <p:spPr bwMode="auto">
          <a:xfrm rot="10800000">
            <a:off x="8087416" y="5773092"/>
            <a:ext cx="384080" cy="540931"/>
          </a:xfrm>
          <a:prstGeom prst="downArrow">
            <a:avLst/>
          </a:prstGeom>
          <a:solidFill>
            <a:schemeClr val="tx1">
              <a:lumMod val="40000"/>
              <a:lumOff val="6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de-AT"/>
          </a:p>
        </p:txBody>
      </p:sp>
      <p:sp>
        <p:nvSpPr>
          <p:cNvPr id="128" name="TextBox 127">
            <a:extLst>
              <a:ext uri="{FF2B5EF4-FFF2-40B4-BE49-F238E27FC236}">
                <a16:creationId xmlns:a16="http://schemas.microsoft.com/office/drawing/2014/main" id="{B9C39E1B-0081-47AC-BD7C-D570EC25AC84}"/>
              </a:ext>
            </a:extLst>
          </p:cNvPr>
          <p:cNvSpPr txBox="1"/>
          <p:nvPr/>
        </p:nvSpPr>
        <p:spPr>
          <a:xfrm>
            <a:off x="8605433" y="5908598"/>
            <a:ext cx="1150956" cy="246221"/>
          </a:xfrm>
          <a:prstGeom prst="rect">
            <a:avLst/>
          </a:prstGeom>
          <a:noFill/>
        </p:spPr>
        <p:txBody>
          <a:bodyPr wrap="none" lIns="0" tIns="0" rIns="0" bIns="0" rtlCol="0">
            <a:spAutoFit/>
          </a:bodyPr>
          <a:lstStyle/>
          <a:p>
            <a:r>
              <a:rPr lang="en-US" sz="1600" dirty="0">
                <a:solidFill>
                  <a:schemeClr val="tx1">
                    <a:lumMod val="75000"/>
                  </a:schemeClr>
                </a:solidFill>
              </a:rPr>
              <a:t>HW upgrade</a:t>
            </a:r>
            <a:endParaRPr lang="de-AT" sz="1600" dirty="0" err="1">
              <a:solidFill>
                <a:schemeClr val="tx1">
                  <a:lumMod val="75000"/>
                </a:schemeClr>
              </a:solidFill>
            </a:endParaRPr>
          </a:p>
        </p:txBody>
      </p:sp>
      <p:grpSp>
        <p:nvGrpSpPr>
          <p:cNvPr id="129" name="Group 128">
            <a:extLst>
              <a:ext uri="{FF2B5EF4-FFF2-40B4-BE49-F238E27FC236}">
                <a16:creationId xmlns:a16="http://schemas.microsoft.com/office/drawing/2014/main" id="{930C56E6-5849-41E7-9FC2-893798418BDC}"/>
              </a:ext>
            </a:extLst>
          </p:cNvPr>
          <p:cNvGrpSpPr/>
          <p:nvPr/>
        </p:nvGrpSpPr>
        <p:grpSpPr>
          <a:xfrm>
            <a:off x="7051428" y="933884"/>
            <a:ext cx="2181589" cy="792382"/>
            <a:chOff x="7624796" y="1396605"/>
            <a:chExt cx="3241292" cy="1177280"/>
          </a:xfrm>
        </p:grpSpPr>
        <p:grpSp>
          <p:nvGrpSpPr>
            <p:cNvPr id="130" name="Group 129">
              <a:extLst>
                <a:ext uri="{FF2B5EF4-FFF2-40B4-BE49-F238E27FC236}">
                  <a16:creationId xmlns:a16="http://schemas.microsoft.com/office/drawing/2014/main" id="{068EFA1F-B8C9-407B-9AF7-6E3F9D17243F}"/>
                </a:ext>
              </a:extLst>
            </p:cNvPr>
            <p:cNvGrpSpPr/>
            <p:nvPr/>
          </p:nvGrpSpPr>
          <p:grpSpPr>
            <a:xfrm>
              <a:off x="7624796" y="1396605"/>
              <a:ext cx="917838" cy="1177280"/>
              <a:chOff x="711527" y="1322462"/>
              <a:chExt cx="917838" cy="1177280"/>
            </a:xfrm>
          </p:grpSpPr>
          <p:sp>
            <p:nvSpPr>
              <p:cNvPr id="141" name="Rectangle 140">
                <a:extLst>
                  <a:ext uri="{FF2B5EF4-FFF2-40B4-BE49-F238E27FC236}">
                    <a16:creationId xmlns:a16="http://schemas.microsoft.com/office/drawing/2014/main" id="{A255E829-DDDB-489E-B61E-0B65B130C4C4}"/>
                  </a:ext>
                </a:extLst>
              </p:cNvPr>
              <p:cNvSpPr/>
              <p:nvPr/>
            </p:nvSpPr>
            <p:spPr bwMode="auto">
              <a:xfrm>
                <a:off x="932495" y="1322462"/>
                <a:ext cx="696870" cy="648072"/>
              </a:xfrm>
              <a:prstGeom prst="rect">
                <a:avLst/>
              </a:prstGeom>
              <a:solidFill>
                <a:schemeClr val="accent1">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A</a:t>
                </a:r>
              </a:p>
            </p:txBody>
          </p:sp>
          <p:sp>
            <p:nvSpPr>
              <p:cNvPr id="142" name="Rectangle 141">
                <a:extLst>
                  <a:ext uri="{FF2B5EF4-FFF2-40B4-BE49-F238E27FC236}">
                    <a16:creationId xmlns:a16="http://schemas.microsoft.com/office/drawing/2014/main" id="{0A44F542-F600-4EC8-8A38-53C584369E5E}"/>
                  </a:ext>
                </a:extLst>
              </p:cNvPr>
              <p:cNvSpPr/>
              <p:nvPr/>
            </p:nvSpPr>
            <p:spPr bwMode="auto">
              <a:xfrm>
                <a:off x="855079" y="1496008"/>
                <a:ext cx="696870" cy="648072"/>
              </a:xfrm>
              <a:prstGeom prst="rect">
                <a:avLst/>
              </a:prstGeom>
              <a:solidFill>
                <a:schemeClr val="accent1">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p</a:t>
                </a:r>
              </a:p>
            </p:txBody>
          </p:sp>
          <p:sp>
            <p:nvSpPr>
              <p:cNvPr id="143" name="Rectangle 142">
                <a:extLst>
                  <a:ext uri="{FF2B5EF4-FFF2-40B4-BE49-F238E27FC236}">
                    <a16:creationId xmlns:a16="http://schemas.microsoft.com/office/drawing/2014/main" id="{0BA94DA0-2B7D-478A-8AA1-ACE8EF84AC02}"/>
                  </a:ext>
                </a:extLst>
              </p:cNvPr>
              <p:cNvSpPr/>
              <p:nvPr/>
            </p:nvSpPr>
            <p:spPr bwMode="auto">
              <a:xfrm>
                <a:off x="786643" y="1669554"/>
                <a:ext cx="696870" cy="648072"/>
              </a:xfrm>
              <a:prstGeom prst="rect">
                <a:avLst/>
              </a:prstGeom>
              <a:solidFill>
                <a:schemeClr val="accent1">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pp</a:t>
                </a:r>
              </a:p>
            </p:txBody>
          </p:sp>
          <p:sp>
            <p:nvSpPr>
              <p:cNvPr id="144" name="Rectangle 143">
                <a:extLst>
                  <a:ext uri="{FF2B5EF4-FFF2-40B4-BE49-F238E27FC236}">
                    <a16:creationId xmlns:a16="http://schemas.microsoft.com/office/drawing/2014/main" id="{E1BC8607-0FA8-456D-AA24-FBF34A5A1F20}"/>
                  </a:ext>
                </a:extLst>
              </p:cNvPr>
              <p:cNvSpPr/>
              <p:nvPr/>
            </p:nvSpPr>
            <p:spPr bwMode="auto">
              <a:xfrm>
                <a:off x="711527" y="1851670"/>
                <a:ext cx="696870" cy="648072"/>
              </a:xfrm>
              <a:prstGeom prst="rect">
                <a:avLst/>
              </a:prstGeom>
              <a:solidFill>
                <a:srgbClr val="0093D0"/>
              </a:solid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grpSp>
          <p:nvGrpSpPr>
            <p:cNvPr id="131" name="Group 130">
              <a:extLst>
                <a:ext uri="{FF2B5EF4-FFF2-40B4-BE49-F238E27FC236}">
                  <a16:creationId xmlns:a16="http://schemas.microsoft.com/office/drawing/2014/main" id="{870721F4-9CAB-42AD-B0F4-C964B9C2DD8F}"/>
                </a:ext>
              </a:extLst>
            </p:cNvPr>
            <p:cNvGrpSpPr/>
            <p:nvPr/>
          </p:nvGrpSpPr>
          <p:grpSpPr>
            <a:xfrm>
              <a:off x="8748965" y="1396605"/>
              <a:ext cx="917838" cy="1177280"/>
              <a:chOff x="711527" y="1322462"/>
              <a:chExt cx="917838" cy="1177280"/>
            </a:xfrm>
            <a:solidFill>
              <a:schemeClr val="accent2"/>
            </a:solidFill>
          </p:grpSpPr>
          <p:sp>
            <p:nvSpPr>
              <p:cNvPr id="137" name="Rectangle 136">
                <a:extLst>
                  <a:ext uri="{FF2B5EF4-FFF2-40B4-BE49-F238E27FC236}">
                    <a16:creationId xmlns:a16="http://schemas.microsoft.com/office/drawing/2014/main" id="{E260C68D-BB42-4232-86F7-CD578CAE6D6E}"/>
                  </a:ext>
                </a:extLst>
              </p:cNvPr>
              <p:cNvSpPr/>
              <p:nvPr/>
            </p:nvSpPr>
            <p:spPr bwMode="auto">
              <a:xfrm>
                <a:off x="932495" y="1322462"/>
                <a:ext cx="696870" cy="648072"/>
              </a:xfrm>
              <a:prstGeom prst="rect">
                <a:avLst/>
              </a:prstGeom>
              <a:solidFill>
                <a:schemeClr val="accent2">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endParaRPr lang="en-US" sz="1800" dirty="0">
                  <a:solidFill>
                    <a:schemeClr val="bg1"/>
                  </a:solidFill>
                </a:endParaRPr>
              </a:p>
            </p:txBody>
          </p:sp>
          <p:sp>
            <p:nvSpPr>
              <p:cNvPr id="138" name="Rectangle 137">
                <a:extLst>
                  <a:ext uri="{FF2B5EF4-FFF2-40B4-BE49-F238E27FC236}">
                    <a16:creationId xmlns:a16="http://schemas.microsoft.com/office/drawing/2014/main" id="{FFA991D1-F1DA-4B4B-8C05-47C4A5DB0672}"/>
                  </a:ext>
                </a:extLst>
              </p:cNvPr>
              <p:cNvSpPr/>
              <p:nvPr/>
            </p:nvSpPr>
            <p:spPr bwMode="auto">
              <a:xfrm>
                <a:off x="855079" y="1496008"/>
                <a:ext cx="696870" cy="648072"/>
              </a:xfrm>
              <a:prstGeom prst="rect">
                <a:avLst/>
              </a:prstGeom>
              <a:solidFill>
                <a:schemeClr val="accent2">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err="1">
                    <a:solidFill>
                      <a:schemeClr val="bg1"/>
                    </a:solidFill>
                  </a:rPr>
                  <a:t>Ap</a:t>
                </a:r>
                <a:endParaRPr lang="en-US" sz="1800" dirty="0">
                  <a:solidFill>
                    <a:schemeClr val="bg1"/>
                  </a:solidFill>
                </a:endParaRPr>
              </a:p>
            </p:txBody>
          </p:sp>
          <p:sp>
            <p:nvSpPr>
              <p:cNvPr id="139" name="Rectangle 138">
                <a:extLst>
                  <a:ext uri="{FF2B5EF4-FFF2-40B4-BE49-F238E27FC236}">
                    <a16:creationId xmlns:a16="http://schemas.microsoft.com/office/drawing/2014/main" id="{0D5170C1-28A8-4916-98DE-F64C03C39270}"/>
                  </a:ext>
                </a:extLst>
              </p:cNvPr>
              <p:cNvSpPr/>
              <p:nvPr/>
            </p:nvSpPr>
            <p:spPr bwMode="auto">
              <a:xfrm>
                <a:off x="786643" y="1669554"/>
                <a:ext cx="696870" cy="648072"/>
              </a:xfrm>
              <a:prstGeom prst="rect">
                <a:avLst/>
              </a:prstGeom>
              <a:solidFill>
                <a:schemeClr val="accent2">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a:solidFill>
                      <a:schemeClr val="bg1"/>
                    </a:solidFill>
                  </a:rPr>
                  <a:t>p</a:t>
                </a:r>
              </a:p>
            </p:txBody>
          </p:sp>
          <p:sp>
            <p:nvSpPr>
              <p:cNvPr id="140" name="Rectangle 139">
                <a:extLst>
                  <a:ext uri="{FF2B5EF4-FFF2-40B4-BE49-F238E27FC236}">
                    <a16:creationId xmlns:a16="http://schemas.microsoft.com/office/drawing/2014/main" id="{55DFB9EF-256A-4E09-A99C-4B454E1D2D27}"/>
                  </a:ext>
                </a:extLst>
              </p:cNvPr>
              <p:cNvSpPr/>
              <p:nvPr/>
            </p:nvSpPr>
            <p:spPr bwMode="auto">
              <a:xfrm>
                <a:off x="711527" y="1851670"/>
                <a:ext cx="696870" cy="648072"/>
              </a:xfrm>
              <a:prstGeom prst="rect">
                <a:avLst/>
              </a:prstGeom>
              <a:grp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grpSp>
          <p:nvGrpSpPr>
            <p:cNvPr id="132" name="Group 131">
              <a:extLst>
                <a:ext uri="{FF2B5EF4-FFF2-40B4-BE49-F238E27FC236}">
                  <a16:creationId xmlns:a16="http://schemas.microsoft.com/office/drawing/2014/main" id="{809363B9-9ED7-4D70-A1FC-A35A541A3F4E}"/>
                </a:ext>
              </a:extLst>
            </p:cNvPr>
            <p:cNvGrpSpPr/>
            <p:nvPr/>
          </p:nvGrpSpPr>
          <p:grpSpPr>
            <a:xfrm>
              <a:off x="9948250" y="1396605"/>
              <a:ext cx="917838" cy="1177280"/>
              <a:chOff x="711527" y="1322462"/>
              <a:chExt cx="917838" cy="1177280"/>
            </a:xfrm>
            <a:solidFill>
              <a:schemeClr val="tx2"/>
            </a:solidFill>
          </p:grpSpPr>
          <p:sp>
            <p:nvSpPr>
              <p:cNvPr id="133" name="Rectangle 132">
                <a:extLst>
                  <a:ext uri="{FF2B5EF4-FFF2-40B4-BE49-F238E27FC236}">
                    <a16:creationId xmlns:a16="http://schemas.microsoft.com/office/drawing/2014/main" id="{A858E72A-AF94-46A8-B55D-3D21BD84A525}"/>
                  </a:ext>
                </a:extLst>
              </p:cNvPr>
              <p:cNvSpPr/>
              <p:nvPr/>
            </p:nvSpPr>
            <p:spPr bwMode="auto">
              <a:xfrm>
                <a:off x="932495" y="1322462"/>
                <a:ext cx="696870" cy="648072"/>
              </a:xfrm>
              <a:prstGeom prst="rect">
                <a:avLst/>
              </a:prstGeom>
              <a:solidFill>
                <a:schemeClr val="tx2">
                  <a:lumMod val="20000"/>
                  <a:lumOff val="8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err="1">
                    <a:solidFill>
                      <a:schemeClr val="bg1"/>
                    </a:solidFill>
                  </a:rPr>
                  <a:t>Ap</a:t>
                </a:r>
                <a:endParaRPr lang="en-US" sz="1800" dirty="0">
                  <a:solidFill>
                    <a:schemeClr val="bg1"/>
                  </a:solidFill>
                </a:endParaRPr>
              </a:p>
            </p:txBody>
          </p:sp>
          <p:sp>
            <p:nvSpPr>
              <p:cNvPr id="134" name="Rectangle 133">
                <a:extLst>
                  <a:ext uri="{FF2B5EF4-FFF2-40B4-BE49-F238E27FC236}">
                    <a16:creationId xmlns:a16="http://schemas.microsoft.com/office/drawing/2014/main" id="{8951EF67-E193-453E-9374-31C43DD54C62}"/>
                  </a:ext>
                </a:extLst>
              </p:cNvPr>
              <p:cNvSpPr/>
              <p:nvPr/>
            </p:nvSpPr>
            <p:spPr bwMode="auto">
              <a:xfrm>
                <a:off x="855079" y="1496008"/>
                <a:ext cx="696870" cy="648072"/>
              </a:xfrm>
              <a:prstGeom prst="rect">
                <a:avLst/>
              </a:prstGeom>
              <a:solidFill>
                <a:schemeClr val="tx2">
                  <a:lumMod val="40000"/>
                  <a:lumOff val="6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err="1">
                    <a:solidFill>
                      <a:schemeClr val="bg1"/>
                    </a:solidFill>
                  </a:rPr>
                  <a:t>Ap</a:t>
                </a:r>
                <a:endParaRPr lang="en-US" sz="1800" dirty="0">
                  <a:solidFill>
                    <a:schemeClr val="bg1"/>
                  </a:solidFill>
                </a:endParaRPr>
              </a:p>
            </p:txBody>
          </p:sp>
          <p:sp>
            <p:nvSpPr>
              <p:cNvPr id="135" name="Rectangle 134">
                <a:extLst>
                  <a:ext uri="{FF2B5EF4-FFF2-40B4-BE49-F238E27FC236}">
                    <a16:creationId xmlns:a16="http://schemas.microsoft.com/office/drawing/2014/main" id="{737A16F7-C8E2-4DD4-B062-05232400CD26}"/>
                  </a:ext>
                </a:extLst>
              </p:cNvPr>
              <p:cNvSpPr/>
              <p:nvPr/>
            </p:nvSpPr>
            <p:spPr bwMode="auto">
              <a:xfrm>
                <a:off x="786643" y="1669554"/>
                <a:ext cx="696870" cy="648072"/>
              </a:xfrm>
              <a:prstGeom prst="rect">
                <a:avLst/>
              </a:prstGeom>
              <a:solidFill>
                <a:schemeClr val="tx2">
                  <a:lumMod val="60000"/>
                  <a:lumOff val="40000"/>
                </a:schemeClr>
              </a:solidFill>
              <a:ln>
                <a:noFill/>
              </a:ln>
              <a:effectLst/>
            </p:spPr>
            <p:txBody>
              <a:bodyPr vert="horz" wrap="square" lIns="27000" tIns="34290" rIns="27000" bIns="34290" numCol="1" rtlCol="0" anchor="ctr" anchorCtr="0" compatLnSpc="1">
                <a:prstTxWarp prst="textNoShape">
                  <a:avLst/>
                </a:prstTxWarp>
              </a:bodyPr>
              <a:lstStyle/>
              <a:p>
                <a:pPr algn="ctr"/>
                <a:r>
                  <a:rPr lang="en-US" sz="1800" dirty="0" err="1">
                    <a:solidFill>
                      <a:schemeClr val="bg1"/>
                    </a:solidFill>
                  </a:rPr>
                  <a:t>Ap</a:t>
                </a:r>
                <a:endParaRPr lang="en-US" sz="1800" dirty="0">
                  <a:solidFill>
                    <a:schemeClr val="bg1"/>
                  </a:solidFill>
                </a:endParaRPr>
              </a:p>
            </p:txBody>
          </p:sp>
          <p:sp>
            <p:nvSpPr>
              <p:cNvPr id="136" name="Rectangle 135">
                <a:extLst>
                  <a:ext uri="{FF2B5EF4-FFF2-40B4-BE49-F238E27FC236}">
                    <a16:creationId xmlns:a16="http://schemas.microsoft.com/office/drawing/2014/main" id="{0C9B0CFF-D589-4833-966B-5F32B88337A3}"/>
                  </a:ext>
                </a:extLst>
              </p:cNvPr>
              <p:cNvSpPr/>
              <p:nvPr/>
            </p:nvSpPr>
            <p:spPr bwMode="auto">
              <a:xfrm>
                <a:off x="711527" y="1851670"/>
                <a:ext cx="696870" cy="648072"/>
              </a:xfrm>
              <a:prstGeom prst="rect">
                <a:avLst/>
              </a:prstGeom>
              <a:grpFill/>
              <a:ln>
                <a:noFill/>
              </a:ln>
              <a:effectLst/>
            </p:spPr>
            <p:txBody>
              <a:bodyPr vert="horz" wrap="square" lIns="27000" tIns="34290" rIns="27000" bIns="34290" numCol="1" rtlCol="0" anchor="ctr" anchorCtr="0" compatLnSpc="1">
                <a:prstTxWarp prst="textNoShape">
                  <a:avLst/>
                </a:prstTxWarp>
              </a:bodyPr>
              <a:lstStyle/>
              <a:p>
                <a:pPr algn="ctr"/>
                <a:r>
                  <a:rPr lang="en-US" sz="1400" dirty="0">
                    <a:solidFill>
                      <a:schemeClr val="bg1"/>
                    </a:solidFill>
                  </a:rPr>
                  <a:t>App</a:t>
                </a:r>
                <a:endParaRPr lang="en-US" sz="1800" dirty="0">
                  <a:solidFill>
                    <a:schemeClr val="bg1"/>
                  </a:solidFill>
                </a:endParaRPr>
              </a:p>
            </p:txBody>
          </p:sp>
        </p:grpSp>
      </p:grpSp>
    </p:spTree>
    <p:extLst>
      <p:ext uri="{BB962C8B-B14F-4D97-AF65-F5344CB8AC3E}">
        <p14:creationId xmlns:p14="http://schemas.microsoft.com/office/powerpoint/2010/main" val="991327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ICCP – Foundational Technology Principles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Content Placeholder 7">
            <a:extLst>
              <a:ext uri="{FF2B5EF4-FFF2-40B4-BE49-F238E27FC236}">
                <a16:creationId xmlns:a16="http://schemas.microsoft.com/office/drawing/2014/main" id="{B301C84F-8A60-4D00-8454-D735AD9F0558}"/>
              </a:ext>
            </a:extLst>
          </p:cNvPr>
          <p:cNvSpPr txBox="1">
            <a:spLocks/>
          </p:cNvSpPr>
          <p:nvPr/>
        </p:nvSpPr>
        <p:spPr>
          <a:xfrm>
            <a:off x="508000" y="1268413"/>
            <a:ext cx="11168062" cy="4835524"/>
          </a:xfrm>
          <a:prstGeom prst="rect">
            <a:avLst/>
          </a:prstGeom>
        </p:spPr>
        <p:txBody>
          <a:bodyPr vert="horz" lIns="0" tIns="0" rIns="0" bIns="0" rtlCol="0" anchor="b"/>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342900" indent="-342900">
              <a:buFont typeface="+mj-lt"/>
              <a:buAutoNum type="arabicPeriod"/>
            </a:pPr>
            <a:r>
              <a:rPr lang="en-US" sz="2600" b="1" dirty="0">
                <a:latin typeface="Gill Sans Light"/>
              </a:rPr>
              <a:t>Layered distributed computer system</a:t>
            </a:r>
            <a:r>
              <a:rPr lang="en-US" sz="2600" dirty="0">
                <a:latin typeface="Gill Sans Light"/>
              </a:rPr>
              <a:t>: SoC layer, PCB layer, ECU layer, Vehicle layer. </a:t>
            </a:r>
            <a:endParaRPr lang="en-US" sz="2400" dirty="0">
              <a:latin typeface="Gill Sans Light"/>
            </a:endParaRPr>
          </a:p>
          <a:p>
            <a:pPr marL="342900" indent="-342900">
              <a:buFont typeface="+mj-lt"/>
              <a:buAutoNum type="arabicPeriod"/>
            </a:pPr>
            <a:r>
              <a:rPr lang="en-US" sz="2800" b="1" dirty="0">
                <a:latin typeface="Gill Sans Light"/>
              </a:rPr>
              <a:t>Virtualization</a:t>
            </a:r>
            <a:r>
              <a:rPr lang="en-US" sz="2800" dirty="0">
                <a:latin typeface="Gill Sans Light"/>
              </a:rPr>
              <a:t> on all four layers of all ICCP resources: </a:t>
            </a:r>
            <a:r>
              <a:rPr lang="en-US" sz="2600" dirty="0">
                <a:latin typeface="Gill Sans Light"/>
              </a:rPr>
              <a:t>processors, communication, storage. </a:t>
            </a:r>
          </a:p>
          <a:p>
            <a:pPr marL="342900" indent="-342900">
              <a:buFont typeface="+mj-lt"/>
              <a:buAutoNum type="arabicPeriod"/>
            </a:pPr>
            <a:r>
              <a:rPr lang="en-US" sz="2800" b="1" dirty="0">
                <a:latin typeface="Gill Sans Light"/>
              </a:rPr>
              <a:t>Static configuration/scheduling </a:t>
            </a:r>
            <a:r>
              <a:rPr lang="en-US" sz="2800" dirty="0">
                <a:latin typeface="Gill Sans Light"/>
              </a:rPr>
              <a:t>for safety and security.</a:t>
            </a:r>
          </a:p>
          <a:p>
            <a:pPr marL="342900" indent="-342900">
              <a:buFont typeface="+mj-lt"/>
              <a:buAutoNum type="arabicPeriod"/>
            </a:pPr>
            <a:r>
              <a:rPr lang="en-US" sz="2800" b="1" dirty="0">
                <a:latin typeface="Gill Sans Light"/>
              </a:rPr>
              <a:t>Dynamic configuration/scheduling</a:t>
            </a:r>
            <a:r>
              <a:rPr lang="en-US" sz="2800" dirty="0">
                <a:latin typeface="Gill Sans Light"/>
              </a:rPr>
              <a:t> for performance, flexibility, maintainability, upgradeability. </a:t>
            </a:r>
          </a:p>
          <a:p>
            <a:pPr marL="342900" indent="-342900">
              <a:buFont typeface="+mj-lt"/>
              <a:buAutoNum type="arabicPeriod"/>
            </a:pPr>
            <a:r>
              <a:rPr lang="en-US" sz="2800" b="1" dirty="0">
                <a:latin typeface="Gill Sans Light"/>
              </a:rPr>
              <a:t>Safety first </a:t>
            </a:r>
            <a:r>
              <a:rPr lang="en-US" sz="2800" dirty="0">
                <a:latin typeface="Gill Sans Light"/>
              </a:rPr>
              <a:t>– static trumps dynamic. </a:t>
            </a:r>
          </a:p>
          <a:p>
            <a:endParaRPr lang="en-US" sz="2800" dirty="0">
              <a:latin typeface="Gill Sans Light"/>
            </a:endParaRPr>
          </a:p>
          <a:p>
            <a:endParaRPr lang="en-US" sz="2800" dirty="0">
              <a:latin typeface="Gill Sans Light"/>
            </a:endParaRPr>
          </a:p>
          <a:p>
            <a:endParaRPr lang="de-AT" sz="2800" dirty="0">
              <a:latin typeface="Gill Sans Light"/>
            </a:endParaRPr>
          </a:p>
        </p:txBody>
      </p:sp>
    </p:spTree>
    <p:extLst>
      <p:ext uri="{BB962C8B-B14F-4D97-AF65-F5344CB8AC3E}">
        <p14:creationId xmlns:p14="http://schemas.microsoft.com/office/powerpoint/2010/main" val="68533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TTTech</a:t>
            </a:r>
            <a:r>
              <a:rPr lang="en-US" sz="3200" dirty="0">
                <a:latin typeface="Gill Sans Light"/>
              </a:rPr>
              <a:t> Key Facts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9" name="TTTech provides highly reliable and networked electronic systems with solutions based on time-triggered networking technology and modular building blocks for safety controllers…">
            <a:extLst>
              <a:ext uri="{FF2B5EF4-FFF2-40B4-BE49-F238E27FC236}">
                <a16:creationId xmlns:a16="http://schemas.microsoft.com/office/drawing/2014/main" id="{84C2B989-3E8B-44CD-B2E5-6A549BD5EF06}"/>
              </a:ext>
            </a:extLst>
          </p:cNvPr>
          <p:cNvSpPr txBox="1"/>
          <p:nvPr/>
        </p:nvSpPr>
        <p:spPr>
          <a:xfrm>
            <a:off x="444677" y="1749180"/>
            <a:ext cx="4859235" cy="342446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sz="1969" dirty="0" err="1">
                <a:latin typeface="Gill Sans"/>
                <a:ea typeface="Gill Sans"/>
                <a:cs typeface="Gill Sans"/>
                <a:sym typeface="Gill Sans"/>
              </a:rPr>
              <a:t>TTTech</a:t>
            </a:r>
            <a:r>
              <a:rPr sz="1969" dirty="0">
                <a:latin typeface="Gill Sans"/>
                <a:ea typeface="Gill Sans"/>
                <a:cs typeface="Gill Sans"/>
                <a:sym typeface="Gill Sans"/>
              </a:rPr>
              <a:t> </a:t>
            </a:r>
            <a:r>
              <a:rPr sz="1969" dirty="0"/>
              <a:t>provides highly reliable and networked electronic systems with solutions based on time-triggered networking technology and modular building blocks for safety controllers </a:t>
            </a:r>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endParaRPr sz="1969" dirty="0"/>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sz="1969" dirty="0">
                <a:latin typeface="Gill Sans"/>
                <a:ea typeface="Gill Sans"/>
                <a:cs typeface="Gill Sans"/>
                <a:sym typeface="Gill Sans"/>
              </a:rPr>
              <a:t>Globally</a:t>
            </a:r>
            <a:r>
              <a:rPr sz="1969" dirty="0"/>
              <a:t> oriented high-tech company, headquartered in Vienna, Austria</a:t>
            </a:r>
            <a:endParaRPr lang="de-AT" sz="1969" dirty="0"/>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endParaRPr lang="en-US" sz="2000" dirty="0"/>
          </a:p>
          <a:p>
            <a:pPr marL="200911" indent="-200911" algn="just" defTabSz="321457">
              <a:tabLst>
                <a:tab pos="89294" algn="l"/>
              </a:tabLst>
              <a:defRPr sz="2800">
                <a:solidFill>
                  <a:srgbClr val="414141"/>
                </a:solidFill>
                <a:latin typeface="Gill Sans Light"/>
                <a:ea typeface="Gill Sans Light"/>
                <a:cs typeface="Gill Sans Light"/>
                <a:sym typeface="Gill Sans Light"/>
              </a:defRPr>
            </a:pPr>
            <a:r>
              <a:rPr lang="en-US" sz="2000" dirty="0"/>
              <a:t>20 years of </a:t>
            </a:r>
            <a:r>
              <a:rPr lang="en-US" sz="2000" b="1" dirty="0"/>
              <a:t>innovation</a:t>
            </a:r>
            <a:r>
              <a:rPr lang="en-US" sz="2000" dirty="0"/>
              <a:t> leadership </a:t>
            </a:r>
            <a:r>
              <a:rPr lang="de-AT" sz="2000" dirty="0"/>
              <a:t>– </a:t>
            </a:r>
            <a:r>
              <a:rPr lang="en-US" sz="2000" dirty="0"/>
              <a:t>successful transfer of groundbreaking research from TU Vienna to high-volume production</a:t>
            </a:r>
          </a:p>
        </p:txBody>
      </p:sp>
      <p:sp>
        <p:nvSpPr>
          <p:cNvPr id="10" name="Rechteck 10">
            <a:extLst>
              <a:ext uri="{FF2B5EF4-FFF2-40B4-BE49-F238E27FC236}">
                <a16:creationId xmlns:a16="http://schemas.microsoft.com/office/drawing/2014/main" id="{740D7132-E2A0-47E0-A5CC-B439E0037069}"/>
              </a:ext>
            </a:extLst>
          </p:cNvPr>
          <p:cNvSpPr/>
          <p:nvPr/>
        </p:nvSpPr>
        <p:spPr>
          <a:xfrm>
            <a:off x="6063835" y="1376599"/>
            <a:ext cx="5580062" cy="47273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ontent Placeholder 5">
            <a:extLst>
              <a:ext uri="{FF2B5EF4-FFF2-40B4-BE49-F238E27FC236}">
                <a16:creationId xmlns:a16="http://schemas.microsoft.com/office/drawing/2014/main" id="{C1D4471F-17AF-4E92-8CBF-72E4DBFDE8E3}"/>
              </a:ext>
            </a:extLst>
          </p:cNvPr>
          <p:cNvGraphicFramePr>
            <a:graphicFrameLocks/>
          </p:cNvGraphicFramePr>
          <p:nvPr>
            <p:extLst>
              <p:ext uri="{D42A27DB-BD31-4B8C-83A1-F6EECF244321}">
                <p14:modId xmlns:p14="http://schemas.microsoft.com/office/powerpoint/2010/main" val="3718511002"/>
              </p:ext>
            </p:extLst>
          </p:nvPr>
        </p:nvGraphicFramePr>
        <p:xfrm>
          <a:off x="6240016" y="1376599"/>
          <a:ext cx="5328592" cy="4727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86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RazorMotion</a:t>
            </a:r>
            <a:endParaRPr lang="en-US" sz="3200" dirty="0">
              <a:latin typeface="Gill Sans Light"/>
            </a:endParaRP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28" name="Content Placeholder 4">
            <a:extLst>
              <a:ext uri="{FF2B5EF4-FFF2-40B4-BE49-F238E27FC236}">
                <a16:creationId xmlns:a16="http://schemas.microsoft.com/office/drawing/2014/main" id="{AF6CBC4E-4051-4127-9794-5106EAFB3C60}"/>
              </a:ext>
            </a:extLst>
          </p:cNvPr>
          <p:cNvSpPr txBox="1">
            <a:spLocks/>
          </p:cNvSpPr>
          <p:nvPr/>
        </p:nvSpPr>
        <p:spPr>
          <a:xfrm>
            <a:off x="269248" y="994846"/>
            <a:ext cx="6684002" cy="5242464"/>
          </a:xfrm>
          <a:prstGeom prst="rect">
            <a:avLst/>
          </a:prstGeom>
        </p:spPr>
        <p:txBody>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2714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lvl="1"/>
            <a:r>
              <a:rPr lang="de-AT" sz="2000" b="1" dirty="0">
                <a:latin typeface="Gill Sans Light"/>
              </a:rPr>
              <a:t>Processing Resources</a:t>
            </a:r>
            <a:r>
              <a:rPr lang="de-AT" sz="2000" dirty="0">
                <a:latin typeface="Gill Sans Light"/>
              </a:rPr>
              <a:t>: </a:t>
            </a:r>
            <a:br>
              <a:rPr lang="de-AT" sz="2000" dirty="0">
                <a:latin typeface="Gill Sans Light"/>
              </a:rPr>
            </a:br>
            <a:r>
              <a:rPr lang="de-AT" sz="2000" dirty="0">
                <a:latin typeface="Gill Sans Light"/>
              </a:rPr>
              <a:t>1x </a:t>
            </a:r>
            <a:r>
              <a:rPr lang="de-AT" sz="2000" dirty="0" err="1">
                <a:latin typeface="Gill Sans Light"/>
              </a:rPr>
              <a:t>Renesas</a:t>
            </a:r>
            <a:r>
              <a:rPr lang="de-AT" sz="2000" dirty="0">
                <a:latin typeface="Gill Sans Light"/>
              </a:rPr>
              <a:t> RH850P/1H-C (ASIL D MCU </a:t>
            </a:r>
            <a:r>
              <a:rPr lang="de-AT" sz="2000" dirty="0" err="1">
                <a:latin typeface="Gill Sans Light"/>
              </a:rPr>
              <a:t>with</a:t>
            </a:r>
            <a:r>
              <a:rPr lang="de-AT" sz="2000" dirty="0">
                <a:latin typeface="Gill Sans Light"/>
              </a:rPr>
              <a:t> </a:t>
            </a:r>
            <a:r>
              <a:rPr lang="de-AT" sz="2000" dirty="0" err="1">
                <a:latin typeface="Gill Sans Light"/>
              </a:rPr>
              <a:t>lockstep</a:t>
            </a:r>
            <a:r>
              <a:rPr lang="de-AT" sz="2000" dirty="0">
                <a:latin typeface="Gill Sans Light"/>
              </a:rPr>
              <a:t> </a:t>
            </a:r>
            <a:r>
              <a:rPr lang="de-AT" sz="2000" dirty="0" err="1">
                <a:latin typeface="Gill Sans Light"/>
              </a:rPr>
              <a:t>cores</a:t>
            </a:r>
            <a:r>
              <a:rPr lang="de-AT" sz="2000" dirty="0">
                <a:latin typeface="Gill Sans Light"/>
              </a:rPr>
              <a:t> @ 240MHz) </a:t>
            </a:r>
            <a:br>
              <a:rPr lang="de-AT" sz="2000" dirty="0">
                <a:latin typeface="Gill Sans Light"/>
              </a:rPr>
            </a:br>
            <a:r>
              <a:rPr lang="de-AT" sz="2000" dirty="0">
                <a:latin typeface="Gill Sans Light"/>
              </a:rPr>
              <a:t>2x </a:t>
            </a:r>
            <a:r>
              <a:rPr lang="de-AT" sz="2000" dirty="0" err="1">
                <a:latin typeface="Gill Sans Light"/>
              </a:rPr>
              <a:t>Renesas</a:t>
            </a:r>
            <a:r>
              <a:rPr lang="de-AT" sz="2000" dirty="0">
                <a:latin typeface="Gill Sans Light"/>
              </a:rPr>
              <a:t> R-Car H3 (ASIL B </a:t>
            </a:r>
            <a:r>
              <a:rPr lang="de-AT" sz="2000" dirty="0" err="1">
                <a:latin typeface="Gill Sans Light"/>
              </a:rPr>
              <a:t>SoC</a:t>
            </a:r>
            <a:r>
              <a:rPr lang="de-AT" sz="2000" dirty="0">
                <a:latin typeface="Gill Sans Light"/>
              </a:rPr>
              <a:t> </a:t>
            </a:r>
            <a:r>
              <a:rPr lang="de-AT" sz="2000" dirty="0" err="1">
                <a:latin typeface="Gill Sans Light"/>
              </a:rPr>
              <a:t>with</a:t>
            </a:r>
            <a:r>
              <a:rPr lang="de-AT" sz="2000" dirty="0">
                <a:latin typeface="Gill Sans Light"/>
              </a:rPr>
              <a:t> 4x Cortex A57, 4x Cortex A53, 1x Cortex R7, 1x IMP-X5, 1x IMG GX6650 GPU) </a:t>
            </a:r>
          </a:p>
          <a:p>
            <a:pPr lvl="1"/>
            <a:r>
              <a:rPr lang="de-AT" sz="2000" b="1" dirty="0">
                <a:latin typeface="Gill Sans Light"/>
              </a:rPr>
              <a:t>Video Interfaces</a:t>
            </a:r>
            <a:r>
              <a:rPr lang="de-AT" sz="2000" dirty="0">
                <a:latin typeface="Gill Sans Light"/>
              </a:rPr>
              <a:t>: </a:t>
            </a:r>
            <a:br>
              <a:rPr lang="de-AT" sz="2000" dirty="0">
                <a:latin typeface="Gill Sans Light"/>
              </a:rPr>
            </a:br>
            <a:r>
              <a:rPr lang="de-AT" sz="2000" dirty="0">
                <a:latin typeface="Gill Sans Light"/>
              </a:rPr>
              <a:t>12 x </a:t>
            </a:r>
            <a:r>
              <a:rPr lang="de-AT" sz="2000" dirty="0" err="1">
                <a:latin typeface="Gill Sans Light"/>
              </a:rPr>
              <a:t>camera</a:t>
            </a:r>
            <a:r>
              <a:rPr lang="de-AT" sz="2000" dirty="0">
                <a:latin typeface="Gill Sans Light"/>
              </a:rPr>
              <a:t> </a:t>
            </a:r>
            <a:r>
              <a:rPr lang="de-AT" sz="2000" dirty="0" err="1">
                <a:latin typeface="Gill Sans Light"/>
              </a:rPr>
              <a:t>inputs</a:t>
            </a:r>
            <a:r>
              <a:rPr lang="de-AT" sz="2000" dirty="0">
                <a:latin typeface="Gill Sans Light"/>
              </a:rPr>
              <a:t> (GMSL) incl. remote </a:t>
            </a:r>
            <a:r>
              <a:rPr lang="de-AT" sz="2000" dirty="0" err="1">
                <a:latin typeface="Gill Sans Light"/>
              </a:rPr>
              <a:t>supply</a:t>
            </a:r>
            <a:r>
              <a:rPr lang="de-AT" sz="2000" dirty="0">
                <a:latin typeface="Gill Sans Light"/>
              </a:rPr>
              <a:t> (</a:t>
            </a:r>
            <a:r>
              <a:rPr lang="de-AT" sz="2000" dirty="0" err="1">
                <a:latin typeface="Gill Sans Light"/>
              </a:rPr>
              <a:t>PoC</a:t>
            </a:r>
            <a:r>
              <a:rPr lang="de-AT" sz="2000" dirty="0">
                <a:latin typeface="Gill Sans Light"/>
              </a:rPr>
              <a:t>) 2 x </a:t>
            </a:r>
            <a:r>
              <a:rPr lang="de-AT" sz="2000" dirty="0" err="1">
                <a:latin typeface="Gill Sans Light"/>
              </a:rPr>
              <a:t>display</a:t>
            </a:r>
            <a:r>
              <a:rPr lang="de-AT" sz="2000" dirty="0">
                <a:latin typeface="Gill Sans Light"/>
              </a:rPr>
              <a:t> </a:t>
            </a:r>
            <a:r>
              <a:rPr lang="de-AT" sz="2000" dirty="0" err="1">
                <a:latin typeface="Gill Sans Light"/>
              </a:rPr>
              <a:t>outputs</a:t>
            </a:r>
            <a:r>
              <a:rPr lang="de-AT" sz="2000" dirty="0">
                <a:latin typeface="Gill Sans Light"/>
              </a:rPr>
              <a:t> (FPD-Link III) </a:t>
            </a:r>
          </a:p>
          <a:p>
            <a:pPr lvl="1"/>
            <a:r>
              <a:rPr lang="de-AT" sz="2000" b="1" dirty="0">
                <a:latin typeface="Gill Sans Light"/>
              </a:rPr>
              <a:t>Communication Interfaces</a:t>
            </a:r>
            <a:r>
              <a:rPr lang="de-AT" sz="2000" dirty="0">
                <a:latin typeface="Gill Sans Light"/>
              </a:rPr>
              <a:t>: </a:t>
            </a:r>
            <a:br>
              <a:rPr lang="de-AT" sz="2000" dirty="0">
                <a:latin typeface="Gill Sans Light"/>
              </a:rPr>
            </a:br>
            <a:r>
              <a:rPr lang="de-AT" sz="2000" dirty="0">
                <a:latin typeface="Gill Sans Light"/>
              </a:rPr>
              <a:t>4x OABR 100BASE-T1 2 x </a:t>
            </a:r>
            <a:r>
              <a:rPr lang="de-AT" sz="2000" dirty="0" err="1">
                <a:latin typeface="Gill Sans Light"/>
              </a:rPr>
              <a:t>FlexRay</a:t>
            </a:r>
            <a:r>
              <a:rPr lang="de-AT" sz="2000" dirty="0">
                <a:latin typeface="Gill Sans Light"/>
              </a:rPr>
              <a:t> (A/B </a:t>
            </a:r>
            <a:r>
              <a:rPr lang="de-AT" sz="2000" dirty="0" err="1">
                <a:latin typeface="Gill Sans Light"/>
              </a:rPr>
              <a:t>channel</a:t>
            </a:r>
            <a:r>
              <a:rPr lang="de-AT" sz="2000" dirty="0">
                <a:latin typeface="Gill Sans Light"/>
              </a:rPr>
              <a:t>) – </a:t>
            </a:r>
            <a:r>
              <a:rPr lang="de-AT" sz="2000" dirty="0" err="1">
                <a:latin typeface="Gill Sans Light"/>
              </a:rPr>
              <a:t>wakeup</a:t>
            </a:r>
            <a:r>
              <a:rPr lang="de-AT" sz="2000" dirty="0">
                <a:latin typeface="Gill Sans Light"/>
              </a:rPr>
              <a:t> </a:t>
            </a:r>
            <a:r>
              <a:rPr lang="de-AT" sz="2000" dirty="0" err="1">
                <a:latin typeface="Gill Sans Light"/>
              </a:rPr>
              <a:t>capable</a:t>
            </a:r>
            <a:r>
              <a:rPr lang="de-AT" sz="2000" dirty="0">
                <a:latin typeface="Gill Sans Light"/>
              </a:rPr>
              <a:t> 2 x HS-CAN – </a:t>
            </a:r>
            <a:r>
              <a:rPr lang="de-AT" sz="2000" dirty="0" err="1">
                <a:latin typeface="Gill Sans Light"/>
              </a:rPr>
              <a:t>wakeup</a:t>
            </a:r>
            <a:r>
              <a:rPr lang="de-AT" sz="2000" dirty="0">
                <a:latin typeface="Gill Sans Light"/>
              </a:rPr>
              <a:t> </a:t>
            </a:r>
            <a:r>
              <a:rPr lang="de-AT" sz="2000" dirty="0" err="1">
                <a:latin typeface="Gill Sans Light"/>
              </a:rPr>
              <a:t>capable</a:t>
            </a:r>
            <a:r>
              <a:rPr lang="de-AT" sz="2000" dirty="0">
                <a:latin typeface="Gill Sans Light"/>
              </a:rPr>
              <a:t> 4 x CAN-FD 2 x LIN I/O Interfaces 2 x analog/digital </a:t>
            </a:r>
            <a:r>
              <a:rPr lang="de-AT" sz="2000" dirty="0" err="1">
                <a:latin typeface="Gill Sans Light"/>
              </a:rPr>
              <a:t>inputs</a:t>
            </a:r>
            <a:r>
              <a:rPr lang="de-AT" sz="2000" dirty="0">
                <a:latin typeface="Gill Sans Light"/>
              </a:rPr>
              <a:t> 2 x high </a:t>
            </a:r>
            <a:r>
              <a:rPr lang="de-AT" sz="2000" dirty="0" err="1">
                <a:latin typeface="Gill Sans Light"/>
              </a:rPr>
              <a:t>side</a:t>
            </a:r>
            <a:r>
              <a:rPr lang="de-AT" sz="2000" dirty="0">
                <a:latin typeface="Gill Sans Light"/>
              </a:rPr>
              <a:t> </a:t>
            </a:r>
            <a:r>
              <a:rPr lang="de-AT" sz="2000" dirty="0" err="1">
                <a:latin typeface="Gill Sans Light"/>
              </a:rPr>
              <a:t>outputs</a:t>
            </a:r>
            <a:r>
              <a:rPr lang="de-AT" sz="2000" dirty="0">
                <a:latin typeface="Gill Sans Light"/>
              </a:rPr>
              <a:t> 1 x </a:t>
            </a:r>
            <a:r>
              <a:rPr lang="de-AT" sz="2000" dirty="0" err="1">
                <a:latin typeface="Gill Sans Light"/>
              </a:rPr>
              <a:t>sensor</a:t>
            </a:r>
            <a:r>
              <a:rPr lang="de-AT" sz="2000" dirty="0">
                <a:latin typeface="Gill Sans Light"/>
              </a:rPr>
              <a:t> </a:t>
            </a:r>
            <a:r>
              <a:rPr lang="de-AT" sz="2000" dirty="0" err="1">
                <a:latin typeface="Gill Sans Light"/>
              </a:rPr>
              <a:t>supply</a:t>
            </a:r>
            <a:r>
              <a:rPr lang="de-AT" sz="2000" dirty="0">
                <a:latin typeface="Gill Sans Light"/>
              </a:rPr>
              <a:t> </a:t>
            </a:r>
            <a:r>
              <a:rPr lang="de-AT" sz="2000" dirty="0" err="1">
                <a:latin typeface="Gill Sans Light"/>
              </a:rPr>
              <a:t>output</a:t>
            </a:r>
            <a:r>
              <a:rPr lang="de-AT" sz="2000" dirty="0">
                <a:latin typeface="Gill Sans Light"/>
              </a:rPr>
              <a:t> (5V)</a:t>
            </a:r>
          </a:p>
        </p:txBody>
      </p:sp>
      <p:pic>
        <p:nvPicPr>
          <p:cNvPr id="1026" name="Picture 2">
            <a:extLst>
              <a:ext uri="{FF2B5EF4-FFF2-40B4-BE49-F238E27FC236}">
                <a16:creationId xmlns:a16="http://schemas.microsoft.com/office/drawing/2014/main" id="{2F354970-83B8-4C90-997A-A7AD9CEB7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393" y="1556792"/>
            <a:ext cx="4683548" cy="36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5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MotionWise</a:t>
            </a:r>
            <a:endParaRPr lang="en-US" sz="3200" dirty="0">
              <a:latin typeface="Gill Sans Light"/>
            </a:endParaRP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28" name="Content Placeholder 4">
            <a:extLst>
              <a:ext uri="{FF2B5EF4-FFF2-40B4-BE49-F238E27FC236}">
                <a16:creationId xmlns:a16="http://schemas.microsoft.com/office/drawing/2014/main" id="{AF6CBC4E-4051-4127-9794-5106EAFB3C60}"/>
              </a:ext>
            </a:extLst>
          </p:cNvPr>
          <p:cNvSpPr txBox="1">
            <a:spLocks/>
          </p:cNvSpPr>
          <p:nvPr/>
        </p:nvSpPr>
        <p:spPr>
          <a:xfrm>
            <a:off x="286218" y="1423051"/>
            <a:ext cx="6639130" cy="4411692"/>
          </a:xfrm>
          <a:prstGeom prst="rect">
            <a:avLst/>
          </a:prstGeom>
        </p:spPr>
        <p:txBody>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2714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marL="285750" lvl="1" indent="-285750">
              <a:buFont typeface="Arial" panose="020B0604020202020204" pitchFamily="34" charset="0"/>
              <a:buChar char="•"/>
            </a:pPr>
            <a:r>
              <a:rPr lang="en-US" sz="2000" dirty="0">
                <a:latin typeface="Gill Sans Light"/>
              </a:rPr>
              <a:t>Integrated multi-SOC platform, instead of separate platforms (Classic </a:t>
            </a:r>
            <a:r>
              <a:rPr lang="en-US" sz="2000" dirty="0" err="1">
                <a:latin typeface="Gill Sans Light"/>
              </a:rPr>
              <a:t>Autosar</a:t>
            </a:r>
            <a:r>
              <a:rPr lang="en-US" sz="2000" dirty="0">
                <a:latin typeface="Gill Sans Light"/>
              </a:rPr>
              <a:t>, Adaptive </a:t>
            </a:r>
            <a:r>
              <a:rPr lang="en-US" sz="2000" dirty="0" err="1">
                <a:latin typeface="Gill Sans Light"/>
              </a:rPr>
              <a:t>Autosar</a:t>
            </a:r>
            <a:r>
              <a:rPr lang="en-US" sz="2000" dirty="0">
                <a:latin typeface="Gill Sans Light"/>
              </a:rPr>
              <a:t>, plain POSIX) for each host</a:t>
            </a:r>
            <a:endParaRPr lang="de-AT" sz="2000" dirty="0">
              <a:latin typeface="Gill Sans Light"/>
            </a:endParaRPr>
          </a:p>
          <a:p>
            <a:pPr marL="285750" lvl="1" indent="-285750">
              <a:buFont typeface="Arial" panose="020B0604020202020204" pitchFamily="34" charset="0"/>
              <a:buChar char="•"/>
            </a:pPr>
            <a:r>
              <a:rPr lang="en-US" sz="2000" dirty="0">
                <a:latin typeface="Gill Sans Light"/>
              </a:rPr>
              <a:t>Guaranteed </a:t>
            </a:r>
            <a:r>
              <a:rPr lang="en-US" sz="2000" dirty="0" err="1">
                <a:latin typeface="Gill Sans Light"/>
              </a:rPr>
              <a:t>realtime</a:t>
            </a:r>
            <a:r>
              <a:rPr lang="en-US" sz="2000" dirty="0">
                <a:latin typeface="Gill Sans Light"/>
              </a:rPr>
              <a:t> processing </a:t>
            </a:r>
            <a:br>
              <a:rPr lang="en-US" sz="2000" dirty="0">
                <a:latin typeface="Gill Sans Light"/>
              </a:rPr>
            </a:br>
            <a:r>
              <a:rPr lang="en-US" sz="2000" dirty="0">
                <a:latin typeface="Gill Sans Light"/>
              </a:rPr>
              <a:t>(vs. Adaptive </a:t>
            </a:r>
            <a:r>
              <a:rPr lang="en-US" sz="2000" dirty="0" err="1">
                <a:latin typeface="Gill Sans Light"/>
              </a:rPr>
              <a:t>Autosar</a:t>
            </a:r>
            <a:r>
              <a:rPr lang="en-US" sz="2000" dirty="0">
                <a:latin typeface="Gill Sans Light"/>
              </a:rPr>
              <a:t> does not have a </a:t>
            </a:r>
            <a:r>
              <a:rPr lang="en-US" sz="2000" dirty="0" err="1">
                <a:latin typeface="Gill Sans Light"/>
              </a:rPr>
              <a:t>realtime</a:t>
            </a:r>
            <a:r>
              <a:rPr lang="en-US" sz="2000" dirty="0">
                <a:latin typeface="Gill Sans Light"/>
              </a:rPr>
              <a:t> concept)</a:t>
            </a:r>
            <a:endParaRPr lang="de-AT" sz="2000" dirty="0">
              <a:latin typeface="Gill Sans Light"/>
            </a:endParaRPr>
          </a:p>
          <a:p>
            <a:pPr marL="285750" lvl="1" indent="-285750">
              <a:buFont typeface="Arial" panose="020B0604020202020204" pitchFamily="34" charset="0"/>
              <a:buChar char="•"/>
            </a:pPr>
            <a:r>
              <a:rPr lang="en-US" sz="2000" dirty="0">
                <a:latin typeface="Gill Sans Light"/>
              </a:rPr>
              <a:t>Deterministic scheduling and guaranteed end-to-end latency control across heterogeneous SoCs</a:t>
            </a:r>
            <a:endParaRPr lang="de-AT" sz="2000" dirty="0">
              <a:latin typeface="Gill Sans Light"/>
            </a:endParaRPr>
          </a:p>
          <a:p>
            <a:pPr marL="285750" lvl="1" indent="-285750">
              <a:buFont typeface="Arial" panose="020B0604020202020204" pitchFamily="34" charset="0"/>
              <a:buChar char="•"/>
            </a:pPr>
            <a:r>
              <a:rPr lang="en-US" sz="2000" dirty="0">
                <a:latin typeface="Gill Sans Light"/>
              </a:rPr>
              <a:t>Integrated automotive services across multi-SoC platform (diagnostics, flashing/update, calibration, …)</a:t>
            </a:r>
            <a:endParaRPr lang="de-AT" sz="2000" dirty="0">
              <a:latin typeface="Gill Sans Light"/>
            </a:endParaRPr>
          </a:p>
          <a:p>
            <a:pPr marL="285750" lvl="1" indent="-285750">
              <a:buFont typeface="Arial" panose="020B0604020202020204" pitchFamily="34" charset="0"/>
              <a:buChar char="•"/>
            </a:pPr>
            <a:r>
              <a:rPr lang="en-US" sz="2000" dirty="0">
                <a:latin typeface="Gill Sans Light"/>
              </a:rPr>
              <a:t>Seamless application portability across heterogeneous SoCs</a:t>
            </a:r>
            <a:endParaRPr lang="de-AT" sz="2000" dirty="0">
              <a:latin typeface="Gill Sans Light"/>
            </a:endParaRPr>
          </a:p>
          <a:p>
            <a:pPr marL="285750" lvl="1" indent="-285750">
              <a:buFont typeface="Arial" panose="020B0604020202020204" pitchFamily="34" charset="0"/>
              <a:buChar char="•"/>
            </a:pPr>
            <a:r>
              <a:rPr lang="en-US" sz="2000" dirty="0">
                <a:latin typeface="Gill Sans Light"/>
              </a:rPr>
              <a:t>Integrated communication and data framework across heterogeneous SoCs, including persistent storage</a:t>
            </a:r>
            <a:endParaRPr lang="de-AT" sz="2000" dirty="0">
              <a:latin typeface="Gill Sans Light"/>
            </a:endParaRPr>
          </a:p>
        </p:txBody>
      </p:sp>
      <p:pic>
        <p:nvPicPr>
          <p:cNvPr id="3" name="Picture 2">
            <a:extLst>
              <a:ext uri="{FF2B5EF4-FFF2-40B4-BE49-F238E27FC236}">
                <a16:creationId xmlns:a16="http://schemas.microsoft.com/office/drawing/2014/main" id="{DEC436DA-EABA-4B51-AC17-A503C4640E78}"/>
              </a:ext>
            </a:extLst>
          </p:cNvPr>
          <p:cNvPicPr>
            <a:picLocks noChangeAspect="1"/>
          </p:cNvPicPr>
          <p:nvPr/>
        </p:nvPicPr>
        <p:blipFill>
          <a:blip r:embed="rId3"/>
          <a:stretch>
            <a:fillRect/>
          </a:stretch>
        </p:blipFill>
        <p:spPr>
          <a:xfrm>
            <a:off x="6908378" y="1597173"/>
            <a:ext cx="5029249" cy="3809365"/>
          </a:xfrm>
          <a:prstGeom prst="rect">
            <a:avLst/>
          </a:prstGeom>
        </p:spPr>
      </p:pic>
    </p:spTree>
    <p:extLst>
      <p:ext uri="{BB962C8B-B14F-4D97-AF65-F5344CB8AC3E}">
        <p14:creationId xmlns:p14="http://schemas.microsoft.com/office/powerpoint/2010/main" val="398039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ICCP Platform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cxnSp>
        <p:nvCxnSpPr>
          <p:cNvPr id="45" name="Gerade Verbindung 37">
            <a:extLst>
              <a:ext uri="{FF2B5EF4-FFF2-40B4-BE49-F238E27FC236}">
                <a16:creationId xmlns:a16="http://schemas.microsoft.com/office/drawing/2014/main" id="{DA2024FF-83E9-4D27-90B6-FBFE0F2744F9}"/>
              </a:ext>
            </a:extLst>
          </p:cNvPr>
          <p:cNvCxnSpPr>
            <a:cxnSpLocks/>
          </p:cNvCxnSpPr>
          <p:nvPr/>
        </p:nvCxnSpPr>
        <p:spPr>
          <a:xfrm>
            <a:off x="5447928" y="1506451"/>
            <a:ext cx="0" cy="25407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883A0DE-A182-46E4-8DB4-D96A89B9A621}"/>
              </a:ext>
            </a:extLst>
          </p:cNvPr>
          <p:cNvGrpSpPr/>
          <p:nvPr/>
        </p:nvGrpSpPr>
        <p:grpSpPr>
          <a:xfrm>
            <a:off x="299080" y="999218"/>
            <a:ext cx="6877040" cy="4734038"/>
            <a:chOff x="1057632" y="1"/>
            <a:chExt cx="5369873" cy="2378106"/>
          </a:xfrm>
        </p:grpSpPr>
        <p:grpSp>
          <p:nvGrpSpPr>
            <p:cNvPr id="47" name="Gruppieren 1">
              <a:extLst>
                <a:ext uri="{FF2B5EF4-FFF2-40B4-BE49-F238E27FC236}">
                  <a16:creationId xmlns:a16="http://schemas.microsoft.com/office/drawing/2014/main" id="{A28FC64C-B3F7-446F-9D8C-2410DFE75777}"/>
                </a:ext>
              </a:extLst>
            </p:cNvPr>
            <p:cNvGrpSpPr/>
            <p:nvPr/>
          </p:nvGrpSpPr>
          <p:grpSpPr>
            <a:xfrm>
              <a:off x="1069191" y="2108381"/>
              <a:ext cx="5351528" cy="269726"/>
              <a:chOff x="518905" y="5395188"/>
              <a:chExt cx="11171236" cy="504825"/>
            </a:xfrm>
          </p:grpSpPr>
          <p:sp>
            <p:nvSpPr>
              <p:cNvPr id="81" name="Rechteck 13">
                <a:extLst>
                  <a:ext uri="{FF2B5EF4-FFF2-40B4-BE49-F238E27FC236}">
                    <a16:creationId xmlns:a16="http://schemas.microsoft.com/office/drawing/2014/main" id="{9E8D9197-02D0-49CA-A6F7-6F09B30192A1}"/>
                  </a:ext>
                </a:extLst>
              </p:cNvPr>
              <p:cNvSpPr/>
              <p:nvPr/>
            </p:nvSpPr>
            <p:spPr>
              <a:xfrm>
                <a:off x="518905" y="5395188"/>
                <a:ext cx="11171236" cy="5048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t"/>
              <a:lstStyle/>
              <a:p>
                <a:pPr algn="ctr"/>
                <a:r>
                  <a:rPr lang="en-US" dirty="0">
                    <a:latin typeface="Gill Sans Light"/>
                    <a:cs typeface="Arial" panose="020B0604020202020204" pitchFamily="34" charset="0"/>
                  </a:rPr>
                  <a:t>Deterministic Ethernet / PCIe Backbone</a:t>
                </a:r>
              </a:p>
              <a:p>
                <a:pPr algn="ctr"/>
                <a:endParaRPr lang="en-US" sz="759" dirty="0">
                  <a:latin typeface="Gill Sans Light"/>
                  <a:cs typeface="Arial" panose="020B0604020202020204" pitchFamily="34" charset="0"/>
                </a:endParaRPr>
              </a:p>
            </p:txBody>
          </p:sp>
          <p:sp>
            <p:nvSpPr>
              <p:cNvPr id="82" name="Freeform 13">
                <a:extLst>
                  <a:ext uri="{FF2B5EF4-FFF2-40B4-BE49-F238E27FC236}">
                    <a16:creationId xmlns:a16="http://schemas.microsoft.com/office/drawing/2014/main" id="{5845B807-2119-4A0B-AB16-3B75D630DB11}"/>
                  </a:ext>
                </a:extLst>
              </p:cNvPr>
              <p:cNvSpPr>
                <a:spLocks/>
              </p:cNvSpPr>
              <p:nvPr/>
            </p:nvSpPr>
            <p:spPr bwMode="auto">
              <a:xfrm>
                <a:off x="11027334" y="5510240"/>
                <a:ext cx="504959" cy="286284"/>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812" tIns="28906" rIns="57812" bIns="28906" numCol="1" anchor="t" anchorCtr="0" compatLnSpc="1">
                <a:prstTxWarp prst="textNoShape">
                  <a:avLst/>
                </a:prstTxWarp>
              </a:bodyPr>
              <a:lstStyle/>
              <a:p>
                <a:endParaRPr lang="en-US" sz="1328" dirty="0">
                  <a:latin typeface="Gill Sans Light"/>
                  <a:cs typeface="Arial" panose="020B0604020202020204" pitchFamily="34" charset="0"/>
                </a:endParaRPr>
              </a:p>
            </p:txBody>
          </p:sp>
          <p:sp>
            <p:nvSpPr>
              <p:cNvPr id="83" name="Freeform 13">
                <a:extLst>
                  <a:ext uri="{FF2B5EF4-FFF2-40B4-BE49-F238E27FC236}">
                    <a16:creationId xmlns:a16="http://schemas.microsoft.com/office/drawing/2014/main" id="{6FD9526B-0EB1-4AC8-9945-FBD0B6101D3A}"/>
                  </a:ext>
                </a:extLst>
              </p:cNvPr>
              <p:cNvSpPr>
                <a:spLocks/>
              </p:cNvSpPr>
              <p:nvPr/>
            </p:nvSpPr>
            <p:spPr bwMode="auto">
              <a:xfrm rot="10800000">
                <a:off x="689150" y="5499952"/>
                <a:ext cx="504959" cy="29529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812" tIns="28906" rIns="57812" bIns="28906" numCol="1" anchor="t" anchorCtr="0" compatLnSpc="1">
                <a:prstTxWarp prst="textNoShape">
                  <a:avLst/>
                </a:prstTxWarp>
              </a:bodyPr>
              <a:lstStyle/>
              <a:p>
                <a:endParaRPr lang="en-US" sz="1328" dirty="0">
                  <a:latin typeface="Gill Sans Light"/>
                  <a:cs typeface="Arial" panose="020B0604020202020204" pitchFamily="34" charset="0"/>
                </a:endParaRPr>
              </a:p>
            </p:txBody>
          </p:sp>
        </p:grpSp>
        <p:sp>
          <p:nvSpPr>
            <p:cNvPr id="48" name="Rechteck 33">
              <a:extLst>
                <a:ext uri="{FF2B5EF4-FFF2-40B4-BE49-F238E27FC236}">
                  <a16:creationId xmlns:a16="http://schemas.microsoft.com/office/drawing/2014/main" id="{16677034-9079-468D-A472-3057611E81C8}"/>
                </a:ext>
              </a:extLst>
            </p:cNvPr>
            <p:cNvSpPr/>
            <p:nvPr/>
          </p:nvSpPr>
          <p:spPr>
            <a:xfrm>
              <a:off x="1059704" y="1"/>
              <a:ext cx="5356528" cy="54278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b"/>
            <a:lstStyle/>
            <a:p>
              <a:pPr algn="ctr"/>
              <a:endParaRPr lang="en-US" sz="948" dirty="0">
                <a:solidFill>
                  <a:schemeClr val="tx1"/>
                </a:solidFill>
                <a:latin typeface="Gill Sans Light"/>
                <a:cs typeface="Arial" panose="020B0604020202020204" pitchFamily="34" charset="0"/>
              </a:endParaRPr>
            </a:p>
          </p:txBody>
        </p:sp>
        <p:sp>
          <p:nvSpPr>
            <p:cNvPr id="49" name="TextBox 18">
              <a:extLst>
                <a:ext uri="{FF2B5EF4-FFF2-40B4-BE49-F238E27FC236}">
                  <a16:creationId xmlns:a16="http://schemas.microsoft.com/office/drawing/2014/main" id="{94F56B6A-49B6-4A50-AFA8-895A93D52547}"/>
                </a:ext>
              </a:extLst>
            </p:cNvPr>
            <p:cNvSpPr txBox="1"/>
            <p:nvPr/>
          </p:nvSpPr>
          <p:spPr>
            <a:xfrm>
              <a:off x="1276296"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1</a:t>
              </a:r>
              <a:endParaRPr lang="en-US" sz="2000" dirty="0">
                <a:latin typeface="Gill Sans Light"/>
              </a:endParaRPr>
            </a:p>
            <a:p>
              <a:pPr algn="ctr"/>
              <a:endParaRPr lang="en-US" sz="2000" dirty="0">
                <a:latin typeface="Gill Sans Light"/>
              </a:endParaRPr>
            </a:p>
          </p:txBody>
        </p:sp>
        <p:sp>
          <p:nvSpPr>
            <p:cNvPr id="50" name="TextBox 22">
              <a:extLst>
                <a:ext uri="{FF2B5EF4-FFF2-40B4-BE49-F238E27FC236}">
                  <a16:creationId xmlns:a16="http://schemas.microsoft.com/office/drawing/2014/main" id="{EB3487D8-500B-4576-8B4C-1EC09F121CE0}"/>
                </a:ext>
              </a:extLst>
            </p:cNvPr>
            <p:cNvSpPr txBox="1"/>
            <p:nvPr/>
          </p:nvSpPr>
          <p:spPr>
            <a:xfrm>
              <a:off x="2108746"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2</a:t>
              </a:r>
              <a:endParaRPr lang="en-US" sz="2000" dirty="0">
                <a:latin typeface="Gill Sans Light"/>
              </a:endParaRPr>
            </a:p>
            <a:p>
              <a:pPr algn="ctr"/>
              <a:endParaRPr lang="en-US" sz="2000" dirty="0">
                <a:latin typeface="Gill Sans Light"/>
              </a:endParaRPr>
            </a:p>
          </p:txBody>
        </p:sp>
        <p:sp>
          <p:nvSpPr>
            <p:cNvPr id="51" name="TextBox 23">
              <a:extLst>
                <a:ext uri="{FF2B5EF4-FFF2-40B4-BE49-F238E27FC236}">
                  <a16:creationId xmlns:a16="http://schemas.microsoft.com/office/drawing/2014/main" id="{96474EE5-C0B8-4699-91A9-F12D798655CD}"/>
                </a:ext>
              </a:extLst>
            </p:cNvPr>
            <p:cNvSpPr txBox="1"/>
            <p:nvPr/>
          </p:nvSpPr>
          <p:spPr>
            <a:xfrm>
              <a:off x="2941195"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3</a:t>
              </a:r>
              <a:endParaRPr lang="en-US" sz="2000" dirty="0">
                <a:latin typeface="Gill Sans Light"/>
              </a:endParaRPr>
            </a:p>
            <a:p>
              <a:pPr algn="ctr"/>
              <a:endParaRPr lang="en-US" sz="2000" dirty="0">
                <a:latin typeface="Gill Sans Light"/>
              </a:endParaRPr>
            </a:p>
          </p:txBody>
        </p:sp>
        <p:sp>
          <p:nvSpPr>
            <p:cNvPr id="52" name="TextBox 24">
              <a:extLst>
                <a:ext uri="{FF2B5EF4-FFF2-40B4-BE49-F238E27FC236}">
                  <a16:creationId xmlns:a16="http://schemas.microsoft.com/office/drawing/2014/main" id="{F3665280-A507-462B-92B9-E6E33F267B55}"/>
                </a:ext>
              </a:extLst>
            </p:cNvPr>
            <p:cNvSpPr txBox="1"/>
            <p:nvPr/>
          </p:nvSpPr>
          <p:spPr>
            <a:xfrm>
              <a:off x="3773645" y="153568"/>
              <a:ext cx="739955" cy="244737"/>
            </a:xfrm>
            <a:prstGeom prst="rect">
              <a:avLst/>
            </a:prstGeom>
            <a:solidFill>
              <a:schemeClr val="accent6">
                <a:lumMod val="60000"/>
                <a:lumOff val="40000"/>
              </a:schemeClr>
            </a:solidFill>
          </p:spPr>
          <p:txBody>
            <a:bodyPr wrap="square" lIns="0" rIns="0" rtlCol="0" anchor="t" anchorCtr="0">
              <a:noAutofit/>
            </a:bodyPr>
            <a:lstStyle>
              <a:defPPr>
                <a:defRPr lang="de-AT"/>
              </a:defPPr>
              <a:lvl1pPr algn="ctr">
                <a:defRPr sz="900">
                  <a:solidFill>
                    <a:schemeClr val="bg1"/>
                  </a:solidFill>
                </a:defRPr>
              </a:lvl1pPr>
            </a:lstStyle>
            <a:p>
              <a:r>
                <a:rPr lang="en-US" sz="2000" dirty="0">
                  <a:solidFill>
                    <a:schemeClr val="tx1"/>
                  </a:solidFill>
                  <a:latin typeface="Gill Sans Light"/>
                </a:rPr>
                <a:t>Task</a:t>
              </a:r>
              <a:r>
                <a:rPr lang="en-US" sz="1100" dirty="0">
                  <a:solidFill>
                    <a:schemeClr val="tx1"/>
                  </a:solidFill>
                  <a:latin typeface="Gill Sans Light"/>
                </a:rPr>
                <a:t>4</a:t>
              </a:r>
              <a:endParaRPr lang="en-US" sz="2000" dirty="0">
                <a:solidFill>
                  <a:schemeClr val="tx1"/>
                </a:solidFill>
                <a:latin typeface="Gill Sans Light"/>
              </a:endParaRPr>
            </a:p>
            <a:p>
              <a:endParaRPr lang="en-US" sz="2000" dirty="0">
                <a:solidFill>
                  <a:schemeClr val="tx1"/>
                </a:solidFill>
                <a:latin typeface="Gill Sans Light"/>
              </a:endParaRPr>
            </a:p>
          </p:txBody>
        </p:sp>
        <p:sp>
          <p:nvSpPr>
            <p:cNvPr id="53" name="TextBox 25">
              <a:extLst>
                <a:ext uri="{FF2B5EF4-FFF2-40B4-BE49-F238E27FC236}">
                  <a16:creationId xmlns:a16="http://schemas.microsoft.com/office/drawing/2014/main" id="{F3987785-E70E-4730-9CF5-998E32208CA4}"/>
                </a:ext>
              </a:extLst>
            </p:cNvPr>
            <p:cNvSpPr txBox="1"/>
            <p:nvPr/>
          </p:nvSpPr>
          <p:spPr>
            <a:xfrm>
              <a:off x="4606095" y="153568"/>
              <a:ext cx="739955" cy="244737"/>
            </a:xfrm>
            <a:prstGeom prst="rect">
              <a:avLst/>
            </a:prstGeom>
            <a:solidFill>
              <a:schemeClr val="accent6">
                <a:lumMod val="60000"/>
                <a:lumOff val="40000"/>
              </a:schemeClr>
            </a:solidFill>
          </p:spPr>
          <p:txBody>
            <a:bodyPr wrap="square" lIns="0" rIns="0" rtlCol="0" anchor="ctr" anchorCtr="0">
              <a:noAutofit/>
            </a:bodyPr>
            <a:lstStyle/>
            <a:p>
              <a:pPr algn="ctr"/>
              <a:r>
                <a:rPr lang="en-US" sz="2000" dirty="0">
                  <a:latin typeface="Gill Sans Light"/>
                </a:rPr>
                <a:t>…</a:t>
              </a:r>
            </a:p>
            <a:p>
              <a:pPr algn="ctr"/>
              <a:endParaRPr lang="en-US" sz="2000" dirty="0">
                <a:latin typeface="Gill Sans Light"/>
              </a:endParaRPr>
            </a:p>
          </p:txBody>
        </p:sp>
        <p:sp>
          <p:nvSpPr>
            <p:cNvPr id="54" name="TextBox 26">
              <a:extLst>
                <a:ext uri="{FF2B5EF4-FFF2-40B4-BE49-F238E27FC236}">
                  <a16:creationId xmlns:a16="http://schemas.microsoft.com/office/drawing/2014/main" id="{B20F53AE-3AEE-4968-A9B4-ED0BC60D6242}"/>
                </a:ext>
              </a:extLst>
            </p:cNvPr>
            <p:cNvSpPr txBox="1"/>
            <p:nvPr/>
          </p:nvSpPr>
          <p:spPr>
            <a:xfrm>
              <a:off x="5438544" y="153568"/>
              <a:ext cx="739955" cy="244737"/>
            </a:xfrm>
            <a:prstGeom prst="rect">
              <a:avLst/>
            </a:prstGeom>
            <a:solidFill>
              <a:schemeClr val="accent6">
                <a:lumMod val="60000"/>
                <a:lumOff val="40000"/>
              </a:schemeClr>
            </a:solidFill>
          </p:spPr>
          <p:txBody>
            <a:bodyPr wrap="square" lIns="0" rIns="0" rtlCol="0" anchor="t" anchorCtr="0">
              <a:noAutofit/>
            </a:bodyPr>
            <a:lstStyle>
              <a:defPPr>
                <a:defRPr lang="de-AT"/>
              </a:defPPr>
              <a:lvl1pPr algn="ctr">
                <a:defRPr sz="900">
                  <a:solidFill>
                    <a:schemeClr val="bg1"/>
                  </a:solidFill>
                </a:defRPr>
              </a:lvl1pPr>
            </a:lstStyle>
            <a:p>
              <a:r>
                <a:rPr lang="en-US" sz="2000" dirty="0" err="1">
                  <a:solidFill>
                    <a:schemeClr val="tx1"/>
                  </a:solidFill>
                  <a:latin typeface="Gill Sans Light"/>
                </a:rPr>
                <a:t>Task</a:t>
              </a:r>
              <a:r>
                <a:rPr lang="en-US" sz="1100" dirty="0" err="1">
                  <a:solidFill>
                    <a:schemeClr val="tx1"/>
                  </a:solidFill>
                  <a:latin typeface="Gill Sans Light"/>
                </a:rPr>
                <a:t>n</a:t>
              </a:r>
              <a:endParaRPr lang="en-US" sz="2000" dirty="0">
                <a:solidFill>
                  <a:schemeClr val="tx1"/>
                </a:solidFill>
                <a:latin typeface="Gill Sans Light"/>
              </a:endParaRPr>
            </a:p>
            <a:p>
              <a:endParaRPr lang="en-US" sz="2000" dirty="0">
                <a:solidFill>
                  <a:schemeClr val="tx1"/>
                </a:solidFill>
                <a:latin typeface="Gill Sans Light"/>
              </a:endParaRPr>
            </a:p>
          </p:txBody>
        </p:sp>
        <p:sp>
          <p:nvSpPr>
            <p:cNvPr id="55" name="TextBox 7">
              <a:extLst>
                <a:ext uri="{FF2B5EF4-FFF2-40B4-BE49-F238E27FC236}">
                  <a16:creationId xmlns:a16="http://schemas.microsoft.com/office/drawing/2014/main" id="{92DEBC1E-F9EE-42BB-9A70-25E95419CB0A}"/>
                </a:ext>
              </a:extLst>
            </p:cNvPr>
            <p:cNvSpPr txBox="1"/>
            <p:nvPr/>
          </p:nvSpPr>
          <p:spPr>
            <a:xfrm>
              <a:off x="1069191" y="798014"/>
              <a:ext cx="1722113" cy="1295041"/>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err="1">
                  <a:solidFill>
                    <a:schemeClr val="tx1">
                      <a:lumMod val="50000"/>
                      <a:lumOff val="50000"/>
                    </a:schemeClr>
                  </a:solidFill>
                  <a:latin typeface="Gill Sans Light"/>
                </a:rPr>
                <a:t>Autosar</a:t>
              </a:r>
              <a:r>
                <a:rPr lang="en-US" sz="1800" dirty="0">
                  <a:solidFill>
                    <a:schemeClr val="tx1">
                      <a:lumMod val="50000"/>
                      <a:lumOff val="50000"/>
                    </a:schemeClr>
                  </a:solidFill>
                  <a:latin typeface="Gill Sans Light"/>
                </a:rPr>
                <a:t> OS</a:t>
              </a:r>
            </a:p>
          </p:txBody>
        </p:sp>
        <p:sp>
          <p:nvSpPr>
            <p:cNvPr id="56" name="TextBox 7">
              <a:extLst>
                <a:ext uri="{FF2B5EF4-FFF2-40B4-BE49-F238E27FC236}">
                  <a16:creationId xmlns:a16="http://schemas.microsoft.com/office/drawing/2014/main" id="{63A6B05B-F63F-4B23-9464-C288A0D26C3C}"/>
                </a:ext>
              </a:extLst>
            </p:cNvPr>
            <p:cNvSpPr txBox="1"/>
            <p:nvPr/>
          </p:nvSpPr>
          <p:spPr>
            <a:xfrm>
              <a:off x="2888999" y="798727"/>
              <a:ext cx="1722113" cy="1294328"/>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tx1">
                      <a:lumMod val="50000"/>
                      <a:lumOff val="50000"/>
                    </a:schemeClr>
                  </a:solidFill>
                  <a:latin typeface="Gill Sans Light"/>
                </a:rPr>
                <a:t>Safety RTOS</a:t>
              </a:r>
            </a:p>
          </p:txBody>
        </p:sp>
        <p:sp>
          <p:nvSpPr>
            <p:cNvPr id="57" name="TextBox 7">
              <a:extLst>
                <a:ext uri="{FF2B5EF4-FFF2-40B4-BE49-F238E27FC236}">
                  <a16:creationId xmlns:a16="http://schemas.microsoft.com/office/drawing/2014/main" id="{F836E27A-7C9C-45BC-B6E6-9D00B3FD69A7}"/>
                </a:ext>
              </a:extLst>
            </p:cNvPr>
            <p:cNvSpPr txBox="1"/>
            <p:nvPr/>
          </p:nvSpPr>
          <p:spPr>
            <a:xfrm>
              <a:off x="4705392" y="798727"/>
              <a:ext cx="1722113" cy="1294328"/>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tx1">
                      <a:lumMod val="50000"/>
                      <a:lumOff val="50000"/>
                    </a:schemeClr>
                  </a:solidFill>
                  <a:latin typeface="Gill Sans Light"/>
                </a:rPr>
                <a:t>Linux</a:t>
              </a:r>
              <a:endParaRPr lang="en-US" sz="1291" dirty="0">
                <a:solidFill>
                  <a:schemeClr val="tx1">
                    <a:lumMod val="50000"/>
                    <a:lumOff val="50000"/>
                  </a:schemeClr>
                </a:solidFill>
                <a:latin typeface="Gill Sans Light"/>
              </a:endParaRPr>
            </a:p>
          </p:txBody>
        </p:sp>
        <p:cxnSp>
          <p:nvCxnSpPr>
            <p:cNvPr id="58" name="Gerade Verbindung 5">
              <a:extLst>
                <a:ext uri="{FF2B5EF4-FFF2-40B4-BE49-F238E27FC236}">
                  <a16:creationId xmlns:a16="http://schemas.microsoft.com/office/drawing/2014/main" id="{962282D5-01C6-40DA-A4BB-1CFE8C5C6442}"/>
                </a:ext>
              </a:extLst>
            </p:cNvPr>
            <p:cNvCxnSpPr>
              <a:cxnSpLocks/>
            </p:cNvCxnSpPr>
            <p:nvPr/>
          </p:nvCxnSpPr>
          <p:spPr>
            <a:xfrm>
              <a:off x="1244403"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Gerade Verbindung 67">
              <a:extLst>
                <a:ext uri="{FF2B5EF4-FFF2-40B4-BE49-F238E27FC236}">
                  <a16:creationId xmlns:a16="http://schemas.microsoft.com/office/drawing/2014/main" id="{12A70AE7-BB06-4422-B6A6-F4819DC89483}"/>
                </a:ext>
              </a:extLst>
            </p:cNvPr>
            <p:cNvCxnSpPr>
              <a:cxnSpLocks/>
            </p:cNvCxnSpPr>
            <p:nvPr/>
          </p:nvCxnSpPr>
          <p:spPr>
            <a:xfrm>
              <a:off x="2068811"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0" name="TextBox 63">
              <a:extLst>
                <a:ext uri="{FF2B5EF4-FFF2-40B4-BE49-F238E27FC236}">
                  <a16:creationId xmlns:a16="http://schemas.microsoft.com/office/drawing/2014/main" id="{4F7243A9-9B06-4F76-A9C9-3D72B64FEFDB}"/>
                </a:ext>
              </a:extLst>
            </p:cNvPr>
            <p:cNvSpPr txBox="1"/>
            <p:nvPr/>
          </p:nvSpPr>
          <p:spPr>
            <a:xfrm>
              <a:off x="1176649" y="820293"/>
              <a:ext cx="1504381" cy="1007713"/>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sz="2000" dirty="0">
                  <a:solidFill>
                    <a:srgbClr val="414141"/>
                  </a:solidFill>
                  <a:latin typeface="Gill Sans Light"/>
                </a:rPr>
                <a:t>Multi-Core MCU</a:t>
              </a:r>
            </a:p>
            <a:p>
              <a:pPr algn="ctr"/>
              <a:r>
                <a:rPr lang="en-US" sz="2000" b="1" dirty="0">
                  <a:solidFill>
                    <a:schemeClr val="accent2">
                      <a:lumMod val="75000"/>
                    </a:schemeClr>
                  </a:solidFill>
                  <a:latin typeface="Gill Sans Light"/>
                </a:rPr>
                <a:t>Safety</a:t>
              </a:r>
            </a:p>
          </p:txBody>
        </p:sp>
        <p:sp>
          <p:nvSpPr>
            <p:cNvPr id="61" name="TextBox 63">
              <a:extLst>
                <a:ext uri="{FF2B5EF4-FFF2-40B4-BE49-F238E27FC236}">
                  <a16:creationId xmlns:a16="http://schemas.microsoft.com/office/drawing/2014/main" id="{3DAA0BF4-3791-45A7-A0EC-58AD8F7EFCC0}"/>
                </a:ext>
              </a:extLst>
            </p:cNvPr>
            <p:cNvSpPr txBox="1"/>
            <p:nvPr/>
          </p:nvSpPr>
          <p:spPr>
            <a:xfrm>
              <a:off x="3003398" y="820293"/>
              <a:ext cx="1504381" cy="1012989"/>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b="1" dirty="0">
                  <a:solidFill>
                    <a:schemeClr val="accent6">
                      <a:lumMod val="75000"/>
                    </a:schemeClr>
                  </a:solidFill>
                  <a:latin typeface="Gill Sans Light"/>
                </a:rPr>
                <a:t>Performance/Safety</a:t>
              </a:r>
            </a:p>
          </p:txBody>
        </p:sp>
        <p:sp>
          <p:nvSpPr>
            <p:cNvPr id="62" name="TextBox 63">
              <a:extLst>
                <a:ext uri="{FF2B5EF4-FFF2-40B4-BE49-F238E27FC236}">
                  <a16:creationId xmlns:a16="http://schemas.microsoft.com/office/drawing/2014/main" id="{D9AC742F-1A98-4F40-B1E2-754D01E975B6}"/>
                </a:ext>
              </a:extLst>
            </p:cNvPr>
            <p:cNvSpPr txBox="1"/>
            <p:nvPr/>
          </p:nvSpPr>
          <p:spPr>
            <a:xfrm>
              <a:off x="4830146" y="820293"/>
              <a:ext cx="1504381" cy="1050180"/>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b="1" dirty="0">
                  <a:solidFill>
                    <a:schemeClr val="accent5"/>
                  </a:solidFill>
                  <a:latin typeface="Gill Sans Light"/>
                </a:rPr>
                <a:t>Performance</a:t>
              </a:r>
              <a:endParaRPr lang="en-US" sz="1435" b="1" dirty="0">
                <a:solidFill>
                  <a:schemeClr val="accent5"/>
                </a:solidFill>
                <a:latin typeface="Gill Sans Light"/>
              </a:endParaRPr>
            </a:p>
          </p:txBody>
        </p:sp>
        <p:sp>
          <p:nvSpPr>
            <p:cNvPr id="63" name="Rounded Rectangle 61">
              <a:extLst>
                <a:ext uri="{FF2B5EF4-FFF2-40B4-BE49-F238E27FC236}">
                  <a16:creationId xmlns:a16="http://schemas.microsoft.com/office/drawing/2014/main" id="{10D82AF7-8954-46E6-AB02-A75FC7A2D4FD}"/>
                </a:ext>
              </a:extLst>
            </p:cNvPr>
            <p:cNvSpPr/>
            <p:nvPr/>
          </p:nvSpPr>
          <p:spPr bwMode="auto">
            <a:xfrm>
              <a:off x="1375672" y="883177"/>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4" name="Rounded Rectangle 61">
              <a:extLst>
                <a:ext uri="{FF2B5EF4-FFF2-40B4-BE49-F238E27FC236}">
                  <a16:creationId xmlns:a16="http://schemas.microsoft.com/office/drawing/2014/main" id="{C0F3A596-1ABE-4483-813F-3E8D1E2035DA}"/>
                </a:ext>
              </a:extLst>
            </p:cNvPr>
            <p:cNvSpPr/>
            <p:nvPr/>
          </p:nvSpPr>
          <p:spPr bwMode="auto">
            <a:xfrm>
              <a:off x="1375672" y="1123076"/>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5" name="Rounded Rectangle 61">
              <a:extLst>
                <a:ext uri="{FF2B5EF4-FFF2-40B4-BE49-F238E27FC236}">
                  <a16:creationId xmlns:a16="http://schemas.microsoft.com/office/drawing/2014/main" id="{408B4682-416A-4F4D-BFBF-FD01F9D3E7A5}"/>
                </a:ext>
              </a:extLst>
            </p:cNvPr>
            <p:cNvSpPr/>
            <p:nvPr/>
          </p:nvSpPr>
          <p:spPr bwMode="auto">
            <a:xfrm>
              <a:off x="1937773" y="883177"/>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6" name="Rounded Rectangle 61">
              <a:extLst>
                <a:ext uri="{FF2B5EF4-FFF2-40B4-BE49-F238E27FC236}">
                  <a16:creationId xmlns:a16="http://schemas.microsoft.com/office/drawing/2014/main" id="{A6B52F58-E9FA-445D-9EE9-A4956D4F5660}"/>
                </a:ext>
              </a:extLst>
            </p:cNvPr>
            <p:cNvSpPr/>
            <p:nvPr/>
          </p:nvSpPr>
          <p:spPr bwMode="auto">
            <a:xfrm>
              <a:off x="1937773" y="1123076"/>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7" name="Rounded Rectangle 61">
              <a:extLst>
                <a:ext uri="{FF2B5EF4-FFF2-40B4-BE49-F238E27FC236}">
                  <a16:creationId xmlns:a16="http://schemas.microsoft.com/office/drawing/2014/main" id="{3D48A21B-228A-4387-9CF6-F71402D272C6}"/>
                </a:ext>
              </a:extLst>
            </p:cNvPr>
            <p:cNvSpPr/>
            <p:nvPr/>
          </p:nvSpPr>
          <p:spPr bwMode="auto">
            <a:xfrm>
              <a:off x="5011302" y="8684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8" name="Rounded Rectangle 61">
              <a:extLst>
                <a:ext uri="{FF2B5EF4-FFF2-40B4-BE49-F238E27FC236}">
                  <a16:creationId xmlns:a16="http://schemas.microsoft.com/office/drawing/2014/main" id="{B97FBF7F-EC33-422B-BDD7-29675BC170F2}"/>
                </a:ext>
              </a:extLst>
            </p:cNvPr>
            <p:cNvSpPr/>
            <p:nvPr/>
          </p:nvSpPr>
          <p:spPr bwMode="auto">
            <a:xfrm>
              <a:off x="5011302" y="11083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69" name="Rounded Rectangle 61">
              <a:extLst>
                <a:ext uri="{FF2B5EF4-FFF2-40B4-BE49-F238E27FC236}">
                  <a16:creationId xmlns:a16="http://schemas.microsoft.com/office/drawing/2014/main" id="{1209D353-4312-4A5C-AE00-8E228E6CFC69}"/>
                </a:ext>
              </a:extLst>
            </p:cNvPr>
            <p:cNvSpPr/>
            <p:nvPr/>
          </p:nvSpPr>
          <p:spPr bwMode="auto">
            <a:xfrm>
              <a:off x="5573403" y="8684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0" name="Rounded Rectangle 61">
              <a:extLst>
                <a:ext uri="{FF2B5EF4-FFF2-40B4-BE49-F238E27FC236}">
                  <a16:creationId xmlns:a16="http://schemas.microsoft.com/office/drawing/2014/main" id="{0027313E-E7F1-4AE3-BC1A-3E3BE59C46B7}"/>
                </a:ext>
              </a:extLst>
            </p:cNvPr>
            <p:cNvSpPr/>
            <p:nvPr/>
          </p:nvSpPr>
          <p:spPr bwMode="auto">
            <a:xfrm>
              <a:off x="5573403" y="11083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1" name="Rounded Rectangle 61">
              <a:extLst>
                <a:ext uri="{FF2B5EF4-FFF2-40B4-BE49-F238E27FC236}">
                  <a16:creationId xmlns:a16="http://schemas.microsoft.com/office/drawing/2014/main" id="{66E1CC7A-57EF-4748-8DF4-74B6CD12AB9F}"/>
                </a:ext>
              </a:extLst>
            </p:cNvPr>
            <p:cNvSpPr/>
            <p:nvPr/>
          </p:nvSpPr>
          <p:spPr bwMode="auto">
            <a:xfrm>
              <a:off x="5045216" y="1406446"/>
              <a:ext cx="1090288" cy="239901"/>
            </a:xfrm>
            <a:prstGeom prst="round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GPU</a:t>
              </a:r>
            </a:p>
          </p:txBody>
        </p:sp>
        <p:sp>
          <p:nvSpPr>
            <p:cNvPr id="72" name="Rounded Rectangle 61">
              <a:extLst>
                <a:ext uri="{FF2B5EF4-FFF2-40B4-BE49-F238E27FC236}">
                  <a16:creationId xmlns:a16="http://schemas.microsoft.com/office/drawing/2014/main" id="{67A46A1F-D005-457B-A8FD-093A16F6BEBE}"/>
                </a:ext>
              </a:extLst>
            </p:cNvPr>
            <p:cNvSpPr/>
            <p:nvPr/>
          </p:nvSpPr>
          <p:spPr bwMode="auto">
            <a:xfrm>
              <a:off x="3185558" y="8949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3" name="Rounded Rectangle 61">
              <a:extLst>
                <a:ext uri="{FF2B5EF4-FFF2-40B4-BE49-F238E27FC236}">
                  <a16:creationId xmlns:a16="http://schemas.microsoft.com/office/drawing/2014/main" id="{10F5453C-3E30-4048-927E-1BD227C90937}"/>
                </a:ext>
              </a:extLst>
            </p:cNvPr>
            <p:cNvSpPr/>
            <p:nvPr/>
          </p:nvSpPr>
          <p:spPr bwMode="auto">
            <a:xfrm>
              <a:off x="3185558" y="11348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4" name="Rounded Rectangle 61">
              <a:extLst>
                <a:ext uri="{FF2B5EF4-FFF2-40B4-BE49-F238E27FC236}">
                  <a16:creationId xmlns:a16="http://schemas.microsoft.com/office/drawing/2014/main" id="{88BCE867-6EDB-40D2-A3AC-DCC5B9EACDC8}"/>
                </a:ext>
              </a:extLst>
            </p:cNvPr>
            <p:cNvSpPr/>
            <p:nvPr/>
          </p:nvSpPr>
          <p:spPr bwMode="auto">
            <a:xfrm>
              <a:off x="3747660" y="8949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5" name="Rounded Rectangle 61">
              <a:extLst>
                <a:ext uri="{FF2B5EF4-FFF2-40B4-BE49-F238E27FC236}">
                  <a16:creationId xmlns:a16="http://schemas.microsoft.com/office/drawing/2014/main" id="{F384D989-209A-48D8-8B0E-7E670B821B48}"/>
                </a:ext>
              </a:extLst>
            </p:cNvPr>
            <p:cNvSpPr/>
            <p:nvPr/>
          </p:nvSpPr>
          <p:spPr bwMode="auto">
            <a:xfrm>
              <a:off x="3747660" y="11348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76" name="Rechteck 13">
              <a:extLst>
                <a:ext uri="{FF2B5EF4-FFF2-40B4-BE49-F238E27FC236}">
                  <a16:creationId xmlns:a16="http://schemas.microsoft.com/office/drawing/2014/main" id="{AFBA2B2F-D167-4805-BC43-D45DE6D57FD2}"/>
                </a:ext>
              </a:extLst>
            </p:cNvPr>
            <p:cNvSpPr/>
            <p:nvPr/>
          </p:nvSpPr>
          <p:spPr>
            <a:xfrm>
              <a:off x="1057632" y="558826"/>
              <a:ext cx="5356530" cy="2238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t"/>
            <a:lstStyle/>
            <a:p>
              <a:pPr algn="ctr"/>
              <a:r>
                <a:rPr lang="en-US" sz="1600" dirty="0" err="1">
                  <a:latin typeface="Gill Sans Light"/>
                  <a:cs typeface="Arial" panose="020B0604020202020204" pitchFamily="34" charset="0"/>
                </a:rPr>
                <a:t>MiddleWare</a:t>
              </a:r>
              <a:endParaRPr lang="en-US" sz="759" dirty="0">
                <a:latin typeface="Gill Sans Light"/>
                <a:cs typeface="Arial" panose="020B0604020202020204" pitchFamily="34" charset="0"/>
              </a:endParaRPr>
            </a:p>
          </p:txBody>
        </p:sp>
        <p:cxnSp>
          <p:nvCxnSpPr>
            <p:cNvPr id="77" name="Gerade Verbindung 67">
              <a:extLst>
                <a:ext uri="{FF2B5EF4-FFF2-40B4-BE49-F238E27FC236}">
                  <a16:creationId xmlns:a16="http://schemas.microsoft.com/office/drawing/2014/main" id="{13247BE6-9980-4DAB-B685-265655583AEB}"/>
                </a:ext>
              </a:extLst>
            </p:cNvPr>
            <p:cNvCxnSpPr>
              <a:cxnSpLocks/>
            </p:cNvCxnSpPr>
            <p:nvPr/>
          </p:nvCxnSpPr>
          <p:spPr>
            <a:xfrm>
              <a:off x="2892856"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Gerade Verbindung 67">
              <a:extLst>
                <a:ext uri="{FF2B5EF4-FFF2-40B4-BE49-F238E27FC236}">
                  <a16:creationId xmlns:a16="http://schemas.microsoft.com/office/drawing/2014/main" id="{9ED009C0-A643-42D8-A9EA-1CECDE257BAE}"/>
                </a:ext>
              </a:extLst>
            </p:cNvPr>
            <p:cNvCxnSpPr>
              <a:cxnSpLocks/>
            </p:cNvCxnSpPr>
            <p:nvPr/>
          </p:nvCxnSpPr>
          <p:spPr>
            <a:xfrm>
              <a:off x="3735897"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Gerade Verbindung 67">
              <a:extLst>
                <a:ext uri="{FF2B5EF4-FFF2-40B4-BE49-F238E27FC236}">
                  <a16:creationId xmlns:a16="http://schemas.microsoft.com/office/drawing/2014/main" id="{7F29147A-5A78-41BD-BFFA-4B0D23EB0573}"/>
                </a:ext>
              </a:extLst>
            </p:cNvPr>
            <p:cNvCxnSpPr>
              <a:cxnSpLocks/>
            </p:cNvCxnSpPr>
            <p:nvPr/>
          </p:nvCxnSpPr>
          <p:spPr>
            <a:xfrm>
              <a:off x="4560170" y="120155"/>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Gerade Verbindung 67">
              <a:extLst>
                <a:ext uri="{FF2B5EF4-FFF2-40B4-BE49-F238E27FC236}">
                  <a16:creationId xmlns:a16="http://schemas.microsoft.com/office/drawing/2014/main" id="{3EB858B7-09C4-4AEA-9001-B15F263C9281}"/>
                </a:ext>
              </a:extLst>
            </p:cNvPr>
            <p:cNvCxnSpPr>
              <a:cxnSpLocks/>
            </p:cNvCxnSpPr>
            <p:nvPr/>
          </p:nvCxnSpPr>
          <p:spPr>
            <a:xfrm>
              <a:off x="5384115" y="120155"/>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5133934F-3BFB-4297-8AE5-D2E84D5C6B2D}"/>
              </a:ext>
            </a:extLst>
          </p:cNvPr>
          <p:cNvSpPr/>
          <p:nvPr/>
        </p:nvSpPr>
        <p:spPr>
          <a:xfrm>
            <a:off x="7354282" y="1009751"/>
            <a:ext cx="4511797" cy="5016758"/>
          </a:xfrm>
          <a:prstGeom prst="rect">
            <a:avLst/>
          </a:prstGeom>
        </p:spPr>
        <p:txBody>
          <a:bodyPr wrap="square">
            <a:spAutoFit/>
          </a:bodyPr>
          <a:lstStyle/>
          <a:p>
            <a:r>
              <a:rPr lang="de-AT" sz="2000" dirty="0">
                <a:latin typeface="Gill Sans Light"/>
              </a:rPr>
              <a:t>Different multi-core CPUs:</a:t>
            </a:r>
          </a:p>
          <a:p>
            <a:pPr marL="342900" indent="-342900">
              <a:buFont typeface="Arial" panose="020B0604020202020204" pitchFamily="34" charset="0"/>
              <a:buChar char="•"/>
            </a:pPr>
            <a:r>
              <a:rPr lang="de-AT" sz="2000" dirty="0" err="1">
                <a:latin typeface="Gill Sans Light"/>
              </a:rPr>
              <a:t>process</a:t>
            </a:r>
            <a:r>
              <a:rPr lang="de-AT" sz="2000" dirty="0">
                <a:latin typeface="Gill Sans Light"/>
              </a:rPr>
              <a:t> </a:t>
            </a:r>
            <a:r>
              <a:rPr lang="de-AT" sz="2000" dirty="0" err="1">
                <a:latin typeface="Gill Sans Light"/>
              </a:rPr>
              <a:t>the</a:t>
            </a:r>
            <a:r>
              <a:rPr lang="de-AT" sz="2000" dirty="0">
                <a:latin typeface="Gill Sans Light"/>
              </a:rPr>
              <a:t> </a:t>
            </a:r>
            <a:r>
              <a:rPr lang="de-AT" sz="2000" dirty="0" err="1">
                <a:latin typeface="Gill Sans Light"/>
              </a:rPr>
              <a:t>information</a:t>
            </a:r>
            <a:r>
              <a:rPr lang="de-AT" sz="2000" dirty="0">
                <a:latin typeface="Gill Sans Light"/>
              </a:rPr>
              <a:t> </a:t>
            </a:r>
            <a:r>
              <a:rPr lang="de-AT" sz="2000" dirty="0" err="1">
                <a:latin typeface="Gill Sans Light"/>
              </a:rPr>
              <a:t>arriving</a:t>
            </a:r>
            <a:r>
              <a:rPr lang="de-AT" sz="2000" dirty="0">
                <a:latin typeface="Gill Sans Light"/>
              </a:rPr>
              <a:t> </a:t>
            </a:r>
            <a:r>
              <a:rPr lang="de-AT" sz="2000" dirty="0" err="1">
                <a:latin typeface="Gill Sans Light"/>
              </a:rPr>
              <a:t>from</a:t>
            </a:r>
            <a:r>
              <a:rPr lang="de-AT" sz="2000" dirty="0">
                <a:latin typeface="Gill Sans Light"/>
              </a:rPr>
              <a:t> a </a:t>
            </a:r>
            <a:r>
              <a:rPr lang="de-AT" sz="2000" dirty="0" err="1">
                <a:latin typeface="Gill Sans Light"/>
              </a:rPr>
              <a:t>variety</a:t>
            </a:r>
            <a:r>
              <a:rPr lang="de-AT" sz="2000" dirty="0">
                <a:latin typeface="Gill Sans Light"/>
              </a:rPr>
              <a:t> </a:t>
            </a:r>
            <a:r>
              <a:rPr lang="de-AT" sz="2000" dirty="0" err="1">
                <a:latin typeface="Gill Sans Light"/>
              </a:rPr>
              <a:t>of</a:t>
            </a:r>
            <a:r>
              <a:rPr lang="de-AT" sz="2000" dirty="0">
                <a:latin typeface="Gill Sans Light"/>
              </a:rPr>
              <a:t> </a:t>
            </a:r>
            <a:r>
              <a:rPr lang="de-AT" sz="2000" dirty="0" err="1">
                <a:latin typeface="Gill Sans Light"/>
              </a:rPr>
              <a:t>sensors</a:t>
            </a:r>
            <a:r>
              <a:rPr lang="de-AT" sz="2000" dirty="0">
                <a:latin typeface="Gill Sans Light"/>
              </a:rPr>
              <a:t> (</a:t>
            </a:r>
            <a:r>
              <a:rPr lang="de-AT" sz="2000" dirty="0" err="1">
                <a:latin typeface="Gill Sans Light"/>
              </a:rPr>
              <a:t>radar</a:t>
            </a:r>
            <a:r>
              <a:rPr lang="de-AT" sz="2000" dirty="0">
                <a:latin typeface="Gill Sans Light"/>
              </a:rPr>
              <a:t>, </a:t>
            </a:r>
            <a:r>
              <a:rPr lang="de-AT" sz="2000" dirty="0" err="1">
                <a:latin typeface="Gill Sans Light"/>
              </a:rPr>
              <a:t>ultrasonic</a:t>
            </a:r>
            <a:r>
              <a:rPr lang="de-AT" sz="2000" dirty="0">
                <a:latin typeface="Gill Sans Light"/>
              </a:rPr>
              <a:t> </a:t>
            </a:r>
            <a:r>
              <a:rPr lang="de-AT" sz="2000" dirty="0" err="1">
                <a:latin typeface="Gill Sans Light"/>
              </a:rPr>
              <a:t>sensors</a:t>
            </a:r>
            <a:r>
              <a:rPr lang="de-AT" sz="2000" dirty="0">
                <a:latin typeface="Gill Sans Light"/>
              </a:rPr>
              <a:t>, </a:t>
            </a:r>
            <a:r>
              <a:rPr lang="de-AT" sz="2000" dirty="0" err="1">
                <a:latin typeface="Gill Sans Light"/>
              </a:rPr>
              <a:t>cameras</a:t>
            </a:r>
            <a:r>
              <a:rPr lang="de-AT" sz="2000" dirty="0">
                <a:latin typeface="Gill Sans Light"/>
              </a:rPr>
              <a:t>, LIDAR, etc.) </a:t>
            </a:r>
          </a:p>
          <a:p>
            <a:pPr marL="342900" indent="-342900">
              <a:buFont typeface="Arial" panose="020B0604020202020204" pitchFamily="34" charset="0"/>
              <a:buChar char="•"/>
            </a:pPr>
            <a:r>
              <a:rPr lang="de-AT" sz="2000" dirty="0" err="1">
                <a:latin typeface="Gill Sans Light"/>
              </a:rPr>
              <a:t>run</a:t>
            </a:r>
            <a:r>
              <a:rPr lang="de-AT" sz="2000" dirty="0">
                <a:latin typeface="Gill Sans Light"/>
              </a:rPr>
              <a:t> </a:t>
            </a:r>
            <a:r>
              <a:rPr lang="de-AT" sz="2000" dirty="0" err="1">
                <a:latin typeface="Gill Sans Light"/>
              </a:rPr>
              <a:t>control</a:t>
            </a:r>
            <a:r>
              <a:rPr lang="de-AT" sz="2000" dirty="0">
                <a:latin typeface="Gill Sans Light"/>
              </a:rPr>
              <a:t> </a:t>
            </a:r>
            <a:r>
              <a:rPr lang="de-AT" sz="2000" dirty="0" err="1">
                <a:latin typeface="Gill Sans Light"/>
              </a:rPr>
              <a:t>loops</a:t>
            </a:r>
            <a:endParaRPr lang="de-AT" sz="2000" dirty="0">
              <a:latin typeface="Gill Sans Light"/>
            </a:endParaRPr>
          </a:p>
          <a:p>
            <a:pPr marL="342900" indent="-342900">
              <a:buFont typeface="Arial" panose="020B0604020202020204" pitchFamily="34" charset="0"/>
              <a:buChar char="•"/>
            </a:pPr>
            <a:r>
              <a:rPr lang="de-AT" sz="2000" dirty="0" err="1">
                <a:latin typeface="Gill Sans Light"/>
              </a:rPr>
              <a:t>run</a:t>
            </a:r>
            <a:r>
              <a:rPr lang="de-AT" sz="2000" dirty="0">
                <a:latin typeface="Gill Sans Light"/>
              </a:rPr>
              <a:t> </a:t>
            </a:r>
            <a:r>
              <a:rPr lang="de-AT" sz="2000" dirty="0" err="1">
                <a:latin typeface="Gill Sans Light"/>
              </a:rPr>
              <a:t>other</a:t>
            </a:r>
            <a:r>
              <a:rPr lang="de-AT" sz="2000" dirty="0">
                <a:latin typeface="Gill Sans Light"/>
              </a:rPr>
              <a:t> </a:t>
            </a:r>
            <a:r>
              <a:rPr lang="de-AT" sz="2000" dirty="0" err="1">
                <a:latin typeface="Gill Sans Light"/>
              </a:rPr>
              <a:t>utility</a:t>
            </a:r>
            <a:r>
              <a:rPr lang="de-AT" sz="2000" dirty="0">
                <a:latin typeface="Gill Sans Light"/>
              </a:rPr>
              <a:t> </a:t>
            </a:r>
            <a:r>
              <a:rPr lang="de-AT" sz="2000" dirty="0" err="1">
                <a:latin typeface="Gill Sans Light"/>
              </a:rPr>
              <a:t>functions</a:t>
            </a:r>
            <a:r>
              <a:rPr lang="de-AT" sz="2000" dirty="0">
                <a:latin typeface="Gill Sans Light"/>
              </a:rPr>
              <a:t> (</a:t>
            </a:r>
            <a:r>
              <a:rPr lang="de-AT" sz="2000" dirty="0" err="1">
                <a:latin typeface="Gill Sans Light"/>
              </a:rPr>
              <a:t>lane</a:t>
            </a:r>
            <a:r>
              <a:rPr lang="de-AT" sz="2000" dirty="0">
                <a:latin typeface="Gill Sans Light"/>
              </a:rPr>
              <a:t> </a:t>
            </a:r>
            <a:r>
              <a:rPr lang="de-AT" sz="2000" dirty="0" err="1">
                <a:latin typeface="Gill Sans Light"/>
              </a:rPr>
              <a:t>keeping</a:t>
            </a:r>
            <a:r>
              <a:rPr lang="de-AT" sz="2000" dirty="0">
                <a:latin typeface="Gill Sans Light"/>
              </a:rPr>
              <a:t>/</a:t>
            </a:r>
            <a:r>
              <a:rPr lang="de-AT" sz="2000" dirty="0" err="1">
                <a:latin typeface="Gill Sans Light"/>
              </a:rPr>
              <a:t>changing</a:t>
            </a:r>
            <a:r>
              <a:rPr lang="de-AT" sz="2000" dirty="0">
                <a:latin typeface="Gill Sans Light"/>
              </a:rPr>
              <a:t> </a:t>
            </a:r>
            <a:r>
              <a:rPr lang="de-AT" sz="2000" dirty="0" err="1">
                <a:latin typeface="Gill Sans Light"/>
              </a:rPr>
              <a:t>assistant</a:t>
            </a:r>
            <a:r>
              <a:rPr lang="de-AT" sz="2000" dirty="0">
                <a:latin typeface="Gill Sans Light"/>
              </a:rPr>
              <a:t>, </a:t>
            </a:r>
            <a:r>
              <a:rPr lang="de-AT" sz="2000" dirty="0" err="1">
                <a:latin typeface="Gill Sans Light"/>
              </a:rPr>
              <a:t>emergency</a:t>
            </a:r>
            <a:r>
              <a:rPr lang="de-AT" sz="2000" dirty="0">
                <a:latin typeface="Gill Sans Light"/>
              </a:rPr>
              <a:t> </a:t>
            </a:r>
            <a:r>
              <a:rPr lang="de-AT" sz="2000" dirty="0" err="1">
                <a:latin typeface="Gill Sans Light"/>
              </a:rPr>
              <a:t>braking</a:t>
            </a:r>
            <a:r>
              <a:rPr lang="de-AT" sz="2000" dirty="0">
                <a:latin typeface="Gill Sans Light"/>
              </a:rPr>
              <a:t>, </a:t>
            </a:r>
            <a:r>
              <a:rPr lang="de-AT" sz="2000" dirty="0" err="1">
                <a:latin typeface="Gill Sans Light"/>
              </a:rPr>
              <a:t>logging</a:t>
            </a:r>
            <a:r>
              <a:rPr lang="de-AT" sz="2000" dirty="0">
                <a:latin typeface="Gill Sans Light"/>
              </a:rPr>
              <a:t>, etc.)</a:t>
            </a:r>
          </a:p>
          <a:p>
            <a:pPr marL="342900" indent="-342900">
              <a:buFont typeface="Arial" panose="020B0604020202020204" pitchFamily="34" charset="0"/>
              <a:buChar char="•"/>
            </a:pPr>
            <a:endParaRPr lang="de-AT" sz="2000" dirty="0">
              <a:latin typeface="Gill Sans Light"/>
            </a:endParaRPr>
          </a:p>
          <a:p>
            <a:pPr marL="342900" indent="-342900">
              <a:buFont typeface="Arial" panose="020B0604020202020204" pitchFamily="34" charset="0"/>
              <a:buChar char="•"/>
            </a:pPr>
            <a:endParaRPr lang="de-AT" sz="2000" dirty="0">
              <a:latin typeface="Gill Sans Light"/>
            </a:endParaRPr>
          </a:p>
          <a:p>
            <a:r>
              <a:rPr lang="de-AT" sz="2000" dirty="0">
                <a:latin typeface="Gill Sans Light"/>
              </a:rPr>
              <a:t>ICCP = </a:t>
            </a:r>
            <a:r>
              <a:rPr lang="de-AT" sz="2000" dirty="0" err="1">
                <a:latin typeface="Gill Sans Light"/>
              </a:rPr>
              <a:t>Heterogeneous</a:t>
            </a:r>
            <a:r>
              <a:rPr lang="de-AT" sz="2000" dirty="0">
                <a:latin typeface="Gill Sans Light"/>
              </a:rPr>
              <a:t> multi-core multi-</a:t>
            </a:r>
            <a:r>
              <a:rPr lang="de-AT" sz="2000" dirty="0" err="1">
                <a:latin typeface="Gill Sans Light"/>
              </a:rPr>
              <a:t>SoC</a:t>
            </a:r>
            <a:r>
              <a:rPr lang="de-AT" sz="2000" dirty="0">
                <a:latin typeface="Gill Sans Light"/>
              </a:rPr>
              <a:t> </a:t>
            </a:r>
            <a:r>
              <a:rPr lang="de-AT" sz="2000" dirty="0" err="1">
                <a:latin typeface="Gill Sans Light"/>
              </a:rPr>
              <a:t>platform</a:t>
            </a:r>
            <a:r>
              <a:rPr lang="de-AT" sz="2000" dirty="0">
                <a:latin typeface="Gill Sans Light"/>
              </a:rPr>
              <a:t> </a:t>
            </a:r>
            <a:r>
              <a:rPr lang="en-US" sz="2000" dirty="0">
                <a:latin typeface="Gill Sans Light"/>
              </a:rPr>
              <a:t>featuring a variety of CPUs and GPUs running at different speeds, which are interconnected through either a deterministic Ethernet backbone (TSN) or through PCIe</a:t>
            </a:r>
            <a:endParaRPr lang="de-AT" sz="2000" dirty="0">
              <a:latin typeface="Gill Sans Light"/>
            </a:endParaRPr>
          </a:p>
        </p:txBody>
      </p:sp>
    </p:spTree>
    <p:extLst>
      <p:ext uri="{BB962C8B-B14F-4D97-AF65-F5344CB8AC3E}">
        <p14:creationId xmlns:p14="http://schemas.microsoft.com/office/powerpoint/2010/main" val="1437094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ICCP platform – software stack</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0029AD57-E646-4B05-8D66-F7345BE0B62C}"/>
              </a:ext>
            </a:extLst>
          </p:cNvPr>
          <p:cNvSpPr/>
          <p:nvPr/>
        </p:nvSpPr>
        <p:spPr>
          <a:xfrm>
            <a:off x="301056" y="923442"/>
            <a:ext cx="11589888" cy="5139869"/>
          </a:xfrm>
          <a:prstGeom prst="rect">
            <a:avLst/>
          </a:prstGeom>
        </p:spPr>
        <p:txBody>
          <a:bodyPr wrap="square">
            <a:spAutoFit/>
          </a:bodyPr>
          <a:lstStyle/>
          <a:p>
            <a:pPr marL="342900" indent="-342900">
              <a:buFont typeface="Arial" panose="020B0604020202020204" pitchFamily="34" charset="0"/>
              <a:buChar char="•"/>
            </a:pPr>
            <a:r>
              <a:rPr lang="en-US" sz="2800" dirty="0">
                <a:latin typeface="Gill Sans Light"/>
              </a:rPr>
              <a:t>Each host can run a different </a:t>
            </a:r>
            <a:r>
              <a:rPr lang="en-US" sz="2800" b="1" dirty="0">
                <a:latin typeface="Gill Sans Light"/>
              </a:rPr>
              <a:t>operating system </a:t>
            </a:r>
            <a:r>
              <a:rPr lang="en-US" sz="2800" dirty="0">
                <a:latin typeface="Gill Sans Light"/>
              </a:rPr>
              <a:t>depending on the safety and performance requirements.</a:t>
            </a:r>
            <a:endParaRPr lang="de-AT" sz="2800" dirty="0">
              <a:latin typeface="Gill Sans Light"/>
            </a:endParaRPr>
          </a:p>
          <a:p>
            <a:pPr marL="342900" indent="-342900">
              <a:buFont typeface="Arial" panose="020B0604020202020204" pitchFamily="34" charset="0"/>
              <a:buChar char="•"/>
            </a:pPr>
            <a:r>
              <a:rPr lang="en-US" sz="2800" dirty="0">
                <a:latin typeface="Gill Sans Light"/>
              </a:rPr>
              <a:t>Each such OS can have a </a:t>
            </a:r>
            <a:r>
              <a:rPr lang="en-US" sz="2800" b="1" dirty="0">
                <a:latin typeface="Gill Sans Light"/>
              </a:rPr>
              <a:t>different scheduling policy</a:t>
            </a:r>
            <a:r>
              <a:rPr lang="en-US" sz="2800" dirty="0">
                <a:latin typeface="Gill Sans Light"/>
              </a:rPr>
              <a:t>, ranging from fixed-priority (AUTOSAR) to table-driven or dynamic priority scheduling (</a:t>
            </a:r>
            <a:r>
              <a:rPr lang="en-US" sz="2800" dirty="0" err="1">
                <a:latin typeface="Gill Sans Light"/>
              </a:rPr>
              <a:t>SafetyRTOS</a:t>
            </a:r>
            <a:r>
              <a:rPr lang="en-US" sz="2800" dirty="0">
                <a:latin typeface="Gill Sans Light"/>
              </a:rPr>
              <a:t>). </a:t>
            </a:r>
            <a:endParaRPr lang="de-AT" sz="2800" dirty="0">
              <a:latin typeface="Gill Sans Light"/>
            </a:endParaRPr>
          </a:p>
          <a:p>
            <a:pPr marL="342900" indent="-342900">
              <a:buFont typeface="Arial" panose="020B0604020202020204" pitchFamily="34" charset="0"/>
              <a:buChar char="•"/>
            </a:pPr>
            <a:r>
              <a:rPr lang="de-AT" sz="2800" dirty="0">
                <a:latin typeface="Gill Sans Light"/>
              </a:rPr>
              <a:t>On top </a:t>
            </a:r>
            <a:r>
              <a:rPr lang="de-AT" sz="2800" dirty="0" err="1">
                <a:latin typeface="Gill Sans Light"/>
              </a:rPr>
              <a:t>of</a:t>
            </a:r>
            <a:r>
              <a:rPr lang="de-AT" sz="2800" dirty="0">
                <a:latin typeface="Gill Sans Light"/>
              </a:rPr>
              <a:t> </a:t>
            </a:r>
            <a:r>
              <a:rPr lang="de-AT" sz="2800" dirty="0" err="1">
                <a:latin typeface="Gill Sans Light"/>
              </a:rPr>
              <a:t>this</a:t>
            </a:r>
            <a:r>
              <a:rPr lang="de-AT" sz="2800" dirty="0">
                <a:latin typeface="Gill Sans Light"/>
              </a:rPr>
              <a:t> </a:t>
            </a:r>
            <a:r>
              <a:rPr lang="de-AT" sz="2800" dirty="0" err="1">
                <a:latin typeface="Gill Sans Light"/>
              </a:rPr>
              <a:t>platform</a:t>
            </a:r>
            <a:r>
              <a:rPr lang="de-AT" sz="2800" dirty="0">
                <a:latin typeface="Gill Sans Light"/>
              </a:rPr>
              <a:t> a large </a:t>
            </a:r>
            <a:r>
              <a:rPr lang="de-AT" sz="2800" dirty="0" err="1">
                <a:latin typeface="Gill Sans Light"/>
              </a:rPr>
              <a:t>number</a:t>
            </a:r>
            <a:r>
              <a:rPr lang="de-AT" sz="2800" dirty="0">
                <a:latin typeface="Gill Sans Light"/>
              </a:rPr>
              <a:t> </a:t>
            </a:r>
            <a:r>
              <a:rPr lang="de-AT" sz="2800" dirty="0" err="1">
                <a:latin typeface="Gill Sans Light"/>
              </a:rPr>
              <a:t>of</a:t>
            </a:r>
            <a:r>
              <a:rPr lang="de-AT" sz="2800" dirty="0">
                <a:latin typeface="Gill Sans Light"/>
              </a:rPr>
              <a:t> different </a:t>
            </a:r>
            <a:r>
              <a:rPr lang="de-AT" sz="2800" b="1" dirty="0" err="1">
                <a:latin typeface="Gill Sans Light"/>
              </a:rPr>
              <a:t>software</a:t>
            </a:r>
            <a:r>
              <a:rPr lang="de-AT" sz="2800" b="1" dirty="0">
                <a:latin typeface="Gill Sans Light"/>
              </a:rPr>
              <a:t> </a:t>
            </a:r>
            <a:r>
              <a:rPr lang="de-AT" sz="2800" b="1" dirty="0" err="1">
                <a:latin typeface="Gill Sans Light"/>
              </a:rPr>
              <a:t>functions</a:t>
            </a:r>
            <a:r>
              <a:rPr lang="de-AT" sz="2800" dirty="0">
                <a:latin typeface="Gill Sans Light"/>
              </a:rPr>
              <a:t>, </a:t>
            </a:r>
            <a:r>
              <a:rPr lang="de-AT" sz="2800" dirty="0" err="1">
                <a:latin typeface="Gill Sans Light"/>
              </a:rPr>
              <a:t>implemented</a:t>
            </a:r>
            <a:r>
              <a:rPr lang="de-AT" sz="2800" dirty="0">
                <a:latin typeface="Gill Sans Light"/>
              </a:rPr>
              <a:t> </a:t>
            </a:r>
            <a:r>
              <a:rPr lang="de-AT" sz="2800" dirty="0" err="1">
                <a:latin typeface="Gill Sans Light"/>
              </a:rPr>
              <a:t>by</a:t>
            </a:r>
            <a:r>
              <a:rPr lang="de-AT" sz="2800" dirty="0">
                <a:latin typeface="Gill Sans Light"/>
              </a:rPr>
              <a:t> different </a:t>
            </a:r>
            <a:r>
              <a:rPr lang="de-AT" sz="2800" dirty="0" err="1">
                <a:latin typeface="Gill Sans Light"/>
              </a:rPr>
              <a:t>vendors</a:t>
            </a:r>
            <a:r>
              <a:rPr lang="de-AT" sz="2800" dirty="0">
                <a:latin typeface="Gill Sans Light"/>
              </a:rPr>
              <a:t>, must </a:t>
            </a:r>
            <a:r>
              <a:rPr lang="de-AT" sz="2800" dirty="0" err="1">
                <a:latin typeface="Gill Sans Light"/>
              </a:rPr>
              <a:t>be</a:t>
            </a:r>
            <a:r>
              <a:rPr lang="de-AT" sz="2800" dirty="0">
                <a:latin typeface="Gill Sans Light"/>
              </a:rPr>
              <a:t> </a:t>
            </a:r>
            <a:r>
              <a:rPr lang="de-AT" sz="2800" dirty="0" err="1">
                <a:latin typeface="Gill Sans Light"/>
              </a:rPr>
              <a:t>integrated</a:t>
            </a:r>
            <a:r>
              <a:rPr lang="de-AT" sz="2800" dirty="0">
                <a:latin typeface="Gill Sans Light"/>
              </a:rPr>
              <a:t> and </a:t>
            </a:r>
            <a:r>
              <a:rPr lang="de-AT" sz="2800" dirty="0" err="1">
                <a:latin typeface="Gill Sans Light"/>
              </a:rPr>
              <a:t>deployed</a:t>
            </a:r>
            <a:r>
              <a:rPr lang="de-AT" sz="2800" dirty="0">
                <a:latin typeface="Gill Sans Light"/>
              </a:rPr>
              <a:t>.</a:t>
            </a:r>
          </a:p>
          <a:p>
            <a:pPr marL="342900" indent="-342900">
              <a:buFont typeface="Arial" panose="020B0604020202020204" pitchFamily="34" charset="0"/>
              <a:buChar char="•"/>
            </a:pPr>
            <a:r>
              <a:rPr lang="en-US" sz="2800" dirty="0">
                <a:latin typeface="Gill Sans Light"/>
              </a:rPr>
              <a:t>The system is composed of </a:t>
            </a:r>
            <a:r>
              <a:rPr lang="en-US" sz="2800" b="1" dirty="0">
                <a:latin typeface="Gill Sans Light"/>
              </a:rPr>
              <a:t>applications</a:t>
            </a:r>
            <a:r>
              <a:rPr lang="en-US" sz="2800" dirty="0">
                <a:latin typeface="Gill Sans Light"/>
              </a:rPr>
              <a:t> (called tasks or </a:t>
            </a:r>
            <a:r>
              <a:rPr lang="en-US" sz="2800" dirty="0" err="1">
                <a:latin typeface="Gill Sans Light"/>
              </a:rPr>
              <a:t>runnables</a:t>
            </a:r>
            <a:r>
              <a:rPr lang="en-US" sz="2800" dirty="0">
                <a:latin typeface="Gill Sans Light"/>
              </a:rPr>
              <a:t>), that are either pre-assigned to cores or must be assigned by the scheduling algorithm.</a:t>
            </a:r>
          </a:p>
          <a:p>
            <a:pPr marL="342900" indent="-342900">
              <a:buFont typeface="Arial" panose="020B0604020202020204" pitchFamily="34" charset="0"/>
              <a:buChar char="•"/>
            </a:pPr>
            <a:r>
              <a:rPr lang="en-US" sz="2800" dirty="0">
                <a:latin typeface="Gill Sans Light"/>
              </a:rPr>
              <a:t>Tasks have </a:t>
            </a:r>
            <a:r>
              <a:rPr lang="en-US" sz="2800" b="1" dirty="0">
                <a:latin typeface="Gill Sans Light"/>
              </a:rPr>
              <a:t>real-time requirements</a:t>
            </a:r>
            <a:r>
              <a:rPr lang="en-US" sz="2800" dirty="0">
                <a:latin typeface="Gill Sans Light"/>
              </a:rPr>
              <a:t>, both in terms of execution (offset, deadline, jitter) as well as temporal dependencies arising from either task chains or communication between tasks.</a:t>
            </a:r>
          </a:p>
          <a:p>
            <a:pPr marL="342900" indent="-342900">
              <a:buFont typeface="Arial" panose="020B0604020202020204" pitchFamily="34" charset="0"/>
              <a:buChar char="•"/>
            </a:pPr>
            <a:endParaRPr lang="de-AT" sz="2000" dirty="0">
              <a:latin typeface="Gill Sans Light"/>
            </a:endParaRPr>
          </a:p>
        </p:txBody>
      </p:sp>
    </p:spTree>
    <p:extLst>
      <p:ext uri="{BB962C8B-B14F-4D97-AF65-F5344CB8AC3E}">
        <p14:creationId xmlns:p14="http://schemas.microsoft.com/office/powerpoint/2010/main" val="681920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ICCP problem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5DBC5D71-E9B7-4E80-8E63-ED2DEC95FD9E}"/>
              </a:ext>
            </a:extLst>
          </p:cNvPr>
          <p:cNvSpPr/>
          <p:nvPr/>
        </p:nvSpPr>
        <p:spPr>
          <a:xfrm>
            <a:off x="515939" y="908720"/>
            <a:ext cx="11183209" cy="430887"/>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200" b="1" dirty="0">
                <a:latin typeface="Gill Sans Light"/>
              </a:rPr>
              <a:t>Function (task) allocation and scheduling problem</a:t>
            </a:r>
          </a:p>
        </p:txBody>
      </p:sp>
      <p:sp>
        <p:nvSpPr>
          <p:cNvPr id="7" name="Rectangle 6">
            <a:extLst>
              <a:ext uri="{FF2B5EF4-FFF2-40B4-BE49-F238E27FC236}">
                <a16:creationId xmlns:a16="http://schemas.microsoft.com/office/drawing/2014/main" id="{CFAB5D46-3EB5-4AAE-B389-8C2AB23BFC78}"/>
              </a:ext>
            </a:extLst>
          </p:cNvPr>
          <p:cNvSpPr/>
          <p:nvPr/>
        </p:nvSpPr>
        <p:spPr>
          <a:xfrm>
            <a:off x="484853" y="1339607"/>
            <a:ext cx="11183209" cy="4832092"/>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200" dirty="0">
                <a:latin typeface="Gill Sans Light"/>
              </a:rPr>
              <a:t>The allocation of functions (or even their partitioning) to the layers of ICCP that determines which resources (memory, communication, computation, etc.) are to be assigned to which functions (and at which points in time).</a:t>
            </a:r>
          </a:p>
          <a:p>
            <a:pPr>
              <a:defRPr sz="3300">
                <a:solidFill>
                  <a:srgbClr val="414141"/>
                </a:solidFill>
                <a:latin typeface="Gill Sans Light"/>
                <a:ea typeface="Gill Sans Light"/>
                <a:cs typeface="Gill Sans Light"/>
                <a:sym typeface="Gill Sans Light"/>
              </a:defRPr>
            </a:pPr>
            <a:endParaRPr lang="en-US" sz="2200" dirty="0">
              <a:latin typeface="Gill Sans Light"/>
            </a:endParaRPr>
          </a:p>
          <a:p>
            <a:pPr>
              <a:defRPr sz="3300">
                <a:solidFill>
                  <a:srgbClr val="414141"/>
                </a:solidFill>
                <a:latin typeface="Gill Sans Light"/>
                <a:ea typeface="Gill Sans Light"/>
                <a:cs typeface="Gill Sans Light"/>
                <a:sym typeface="Gill Sans Light"/>
              </a:defRPr>
            </a:pPr>
            <a:r>
              <a:rPr lang="en-US" sz="2200" dirty="0">
                <a:latin typeface="Gill Sans Light"/>
              </a:rPr>
              <a:t>3 types of allocation/scheduling:</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b="1" dirty="0">
                <a:latin typeface="Gill Sans Light"/>
              </a:rPr>
              <a:t>fully-static offline (table-driven/time-triggered)</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dynamic-offline (i.e. mode change)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dynamic-online</a:t>
            </a:r>
          </a:p>
          <a:p>
            <a:pPr>
              <a:defRPr sz="3300">
                <a:solidFill>
                  <a:srgbClr val="414141"/>
                </a:solidFill>
                <a:latin typeface="Gill Sans Light"/>
                <a:ea typeface="Gill Sans Light"/>
                <a:cs typeface="Gill Sans Light"/>
                <a:sym typeface="Gill Sans Light"/>
              </a:defRPr>
            </a:pPr>
            <a:endParaRPr lang="en-US" sz="2200" dirty="0">
              <a:latin typeface="Gill Sans Light"/>
            </a:endParaRPr>
          </a:p>
          <a:p>
            <a:pPr>
              <a:defRPr sz="3300">
                <a:solidFill>
                  <a:srgbClr val="414141"/>
                </a:solidFill>
                <a:latin typeface="Gill Sans Light"/>
                <a:ea typeface="Gill Sans Light"/>
                <a:cs typeface="Gill Sans Light"/>
                <a:sym typeface="Gill Sans Light"/>
              </a:defRPr>
            </a:pPr>
            <a:r>
              <a:rPr lang="en-US" sz="2200" dirty="0">
                <a:latin typeface="Gill Sans Light"/>
              </a:rPr>
              <a:t>Different dimensions to the allocation problem:</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Assignment of tasks to cores/CPUs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Scheduling of tasks in the Guest OS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Communication backbone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endParaRPr lang="en-US" sz="2200" dirty="0">
              <a:latin typeface="Gill Sans Light"/>
            </a:endParaRPr>
          </a:p>
        </p:txBody>
      </p:sp>
      <p:sp>
        <p:nvSpPr>
          <p:cNvPr id="8" name="NP-complete">
            <a:extLst>
              <a:ext uri="{FF2B5EF4-FFF2-40B4-BE49-F238E27FC236}">
                <a16:creationId xmlns:a16="http://schemas.microsoft.com/office/drawing/2014/main" id="{C61EFB26-295B-4766-AE12-35C6A232B68A}"/>
              </a:ext>
            </a:extLst>
          </p:cNvPr>
          <p:cNvSpPr/>
          <p:nvPr/>
        </p:nvSpPr>
        <p:spPr>
          <a:xfrm>
            <a:off x="6853723" y="4867999"/>
            <a:ext cx="3513089" cy="975723"/>
          </a:xfrm>
          <a:prstGeom prst="rect">
            <a:avLst/>
          </a:prstGeom>
          <a:solidFill>
            <a:srgbClr val="008AC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latin typeface="Gill Sans Light"/>
                <a:ea typeface="Gill Sans Light"/>
                <a:cs typeface="Gill Sans Light"/>
                <a:sym typeface="Gill Sans Light"/>
              </a:defRPr>
            </a:lvl1pPr>
          </a:lstStyle>
          <a:p>
            <a:pPr algn="ctr"/>
            <a:r>
              <a:rPr dirty="0">
                <a:latin typeface="Gill Sans Nova Light" panose="020B0302020104020203" pitchFamily="34" charset="0"/>
              </a:rPr>
              <a:t>NP-complete</a:t>
            </a:r>
          </a:p>
        </p:txBody>
      </p:sp>
    </p:spTree>
    <p:extLst>
      <p:ext uri="{BB962C8B-B14F-4D97-AF65-F5344CB8AC3E}">
        <p14:creationId xmlns:p14="http://schemas.microsoft.com/office/powerpoint/2010/main" val="767035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Time-triggered systems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5DBC5D71-E9B7-4E80-8E63-ED2DEC95FD9E}"/>
              </a:ext>
            </a:extLst>
          </p:cNvPr>
          <p:cNvSpPr/>
          <p:nvPr/>
        </p:nvSpPr>
        <p:spPr>
          <a:xfrm>
            <a:off x="515939" y="908720"/>
            <a:ext cx="11183209" cy="1631216"/>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600" b="1" dirty="0">
                <a:latin typeface="Gill Sans Light"/>
              </a:rPr>
              <a:t>Time-triggered vs. event-triggered systems: </a:t>
            </a:r>
            <a:r>
              <a:rPr lang="en-US" sz="2600" dirty="0">
                <a:latin typeface="Gill Sans Light"/>
              </a:rPr>
              <a:t>transportation example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b="1" dirty="0">
                <a:latin typeface="Gill Sans Light"/>
              </a:rPr>
              <a:t>Taxis </a:t>
            </a:r>
            <a:r>
              <a:rPr lang="en-US" sz="2600" dirty="0">
                <a:latin typeface="Gill Sans Light"/>
              </a:rPr>
              <a:t>are event-triggered: they go whenever they are needed/called - very </a:t>
            </a:r>
            <a:r>
              <a:rPr lang="en-US" sz="2600" b="1" dirty="0">
                <a:latin typeface="Gill Sans Light"/>
              </a:rPr>
              <a:t>flexible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b="1" dirty="0">
                <a:latin typeface="Gill Sans Light"/>
              </a:rPr>
              <a:t>Trains</a:t>
            </a:r>
            <a:r>
              <a:rPr lang="en-US" sz="2600" dirty="0">
                <a:latin typeface="Gill Sans Light"/>
              </a:rPr>
              <a:t> are time-triggered: they run according to a fixed schedule – very </a:t>
            </a:r>
            <a:r>
              <a:rPr lang="en-US" sz="2600" b="1" dirty="0">
                <a:latin typeface="Gill Sans Light"/>
              </a:rPr>
              <a:t>predictable</a:t>
            </a:r>
          </a:p>
          <a:p>
            <a:pPr>
              <a:defRPr sz="3300">
                <a:solidFill>
                  <a:srgbClr val="414141"/>
                </a:solidFill>
                <a:latin typeface="Gill Sans Light"/>
                <a:ea typeface="Gill Sans Light"/>
                <a:cs typeface="Gill Sans Light"/>
                <a:sym typeface="Gill Sans Light"/>
              </a:defRPr>
            </a:pPr>
            <a:endParaRPr lang="en-US" sz="2200" dirty="0">
              <a:latin typeface="Gill Sans Light"/>
            </a:endParaRPr>
          </a:p>
        </p:txBody>
      </p:sp>
      <p:pic>
        <p:nvPicPr>
          <p:cNvPr id="7" name="Image" descr="Image">
            <a:extLst>
              <a:ext uri="{FF2B5EF4-FFF2-40B4-BE49-F238E27FC236}">
                <a16:creationId xmlns:a16="http://schemas.microsoft.com/office/drawing/2014/main" id="{F5B4F49F-B620-4944-A4DF-659F42040CAA}"/>
              </a:ext>
            </a:extLst>
          </p:cNvPr>
          <p:cNvPicPr>
            <a:picLocks noChangeAspect="1"/>
          </p:cNvPicPr>
          <p:nvPr/>
        </p:nvPicPr>
        <p:blipFill>
          <a:blip r:embed="rId2"/>
          <a:stretch>
            <a:fillRect/>
          </a:stretch>
        </p:blipFill>
        <p:spPr>
          <a:xfrm>
            <a:off x="6805399" y="2830980"/>
            <a:ext cx="4115989" cy="3114739"/>
          </a:xfrm>
          <a:prstGeom prst="rect">
            <a:avLst/>
          </a:prstGeom>
          <a:ln w="12700">
            <a:miter lim="400000"/>
          </a:ln>
        </p:spPr>
      </p:pic>
      <p:pic>
        <p:nvPicPr>
          <p:cNvPr id="8" name="Image" descr="Image">
            <a:extLst>
              <a:ext uri="{FF2B5EF4-FFF2-40B4-BE49-F238E27FC236}">
                <a16:creationId xmlns:a16="http://schemas.microsoft.com/office/drawing/2014/main" id="{6A282F1B-E6CC-4002-AF46-40AD54229132}"/>
              </a:ext>
            </a:extLst>
          </p:cNvPr>
          <p:cNvPicPr>
            <a:picLocks noChangeAspect="1"/>
          </p:cNvPicPr>
          <p:nvPr/>
        </p:nvPicPr>
        <p:blipFill>
          <a:blip r:embed="rId3"/>
          <a:stretch>
            <a:fillRect/>
          </a:stretch>
        </p:blipFill>
        <p:spPr>
          <a:xfrm>
            <a:off x="1212216" y="2830980"/>
            <a:ext cx="4537075" cy="3050612"/>
          </a:xfrm>
          <a:prstGeom prst="rect">
            <a:avLst/>
          </a:prstGeom>
          <a:ln w="12700">
            <a:miter lim="400000"/>
          </a:ln>
        </p:spPr>
      </p:pic>
    </p:spTree>
    <p:extLst>
      <p:ext uri="{BB962C8B-B14F-4D97-AF65-F5344CB8AC3E}">
        <p14:creationId xmlns:p14="http://schemas.microsoft.com/office/powerpoint/2010/main" val="377890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650DF7F-89E6-4841-AD73-DC8DF378E786}"/>
              </a:ext>
            </a:extLst>
          </p:cNvPr>
          <p:cNvSpPr>
            <a:spLocks noGrp="1"/>
          </p:cNvSpPr>
          <p:nvPr>
            <p:ph type="body" sz="quarter" idx="10"/>
          </p:nvPr>
        </p:nvSpPr>
        <p:spPr>
          <a:xfrm>
            <a:off x="515936" y="881128"/>
            <a:ext cx="11160127" cy="387632"/>
          </a:xfrm>
          <a:noFill/>
        </p:spPr>
        <p:txBody>
          <a:bodyPr>
            <a:normAutofit/>
          </a:bodyPr>
          <a:lstStyle/>
          <a:p>
            <a:r>
              <a:rPr lang="de-AT" dirty="0">
                <a:latin typeface="Gill Sans Light"/>
              </a:rPr>
              <a:t>Event </a:t>
            </a:r>
            <a:r>
              <a:rPr lang="de-AT" dirty="0" err="1">
                <a:latin typeface="Gill Sans Light"/>
              </a:rPr>
              <a:t>triggered</a:t>
            </a:r>
            <a:r>
              <a:rPr lang="de-AT" dirty="0">
                <a:latin typeface="Gill Sans Light"/>
              </a:rPr>
              <a:t> </a:t>
            </a:r>
            <a:r>
              <a:rPr lang="de-AT" dirty="0" err="1">
                <a:latin typeface="Gill Sans Light"/>
              </a:rPr>
              <a:t>system</a:t>
            </a:r>
            <a:r>
              <a:rPr lang="de-AT" dirty="0">
                <a:latin typeface="Gill Sans Light"/>
              </a:rPr>
              <a:t> </a:t>
            </a:r>
            <a:endParaRPr lang="en-US" dirty="0">
              <a:latin typeface="Gill Sans Light"/>
            </a:endParaRPr>
          </a:p>
        </p:txBody>
      </p:sp>
      <p:sp>
        <p:nvSpPr>
          <p:cNvPr id="57" name="Content Placeholder 56">
            <a:extLst>
              <a:ext uri="{FF2B5EF4-FFF2-40B4-BE49-F238E27FC236}">
                <a16:creationId xmlns:a16="http://schemas.microsoft.com/office/drawing/2014/main" id="{52F80513-D560-462A-A960-83476483E699}"/>
              </a:ext>
            </a:extLst>
          </p:cNvPr>
          <p:cNvSpPr>
            <a:spLocks noGrp="1"/>
          </p:cNvSpPr>
          <p:nvPr>
            <p:ph sz="quarter" idx="19"/>
          </p:nvPr>
        </p:nvSpPr>
        <p:spPr>
          <a:xfrm>
            <a:off x="7120857" y="1418691"/>
            <a:ext cx="4962315" cy="4761428"/>
          </a:xfrm>
        </p:spPr>
        <p:txBody>
          <a:bodyPr/>
          <a:lstStyle/>
          <a:p>
            <a:r>
              <a:rPr lang="en-US" dirty="0">
                <a:latin typeface="Gill Sans Light"/>
              </a:rPr>
              <a:t>Disadvantages:</a:t>
            </a:r>
          </a:p>
          <a:p>
            <a:pPr marL="285750" lvl="1" indent="-285750">
              <a:buFont typeface="Arial" panose="020B0604020202020204" pitchFamily="34" charset="0"/>
              <a:buChar char="•"/>
            </a:pPr>
            <a:r>
              <a:rPr lang="en-US" dirty="0">
                <a:latin typeface="Gill Sans Light"/>
              </a:rPr>
              <a:t>Realtime </a:t>
            </a:r>
            <a:r>
              <a:rPr lang="en-US" dirty="0" err="1">
                <a:latin typeface="Gill Sans Light"/>
              </a:rPr>
              <a:t>behaviour</a:t>
            </a:r>
            <a:r>
              <a:rPr lang="en-US" dirty="0">
                <a:latin typeface="Gill Sans Light"/>
              </a:rPr>
              <a:t> can not be guaranteed</a:t>
            </a:r>
          </a:p>
          <a:p>
            <a:pPr marL="285750" lvl="1" indent="-285750">
              <a:buFont typeface="Arial" panose="020B0604020202020204" pitchFamily="34" charset="0"/>
              <a:buChar char="•"/>
            </a:pPr>
            <a:r>
              <a:rPr lang="en-US" dirty="0">
                <a:latin typeface="Gill Sans Light"/>
              </a:rPr>
              <a:t>Additional applications impact overall system </a:t>
            </a:r>
            <a:r>
              <a:rPr lang="en-US" dirty="0" err="1">
                <a:latin typeface="Gill Sans Light"/>
              </a:rPr>
              <a:t>behaviour</a:t>
            </a:r>
            <a:endParaRPr lang="en-US" dirty="0">
              <a:latin typeface="Gill Sans Light"/>
            </a:endParaRPr>
          </a:p>
          <a:p>
            <a:endParaRPr lang="de-AT" sz="1400" dirty="0">
              <a:latin typeface="Gill Sans Light"/>
            </a:endParaRPr>
          </a:p>
          <a:p>
            <a:r>
              <a:rPr lang="en-US" dirty="0">
                <a:latin typeface="Gill Sans Light"/>
              </a:rPr>
              <a:t>Benefits:</a:t>
            </a:r>
          </a:p>
          <a:p>
            <a:pPr marL="285750" lvl="1" indent="-285750">
              <a:spcAft>
                <a:spcPts val="300"/>
              </a:spcAft>
              <a:buFont typeface="Arial" panose="020B0604020202020204" pitchFamily="34" charset="0"/>
              <a:buChar char="•"/>
            </a:pPr>
            <a:r>
              <a:rPr lang="en-US" dirty="0">
                <a:latin typeface="Gill Sans Light"/>
              </a:rPr>
              <a:t>Realtime behavior guaranteed</a:t>
            </a:r>
          </a:p>
          <a:p>
            <a:pPr marL="285750" lvl="1" indent="-285750">
              <a:spcAft>
                <a:spcPts val="300"/>
              </a:spcAft>
              <a:buFont typeface="Arial" panose="020B0604020202020204" pitchFamily="34" charset="0"/>
              <a:buChar char="•"/>
            </a:pPr>
            <a:r>
              <a:rPr lang="en-US" dirty="0">
                <a:latin typeface="Gill Sans Light"/>
              </a:rPr>
              <a:t>Deterministic integration </a:t>
            </a:r>
            <a:r>
              <a:rPr lang="en-US" dirty="0" err="1">
                <a:latin typeface="Gill Sans Light"/>
              </a:rPr>
              <a:t>behaviour</a:t>
            </a:r>
            <a:r>
              <a:rPr lang="en-US" dirty="0">
                <a:latin typeface="Gill Sans Light"/>
              </a:rPr>
              <a:t> „composability“</a:t>
            </a:r>
          </a:p>
          <a:p>
            <a:pPr marL="285750" lvl="1" indent="-285750">
              <a:spcAft>
                <a:spcPts val="300"/>
              </a:spcAft>
              <a:buFont typeface="Arial" panose="020B0604020202020204" pitchFamily="34" charset="0"/>
              <a:buChar char="•"/>
            </a:pPr>
            <a:r>
              <a:rPr lang="en-US" dirty="0">
                <a:latin typeface="Gill Sans Light"/>
              </a:rPr>
              <a:t>Freedom-from-Interference behavior</a:t>
            </a:r>
          </a:p>
          <a:p>
            <a:r>
              <a:rPr lang="en-US" dirty="0">
                <a:latin typeface="Gill Sans Light"/>
              </a:rPr>
              <a:t>Supporting features:</a:t>
            </a:r>
          </a:p>
          <a:p>
            <a:pPr marL="285750" lvl="1" indent="-285750">
              <a:spcAft>
                <a:spcPts val="300"/>
              </a:spcAft>
              <a:buFont typeface="Arial" panose="020B0604020202020204" pitchFamily="34" charset="0"/>
              <a:buChar char="•"/>
            </a:pPr>
            <a:r>
              <a:rPr lang="en-US" dirty="0">
                <a:latin typeface="Gill Sans Light"/>
              </a:rPr>
              <a:t>„Remaining time“ to be able to fully load WCET</a:t>
            </a:r>
          </a:p>
          <a:p>
            <a:pPr marL="285750" lvl="1" indent="-285750">
              <a:spcAft>
                <a:spcPts val="300"/>
              </a:spcAft>
              <a:buFont typeface="Arial" panose="020B0604020202020204" pitchFamily="34" charset="0"/>
              <a:buChar char="•"/>
            </a:pPr>
            <a:r>
              <a:rPr lang="en-US" dirty="0">
                <a:latin typeface="Gill Sans Light"/>
              </a:rPr>
              <a:t>Smart scheduling mechanisms („Hybrid schedule“)</a:t>
            </a:r>
          </a:p>
          <a:p>
            <a:pPr marL="285750" lvl="1" indent="-285750">
              <a:spcAft>
                <a:spcPts val="300"/>
              </a:spcAft>
              <a:buFont typeface="Arial" panose="020B0604020202020204" pitchFamily="34" charset="0"/>
              <a:buChar char="•"/>
            </a:pPr>
            <a:r>
              <a:rPr lang="en-US" dirty="0">
                <a:latin typeface="Gill Sans Light"/>
              </a:rPr>
              <a:t>QM background tasks do not influence critical timing</a:t>
            </a:r>
            <a:endParaRPr lang="en-US" sz="1400" dirty="0">
              <a:latin typeface="Gill Sans Light"/>
            </a:endParaRPr>
          </a:p>
        </p:txBody>
      </p:sp>
      <p:cxnSp>
        <p:nvCxnSpPr>
          <p:cNvPr id="10" name="Straight Arrow Connector 9">
            <a:extLst>
              <a:ext uri="{FF2B5EF4-FFF2-40B4-BE49-F238E27FC236}">
                <a16:creationId xmlns:a16="http://schemas.microsoft.com/office/drawing/2014/main" id="{BBA89724-1145-463A-859F-C105A554921A}"/>
              </a:ext>
            </a:extLst>
          </p:cNvPr>
          <p:cNvCxnSpPr/>
          <p:nvPr/>
        </p:nvCxnSpPr>
        <p:spPr>
          <a:xfrm>
            <a:off x="911424" y="2616587"/>
            <a:ext cx="5544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458748-69FD-4400-BCED-ACC51E350DA2}"/>
              </a:ext>
            </a:extLst>
          </p:cNvPr>
          <p:cNvSpPr txBox="1"/>
          <p:nvPr/>
        </p:nvSpPr>
        <p:spPr>
          <a:xfrm>
            <a:off x="5735960" y="2740278"/>
            <a:ext cx="1512168" cy="184666"/>
          </a:xfrm>
          <a:prstGeom prst="rect">
            <a:avLst/>
          </a:prstGeom>
        </p:spPr>
        <p:txBody>
          <a:bodyPr vert="horz" wrap="square" lIns="0" tIns="0" rIns="0" bIns="0" rtlCol="0">
            <a:spAutoFit/>
          </a:bodyPr>
          <a:lstStyle/>
          <a:p>
            <a:pPr algn="ctr"/>
            <a:r>
              <a:rPr lang="de-AT" sz="1200" dirty="0">
                <a:latin typeface="Gill Sans Light"/>
              </a:rPr>
              <a:t>System Load</a:t>
            </a:r>
            <a:endParaRPr lang="en-US" sz="1200" dirty="0">
              <a:latin typeface="Gill Sans Light"/>
            </a:endParaRPr>
          </a:p>
        </p:txBody>
      </p:sp>
      <p:cxnSp>
        <p:nvCxnSpPr>
          <p:cNvPr id="13" name="Straight Connector 12">
            <a:extLst>
              <a:ext uri="{FF2B5EF4-FFF2-40B4-BE49-F238E27FC236}">
                <a16:creationId xmlns:a16="http://schemas.microsoft.com/office/drawing/2014/main" id="{56203376-7E20-4321-A2BF-BCD997B39E68}"/>
              </a:ext>
            </a:extLst>
          </p:cNvPr>
          <p:cNvCxnSpPr>
            <a:cxnSpLocks/>
          </p:cNvCxnSpPr>
          <p:nvPr/>
        </p:nvCxnSpPr>
        <p:spPr>
          <a:xfrm>
            <a:off x="911424" y="2616587"/>
            <a:ext cx="0" cy="5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262883-206C-48B9-AE8C-F1AC64715B23}"/>
              </a:ext>
            </a:extLst>
          </p:cNvPr>
          <p:cNvCxnSpPr>
            <a:cxnSpLocks/>
          </p:cNvCxnSpPr>
          <p:nvPr/>
        </p:nvCxnSpPr>
        <p:spPr>
          <a:xfrm>
            <a:off x="4412921" y="2616587"/>
            <a:ext cx="0" cy="5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4EDA51-072D-4A48-8A66-672CC1A33AA9}"/>
              </a:ext>
            </a:extLst>
          </p:cNvPr>
          <p:cNvCxnSpPr>
            <a:cxnSpLocks/>
          </p:cNvCxnSpPr>
          <p:nvPr/>
        </p:nvCxnSpPr>
        <p:spPr>
          <a:xfrm>
            <a:off x="5519936" y="2544579"/>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7D0D9CB-504D-46B9-B8B8-875986C96B96}"/>
              </a:ext>
            </a:extLst>
          </p:cNvPr>
          <p:cNvSpPr txBox="1"/>
          <p:nvPr/>
        </p:nvSpPr>
        <p:spPr>
          <a:xfrm>
            <a:off x="5308104" y="2689428"/>
            <a:ext cx="423664" cy="123111"/>
          </a:xfrm>
          <a:prstGeom prst="rect">
            <a:avLst/>
          </a:prstGeom>
        </p:spPr>
        <p:txBody>
          <a:bodyPr vert="horz" wrap="square" lIns="0" tIns="0" rIns="0" bIns="0" rtlCol="0">
            <a:spAutoFit/>
          </a:bodyPr>
          <a:lstStyle/>
          <a:p>
            <a:pPr algn="ctr"/>
            <a:r>
              <a:rPr lang="de-AT" sz="800" dirty="0">
                <a:latin typeface="Gill Sans Light"/>
              </a:rPr>
              <a:t>100%</a:t>
            </a:r>
            <a:endParaRPr lang="en-US" sz="800" dirty="0">
              <a:latin typeface="Gill Sans Light"/>
            </a:endParaRPr>
          </a:p>
        </p:txBody>
      </p:sp>
      <p:sp>
        <p:nvSpPr>
          <p:cNvPr id="25" name="TextBox 24">
            <a:extLst>
              <a:ext uri="{FF2B5EF4-FFF2-40B4-BE49-F238E27FC236}">
                <a16:creationId xmlns:a16="http://schemas.microsoft.com/office/drawing/2014/main" id="{F24EBB97-D637-461D-95DB-D2AB79558BEA}"/>
              </a:ext>
            </a:extLst>
          </p:cNvPr>
          <p:cNvSpPr txBox="1"/>
          <p:nvPr/>
        </p:nvSpPr>
        <p:spPr>
          <a:xfrm>
            <a:off x="4160168" y="2678722"/>
            <a:ext cx="423664" cy="123111"/>
          </a:xfrm>
          <a:prstGeom prst="rect">
            <a:avLst/>
          </a:prstGeom>
        </p:spPr>
        <p:txBody>
          <a:bodyPr vert="horz" wrap="square" lIns="0" tIns="0" rIns="0" bIns="0" rtlCol="0">
            <a:spAutoFit/>
          </a:bodyPr>
          <a:lstStyle/>
          <a:p>
            <a:pPr algn="ctr"/>
            <a:r>
              <a:rPr lang="de-AT" sz="800" dirty="0">
                <a:latin typeface="Gill Sans Light"/>
              </a:rPr>
              <a:t>70%</a:t>
            </a:r>
            <a:endParaRPr lang="en-US" sz="800" dirty="0">
              <a:latin typeface="Gill Sans Light"/>
            </a:endParaRPr>
          </a:p>
        </p:txBody>
      </p:sp>
      <p:sp>
        <p:nvSpPr>
          <p:cNvPr id="26" name="Rectangle 25">
            <a:extLst>
              <a:ext uri="{FF2B5EF4-FFF2-40B4-BE49-F238E27FC236}">
                <a16:creationId xmlns:a16="http://schemas.microsoft.com/office/drawing/2014/main" id="{CEC4A43A-8FAA-4545-8CFB-80AAD960E49C}"/>
              </a:ext>
            </a:extLst>
          </p:cNvPr>
          <p:cNvSpPr/>
          <p:nvPr/>
        </p:nvSpPr>
        <p:spPr>
          <a:xfrm>
            <a:off x="911424" y="2251813"/>
            <a:ext cx="360038" cy="288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27" name="Rectangle 26">
            <a:extLst>
              <a:ext uri="{FF2B5EF4-FFF2-40B4-BE49-F238E27FC236}">
                <a16:creationId xmlns:a16="http://schemas.microsoft.com/office/drawing/2014/main" id="{395868DC-7C52-4EAF-BDD4-CCA82052D2A5}"/>
              </a:ext>
            </a:extLst>
          </p:cNvPr>
          <p:cNvSpPr/>
          <p:nvPr/>
        </p:nvSpPr>
        <p:spPr>
          <a:xfrm>
            <a:off x="1296372" y="2251813"/>
            <a:ext cx="196001" cy="28803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28" name="Rectangle 27">
            <a:extLst>
              <a:ext uri="{FF2B5EF4-FFF2-40B4-BE49-F238E27FC236}">
                <a16:creationId xmlns:a16="http://schemas.microsoft.com/office/drawing/2014/main" id="{44F3E46A-5328-4E2E-B651-62D5B6196F81}"/>
              </a:ext>
            </a:extLst>
          </p:cNvPr>
          <p:cNvSpPr/>
          <p:nvPr/>
        </p:nvSpPr>
        <p:spPr>
          <a:xfrm>
            <a:off x="1517283" y="2251813"/>
            <a:ext cx="556041" cy="28803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29" name="Rectangle 28">
            <a:extLst>
              <a:ext uri="{FF2B5EF4-FFF2-40B4-BE49-F238E27FC236}">
                <a16:creationId xmlns:a16="http://schemas.microsoft.com/office/drawing/2014/main" id="{0FBDC357-934E-41CE-881E-26D85437D41C}"/>
              </a:ext>
            </a:extLst>
          </p:cNvPr>
          <p:cNvSpPr/>
          <p:nvPr/>
        </p:nvSpPr>
        <p:spPr>
          <a:xfrm>
            <a:off x="2098234" y="2251813"/>
            <a:ext cx="360039" cy="28803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30" name="Rectangle 29">
            <a:extLst>
              <a:ext uri="{FF2B5EF4-FFF2-40B4-BE49-F238E27FC236}">
                <a16:creationId xmlns:a16="http://schemas.microsoft.com/office/drawing/2014/main" id="{FA0DADE7-FBA9-40D6-9838-CA767450AEC2}"/>
              </a:ext>
            </a:extLst>
          </p:cNvPr>
          <p:cNvSpPr/>
          <p:nvPr/>
        </p:nvSpPr>
        <p:spPr>
          <a:xfrm>
            <a:off x="2483183" y="2251813"/>
            <a:ext cx="360039" cy="28803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32" name="Rectangle 31">
            <a:extLst>
              <a:ext uri="{FF2B5EF4-FFF2-40B4-BE49-F238E27FC236}">
                <a16:creationId xmlns:a16="http://schemas.microsoft.com/office/drawing/2014/main" id="{58969205-CBA2-4215-BBA1-EAC8033634CA}"/>
              </a:ext>
            </a:extLst>
          </p:cNvPr>
          <p:cNvSpPr/>
          <p:nvPr/>
        </p:nvSpPr>
        <p:spPr>
          <a:xfrm>
            <a:off x="2868132" y="2251813"/>
            <a:ext cx="360038" cy="2880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33" name="Rectangle 32">
            <a:extLst>
              <a:ext uri="{FF2B5EF4-FFF2-40B4-BE49-F238E27FC236}">
                <a16:creationId xmlns:a16="http://schemas.microsoft.com/office/drawing/2014/main" id="{144841A0-7373-40DE-A801-7845D60A8A09}"/>
              </a:ext>
            </a:extLst>
          </p:cNvPr>
          <p:cNvSpPr/>
          <p:nvPr/>
        </p:nvSpPr>
        <p:spPr>
          <a:xfrm>
            <a:off x="3253080" y="2251813"/>
            <a:ext cx="196001" cy="288032"/>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34" name="Rectangle 33">
            <a:extLst>
              <a:ext uri="{FF2B5EF4-FFF2-40B4-BE49-F238E27FC236}">
                <a16:creationId xmlns:a16="http://schemas.microsoft.com/office/drawing/2014/main" id="{4F533310-03F3-4FDF-AF43-94E4D691D61B}"/>
              </a:ext>
            </a:extLst>
          </p:cNvPr>
          <p:cNvSpPr/>
          <p:nvPr/>
        </p:nvSpPr>
        <p:spPr>
          <a:xfrm>
            <a:off x="3473991" y="2251813"/>
            <a:ext cx="556041" cy="288032"/>
          </a:xfrm>
          <a:prstGeom prst="rect">
            <a:avLst/>
          </a:prstGeom>
          <a:solidFill>
            <a:srgbClr val="328682"/>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35" name="Rectangle 34">
            <a:extLst>
              <a:ext uri="{FF2B5EF4-FFF2-40B4-BE49-F238E27FC236}">
                <a16:creationId xmlns:a16="http://schemas.microsoft.com/office/drawing/2014/main" id="{6B5159F1-5568-4399-AB6A-2988B2BFBF98}"/>
              </a:ext>
            </a:extLst>
          </p:cNvPr>
          <p:cNvSpPr/>
          <p:nvPr/>
        </p:nvSpPr>
        <p:spPr>
          <a:xfrm>
            <a:off x="4054944" y="2251813"/>
            <a:ext cx="360039" cy="28803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cxnSp>
        <p:nvCxnSpPr>
          <p:cNvPr id="38" name="Straight Arrow Connector 37">
            <a:extLst>
              <a:ext uri="{FF2B5EF4-FFF2-40B4-BE49-F238E27FC236}">
                <a16:creationId xmlns:a16="http://schemas.microsoft.com/office/drawing/2014/main" id="{6EAF5286-A241-467B-B1CB-B2689D0745A7}"/>
              </a:ext>
            </a:extLst>
          </p:cNvPr>
          <p:cNvCxnSpPr>
            <a:cxnSpLocks/>
          </p:cNvCxnSpPr>
          <p:nvPr/>
        </p:nvCxnSpPr>
        <p:spPr>
          <a:xfrm>
            <a:off x="1199456"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C512EFF-93BD-469E-9D10-2ECC4204A9DF}"/>
              </a:ext>
            </a:extLst>
          </p:cNvPr>
          <p:cNvCxnSpPr>
            <a:cxnSpLocks/>
          </p:cNvCxnSpPr>
          <p:nvPr/>
        </p:nvCxnSpPr>
        <p:spPr>
          <a:xfrm>
            <a:off x="1412496"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7BE8E2F-AFCE-48CA-A14E-3AEE0D3117C9}"/>
              </a:ext>
            </a:extLst>
          </p:cNvPr>
          <p:cNvCxnSpPr>
            <a:cxnSpLocks/>
          </p:cNvCxnSpPr>
          <p:nvPr/>
        </p:nvCxnSpPr>
        <p:spPr>
          <a:xfrm>
            <a:off x="1968537"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76C9A4F-C0D9-4AB4-917B-337999137CE2}"/>
              </a:ext>
            </a:extLst>
          </p:cNvPr>
          <p:cNvCxnSpPr>
            <a:cxnSpLocks/>
          </p:cNvCxnSpPr>
          <p:nvPr/>
        </p:nvCxnSpPr>
        <p:spPr>
          <a:xfrm>
            <a:off x="2390821"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4050B9A-B14A-4FAF-9FE4-C9246D133E5A}"/>
              </a:ext>
            </a:extLst>
          </p:cNvPr>
          <p:cNvCxnSpPr>
            <a:cxnSpLocks/>
          </p:cNvCxnSpPr>
          <p:nvPr/>
        </p:nvCxnSpPr>
        <p:spPr>
          <a:xfrm>
            <a:off x="2750860"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52A7DB-C50D-4235-90A6-E8D9663AE660}"/>
              </a:ext>
            </a:extLst>
          </p:cNvPr>
          <p:cNvCxnSpPr>
            <a:cxnSpLocks/>
          </p:cNvCxnSpPr>
          <p:nvPr/>
        </p:nvCxnSpPr>
        <p:spPr>
          <a:xfrm>
            <a:off x="3115127"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6ED17FB-A14E-41CE-B7DE-0D5D03175A5E}"/>
              </a:ext>
            </a:extLst>
          </p:cNvPr>
          <p:cNvCxnSpPr>
            <a:cxnSpLocks/>
          </p:cNvCxnSpPr>
          <p:nvPr/>
        </p:nvCxnSpPr>
        <p:spPr>
          <a:xfrm>
            <a:off x="3373455"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3817EE-65A3-404E-B0D9-00DF5C88C5E1}"/>
              </a:ext>
            </a:extLst>
          </p:cNvPr>
          <p:cNvCxnSpPr>
            <a:cxnSpLocks/>
          </p:cNvCxnSpPr>
          <p:nvPr/>
        </p:nvCxnSpPr>
        <p:spPr>
          <a:xfrm>
            <a:off x="3892766" y="2093431"/>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21BDFA-F5EF-44A1-A09D-0EC28B5FB83B}"/>
              </a:ext>
            </a:extLst>
          </p:cNvPr>
          <p:cNvCxnSpPr>
            <a:cxnSpLocks/>
          </p:cNvCxnSpPr>
          <p:nvPr/>
        </p:nvCxnSpPr>
        <p:spPr>
          <a:xfrm>
            <a:off x="4458256" y="2251868"/>
            <a:ext cx="1047568" cy="5982"/>
          </a:xfrm>
          <a:prstGeom prst="straightConnector1">
            <a:avLst/>
          </a:prstGeom>
          <a:ln w="104775">
            <a:headEnd type="stealth"/>
            <a:tailEnd type="stealt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3E79711-F280-4767-B29B-79F175C75AB9}"/>
              </a:ext>
            </a:extLst>
          </p:cNvPr>
          <p:cNvSpPr txBox="1"/>
          <p:nvPr/>
        </p:nvSpPr>
        <p:spPr>
          <a:xfrm>
            <a:off x="1328967" y="1418691"/>
            <a:ext cx="2354765" cy="215444"/>
          </a:xfrm>
          <a:prstGeom prst="rect">
            <a:avLst/>
          </a:prstGeom>
        </p:spPr>
        <p:txBody>
          <a:bodyPr vert="horz" wrap="square" lIns="0" tIns="0" rIns="0" bIns="0" rtlCol="0">
            <a:spAutoFit/>
          </a:bodyPr>
          <a:lstStyle/>
          <a:p>
            <a:pPr algn="ctr"/>
            <a:r>
              <a:rPr lang="de-AT" sz="1400" dirty="0" err="1">
                <a:latin typeface="Gill Sans Light"/>
              </a:rPr>
              <a:t>Runtime</a:t>
            </a:r>
            <a:r>
              <a:rPr lang="de-AT" sz="1400" dirty="0">
                <a:latin typeface="Gill Sans Light"/>
              </a:rPr>
              <a:t> </a:t>
            </a:r>
            <a:r>
              <a:rPr lang="de-AT" sz="1400" dirty="0" err="1">
                <a:latin typeface="Gill Sans Light"/>
              </a:rPr>
              <a:t>variation</a:t>
            </a:r>
            <a:r>
              <a:rPr lang="de-AT" sz="1400" dirty="0">
                <a:latin typeface="Gill Sans Light"/>
              </a:rPr>
              <a:t> in </a:t>
            </a:r>
            <a:r>
              <a:rPr lang="de-AT" sz="1400" dirty="0" err="1">
                <a:latin typeface="Gill Sans Light"/>
              </a:rPr>
              <a:t>each</a:t>
            </a:r>
            <a:r>
              <a:rPr lang="de-AT" sz="1400" dirty="0">
                <a:latin typeface="Gill Sans Light"/>
              </a:rPr>
              <a:t> </a:t>
            </a:r>
            <a:r>
              <a:rPr lang="de-AT" sz="1400" dirty="0" err="1">
                <a:latin typeface="Gill Sans Light"/>
              </a:rPr>
              <a:t>task</a:t>
            </a:r>
            <a:endParaRPr lang="en-US" sz="1400" dirty="0">
              <a:latin typeface="Gill Sans Light"/>
            </a:endParaRPr>
          </a:p>
        </p:txBody>
      </p:sp>
      <p:sp>
        <p:nvSpPr>
          <p:cNvPr id="53" name="TextBox 52">
            <a:extLst>
              <a:ext uri="{FF2B5EF4-FFF2-40B4-BE49-F238E27FC236}">
                <a16:creationId xmlns:a16="http://schemas.microsoft.com/office/drawing/2014/main" id="{8AAB77C7-E2B0-4618-A91D-FA030267ED56}"/>
              </a:ext>
            </a:extLst>
          </p:cNvPr>
          <p:cNvSpPr txBox="1"/>
          <p:nvPr/>
        </p:nvSpPr>
        <p:spPr>
          <a:xfrm>
            <a:off x="4216243" y="1412776"/>
            <a:ext cx="2444289" cy="430887"/>
          </a:xfrm>
          <a:prstGeom prst="rect">
            <a:avLst/>
          </a:prstGeom>
        </p:spPr>
        <p:txBody>
          <a:bodyPr vert="horz" wrap="square" lIns="0" tIns="0" rIns="0" bIns="0" rtlCol="0">
            <a:spAutoFit/>
          </a:bodyPr>
          <a:lstStyle/>
          <a:p>
            <a:pPr algn="ctr"/>
            <a:r>
              <a:rPr lang="de-AT" sz="1400" dirty="0" err="1">
                <a:latin typeface="Gill Sans Light"/>
              </a:rPr>
              <a:t>To</a:t>
            </a:r>
            <a:r>
              <a:rPr lang="de-AT" sz="1400" dirty="0">
                <a:latin typeface="Gill Sans Light"/>
              </a:rPr>
              <a:t> </a:t>
            </a:r>
            <a:r>
              <a:rPr lang="de-AT" sz="1400" dirty="0" err="1">
                <a:latin typeface="Gill Sans Light"/>
              </a:rPr>
              <a:t>be</a:t>
            </a:r>
            <a:r>
              <a:rPr lang="de-AT" sz="1400" dirty="0">
                <a:latin typeface="Gill Sans Light"/>
              </a:rPr>
              <a:t> </a:t>
            </a:r>
            <a:r>
              <a:rPr lang="de-AT" sz="1400" dirty="0" err="1">
                <a:latin typeface="Gill Sans Light"/>
              </a:rPr>
              <a:t>adressed</a:t>
            </a:r>
            <a:r>
              <a:rPr lang="de-AT" sz="1400" dirty="0">
                <a:latin typeface="Gill Sans Light"/>
              </a:rPr>
              <a:t> </a:t>
            </a:r>
            <a:r>
              <a:rPr lang="de-AT" sz="1400" dirty="0" err="1">
                <a:latin typeface="Gill Sans Light"/>
              </a:rPr>
              <a:t>by</a:t>
            </a:r>
            <a:r>
              <a:rPr lang="de-AT" sz="1400" dirty="0">
                <a:latin typeface="Gill Sans Light"/>
              </a:rPr>
              <a:t> </a:t>
            </a:r>
            <a:r>
              <a:rPr lang="de-AT" sz="1400" dirty="0" err="1">
                <a:latin typeface="Gill Sans Light"/>
              </a:rPr>
              <a:t>reserving</a:t>
            </a:r>
            <a:r>
              <a:rPr lang="de-AT" sz="1400" dirty="0">
                <a:latin typeface="Gill Sans Light"/>
              </a:rPr>
              <a:t> min. 30% </a:t>
            </a:r>
            <a:r>
              <a:rPr lang="de-AT" sz="1400" dirty="0" err="1">
                <a:latin typeface="Gill Sans Light"/>
              </a:rPr>
              <a:t>system</a:t>
            </a:r>
            <a:r>
              <a:rPr lang="de-AT" sz="1400" dirty="0">
                <a:latin typeface="Gill Sans Light"/>
              </a:rPr>
              <a:t> </a:t>
            </a:r>
            <a:r>
              <a:rPr lang="de-AT" sz="1400" dirty="0" err="1">
                <a:latin typeface="Gill Sans Light"/>
              </a:rPr>
              <a:t>performance</a:t>
            </a:r>
            <a:endParaRPr lang="en-US" sz="1400" dirty="0">
              <a:latin typeface="Gill Sans Light"/>
            </a:endParaRPr>
          </a:p>
        </p:txBody>
      </p:sp>
      <p:cxnSp>
        <p:nvCxnSpPr>
          <p:cNvPr id="58" name="Straight Arrow Connector 57">
            <a:extLst>
              <a:ext uri="{FF2B5EF4-FFF2-40B4-BE49-F238E27FC236}">
                <a16:creationId xmlns:a16="http://schemas.microsoft.com/office/drawing/2014/main" id="{22C2744C-EFFE-4034-A20A-1EC5AD5B2A15}"/>
              </a:ext>
            </a:extLst>
          </p:cNvPr>
          <p:cNvCxnSpPr/>
          <p:nvPr/>
        </p:nvCxnSpPr>
        <p:spPr>
          <a:xfrm>
            <a:off x="839416" y="5105256"/>
            <a:ext cx="5544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56DF091-8E58-4F47-B81B-0C37F2866EC8}"/>
              </a:ext>
            </a:extLst>
          </p:cNvPr>
          <p:cNvSpPr txBox="1"/>
          <p:nvPr/>
        </p:nvSpPr>
        <p:spPr>
          <a:xfrm>
            <a:off x="5663952" y="5188550"/>
            <a:ext cx="1512168" cy="184666"/>
          </a:xfrm>
          <a:prstGeom prst="rect">
            <a:avLst/>
          </a:prstGeom>
        </p:spPr>
        <p:txBody>
          <a:bodyPr vert="horz" wrap="square" lIns="0" tIns="0" rIns="0" bIns="0" rtlCol="0">
            <a:spAutoFit/>
          </a:bodyPr>
          <a:lstStyle/>
          <a:p>
            <a:pPr algn="ctr"/>
            <a:r>
              <a:rPr lang="de-AT" sz="1200" dirty="0">
                <a:latin typeface="Gill Sans Light"/>
              </a:rPr>
              <a:t>System Load</a:t>
            </a:r>
            <a:endParaRPr lang="en-US" sz="1200" dirty="0">
              <a:latin typeface="Gill Sans Light"/>
            </a:endParaRPr>
          </a:p>
        </p:txBody>
      </p:sp>
      <p:cxnSp>
        <p:nvCxnSpPr>
          <p:cNvPr id="60" name="Straight Connector 59">
            <a:extLst>
              <a:ext uri="{FF2B5EF4-FFF2-40B4-BE49-F238E27FC236}">
                <a16:creationId xmlns:a16="http://schemas.microsoft.com/office/drawing/2014/main" id="{7C36AC29-6AC3-405E-9340-477AC8544BD1}"/>
              </a:ext>
            </a:extLst>
          </p:cNvPr>
          <p:cNvCxnSpPr>
            <a:cxnSpLocks/>
          </p:cNvCxnSpPr>
          <p:nvPr/>
        </p:nvCxnSpPr>
        <p:spPr>
          <a:xfrm>
            <a:off x="839416" y="4690314"/>
            <a:ext cx="0" cy="5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9004D4-3A0A-472D-B5A1-4BCDCCE9B113}"/>
              </a:ext>
            </a:extLst>
          </p:cNvPr>
          <p:cNvCxnSpPr>
            <a:cxnSpLocks/>
          </p:cNvCxnSpPr>
          <p:nvPr/>
        </p:nvCxnSpPr>
        <p:spPr>
          <a:xfrm>
            <a:off x="4114053" y="4690314"/>
            <a:ext cx="0" cy="51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946EF-AFE6-40AA-8A2B-9260BF21B410}"/>
              </a:ext>
            </a:extLst>
          </p:cNvPr>
          <p:cNvCxnSpPr>
            <a:cxnSpLocks/>
          </p:cNvCxnSpPr>
          <p:nvPr/>
        </p:nvCxnSpPr>
        <p:spPr>
          <a:xfrm>
            <a:off x="5447928" y="4693533"/>
            <a:ext cx="0" cy="4837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1AA0EA-18E1-4F53-81CC-EC4AF9B2CDFC}"/>
              </a:ext>
            </a:extLst>
          </p:cNvPr>
          <p:cNvSpPr txBox="1"/>
          <p:nvPr/>
        </p:nvSpPr>
        <p:spPr>
          <a:xfrm>
            <a:off x="5236096" y="5178097"/>
            <a:ext cx="423664" cy="123111"/>
          </a:xfrm>
          <a:prstGeom prst="rect">
            <a:avLst/>
          </a:prstGeom>
        </p:spPr>
        <p:txBody>
          <a:bodyPr vert="horz" wrap="square" lIns="0" tIns="0" rIns="0" bIns="0" rtlCol="0">
            <a:spAutoFit/>
          </a:bodyPr>
          <a:lstStyle/>
          <a:p>
            <a:pPr algn="ctr"/>
            <a:r>
              <a:rPr lang="de-AT" sz="800" dirty="0">
                <a:latin typeface="Gill Sans Light"/>
              </a:rPr>
              <a:t>100%</a:t>
            </a:r>
            <a:endParaRPr lang="en-US" sz="800" dirty="0">
              <a:latin typeface="Gill Sans Light"/>
            </a:endParaRPr>
          </a:p>
        </p:txBody>
      </p:sp>
      <p:sp>
        <p:nvSpPr>
          <p:cNvPr id="64" name="TextBox 63">
            <a:extLst>
              <a:ext uri="{FF2B5EF4-FFF2-40B4-BE49-F238E27FC236}">
                <a16:creationId xmlns:a16="http://schemas.microsoft.com/office/drawing/2014/main" id="{A3C29863-5E77-4D58-B277-9E9797ACF8C8}"/>
              </a:ext>
            </a:extLst>
          </p:cNvPr>
          <p:cNvSpPr txBox="1"/>
          <p:nvPr/>
        </p:nvSpPr>
        <p:spPr>
          <a:xfrm>
            <a:off x="4088160" y="5167391"/>
            <a:ext cx="423664" cy="123111"/>
          </a:xfrm>
          <a:prstGeom prst="rect">
            <a:avLst/>
          </a:prstGeom>
        </p:spPr>
        <p:txBody>
          <a:bodyPr vert="horz" wrap="square" lIns="0" tIns="0" rIns="0" bIns="0" rtlCol="0">
            <a:spAutoFit/>
          </a:bodyPr>
          <a:lstStyle/>
          <a:p>
            <a:pPr algn="ctr"/>
            <a:r>
              <a:rPr lang="de-AT" sz="800" dirty="0">
                <a:latin typeface="Gill Sans Light"/>
              </a:rPr>
              <a:t>70%</a:t>
            </a:r>
            <a:endParaRPr lang="en-US" sz="800" dirty="0">
              <a:latin typeface="Gill Sans Light"/>
            </a:endParaRPr>
          </a:p>
        </p:txBody>
      </p:sp>
      <p:sp>
        <p:nvSpPr>
          <p:cNvPr id="65" name="Rectangle 64">
            <a:extLst>
              <a:ext uri="{FF2B5EF4-FFF2-40B4-BE49-F238E27FC236}">
                <a16:creationId xmlns:a16="http://schemas.microsoft.com/office/drawing/2014/main" id="{EE8F4AE7-45B4-481A-ABB2-5FC63A8093E9}"/>
              </a:ext>
            </a:extLst>
          </p:cNvPr>
          <p:cNvSpPr/>
          <p:nvPr/>
        </p:nvSpPr>
        <p:spPr>
          <a:xfrm>
            <a:off x="840914" y="4690314"/>
            <a:ext cx="360038" cy="288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66" name="Rectangle 65">
            <a:extLst>
              <a:ext uri="{FF2B5EF4-FFF2-40B4-BE49-F238E27FC236}">
                <a16:creationId xmlns:a16="http://schemas.microsoft.com/office/drawing/2014/main" id="{F59F6079-F9DF-4F16-B533-9E806AB13BF1}"/>
              </a:ext>
            </a:extLst>
          </p:cNvPr>
          <p:cNvSpPr/>
          <p:nvPr/>
        </p:nvSpPr>
        <p:spPr>
          <a:xfrm>
            <a:off x="1347189" y="4690314"/>
            <a:ext cx="196001" cy="28803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67" name="Rectangle 66">
            <a:extLst>
              <a:ext uri="{FF2B5EF4-FFF2-40B4-BE49-F238E27FC236}">
                <a16:creationId xmlns:a16="http://schemas.microsoft.com/office/drawing/2014/main" id="{ADCE5F0F-F1E8-4AD8-A32A-153847A285FB}"/>
              </a:ext>
            </a:extLst>
          </p:cNvPr>
          <p:cNvSpPr/>
          <p:nvPr/>
        </p:nvSpPr>
        <p:spPr>
          <a:xfrm>
            <a:off x="1689427" y="4690314"/>
            <a:ext cx="556041" cy="288032"/>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68" name="Rectangle 67">
            <a:extLst>
              <a:ext uri="{FF2B5EF4-FFF2-40B4-BE49-F238E27FC236}">
                <a16:creationId xmlns:a16="http://schemas.microsoft.com/office/drawing/2014/main" id="{D49F2EDC-1C50-414E-8A7E-122C6F6C3330}"/>
              </a:ext>
            </a:extLst>
          </p:cNvPr>
          <p:cNvSpPr/>
          <p:nvPr/>
        </p:nvSpPr>
        <p:spPr>
          <a:xfrm>
            <a:off x="2391705" y="4690314"/>
            <a:ext cx="360039" cy="28803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69" name="Rectangle 68">
            <a:extLst>
              <a:ext uri="{FF2B5EF4-FFF2-40B4-BE49-F238E27FC236}">
                <a16:creationId xmlns:a16="http://schemas.microsoft.com/office/drawing/2014/main" id="{E6BFDA90-708E-4D63-9107-C665659A39C8}"/>
              </a:ext>
            </a:extLst>
          </p:cNvPr>
          <p:cNvSpPr/>
          <p:nvPr/>
        </p:nvSpPr>
        <p:spPr>
          <a:xfrm>
            <a:off x="2897981" y="4690314"/>
            <a:ext cx="360039" cy="28803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71" name="Rectangle 70">
            <a:extLst>
              <a:ext uri="{FF2B5EF4-FFF2-40B4-BE49-F238E27FC236}">
                <a16:creationId xmlns:a16="http://schemas.microsoft.com/office/drawing/2014/main" id="{6F428084-37C8-41C8-981C-2BE4310FBD17}"/>
              </a:ext>
            </a:extLst>
          </p:cNvPr>
          <p:cNvSpPr/>
          <p:nvPr/>
        </p:nvSpPr>
        <p:spPr>
          <a:xfrm>
            <a:off x="3404257" y="4690314"/>
            <a:ext cx="360038" cy="2880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72" name="Rectangle 71">
            <a:extLst>
              <a:ext uri="{FF2B5EF4-FFF2-40B4-BE49-F238E27FC236}">
                <a16:creationId xmlns:a16="http://schemas.microsoft.com/office/drawing/2014/main" id="{29DE3C7B-B7E3-446B-95F2-852579E3E8F1}"/>
              </a:ext>
            </a:extLst>
          </p:cNvPr>
          <p:cNvSpPr/>
          <p:nvPr/>
        </p:nvSpPr>
        <p:spPr>
          <a:xfrm>
            <a:off x="3917303" y="4690314"/>
            <a:ext cx="197499" cy="288032"/>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73" name="Rectangle 72">
            <a:extLst>
              <a:ext uri="{FF2B5EF4-FFF2-40B4-BE49-F238E27FC236}">
                <a16:creationId xmlns:a16="http://schemas.microsoft.com/office/drawing/2014/main" id="{0AB32761-5677-4AEE-98BB-C30D8B4CC649}"/>
              </a:ext>
            </a:extLst>
          </p:cNvPr>
          <p:cNvSpPr/>
          <p:nvPr/>
        </p:nvSpPr>
        <p:spPr>
          <a:xfrm>
            <a:off x="4260300" y="4690314"/>
            <a:ext cx="556041" cy="288032"/>
          </a:xfrm>
          <a:prstGeom prst="rect">
            <a:avLst/>
          </a:prstGeom>
          <a:solidFill>
            <a:srgbClr val="328682"/>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74" name="Rectangle 73">
            <a:extLst>
              <a:ext uri="{FF2B5EF4-FFF2-40B4-BE49-F238E27FC236}">
                <a16:creationId xmlns:a16="http://schemas.microsoft.com/office/drawing/2014/main" id="{0A8CB3A2-F53B-4D4D-AB64-807BB82FB75B}"/>
              </a:ext>
            </a:extLst>
          </p:cNvPr>
          <p:cNvSpPr/>
          <p:nvPr/>
        </p:nvSpPr>
        <p:spPr>
          <a:xfrm>
            <a:off x="4949623" y="4690314"/>
            <a:ext cx="360039" cy="28803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cxnSp>
        <p:nvCxnSpPr>
          <p:cNvPr id="75" name="Straight Arrow Connector 74">
            <a:extLst>
              <a:ext uri="{FF2B5EF4-FFF2-40B4-BE49-F238E27FC236}">
                <a16:creationId xmlns:a16="http://schemas.microsoft.com/office/drawing/2014/main" id="{56844192-3AEB-434E-993B-1C923255432B}"/>
              </a:ext>
            </a:extLst>
          </p:cNvPr>
          <p:cNvCxnSpPr>
            <a:cxnSpLocks/>
          </p:cNvCxnSpPr>
          <p:nvPr/>
        </p:nvCxnSpPr>
        <p:spPr>
          <a:xfrm>
            <a:off x="1199456"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96A1758-A830-4725-A6EA-E1B883F33598}"/>
              </a:ext>
            </a:extLst>
          </p:cNvPr>
          <p:cNvCxnSpPr>
            <a:cxnSpLocks/>
          </p:cNvCxnSpPr>
          <p:nvPr/>
        </p:nvCxnSpPr>
        <p:spPr>
          <a:xfrm>
            <a:off x="1513482"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76B8BD-4449-47FB-814D-C3CB3B7FAF47}"/>
              </a:ext>
            </a:extLst>
          </p:cNvPr>
          <p:cNvCxnSpPr>
            <a:cxnSpLocks/>
          </p:cNvCxnSpPr>
          <p:nvPr/>
        </p:nvCxnSpPr>
        <p:spPr>
          <a:xfrm>
            <a:off x="2233562"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9B0CBD4-F6EB-4395-A015-2D2BC6E17C2E}"/>
              </a:ext>
            </a:extLst>
          </p:cNvPr>
          <p:cNvCxnSpPr>
            <a:cxnSpLocks/>
          </p:cNvCxnSpPr>
          <p:nvPr/>
        </p:nvCxnSpPr>
        <p:spPr>
          <a:xfrm>
            <a:off x="2737618"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396ACA-ABF4-4405-ADF0-10BB69E8324D}"/>
              </a:ext>
            </a:extLst>
          </p:cNvPr>
          <p:cNvCxnSpPr>
            <a:cxnSpLocks/>
          </p:cNvCxnSpPr>
          <p:nvPr/>
        </p:nvCxnSpPr>
        <p:spPr>
          <a:xfrm>
            <a:off x="3241674"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4A1480-425B-41FE-B9E7-50ED13CB3E57}"/>
              </a:ext>
            </a:extLst>
          </p:cNvPr>
          <p:cNvCxnSpPr>
            <a:cxnSpLocks/>
          </p:cNvCxnSpPr>
          <p:nvPr/>
        </p:nvCxnSpPr>
        <p:spPr>
          <a:xfrm>
            <a:off x="3791744"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D74D44-A4BA-4B8A-8C43-4123CFE0A9CD}"/>
              </a:ext>
            </a:extLst>
          </p:cNvPr>
          <p:cNvCxnSpPr>
            <a:cxnSpLocks/>
          </p:cNvCxnSpPr>
          <p:nvPr/>
        </p:nvCxnSpPr>
        <p:spPr>
          <a:xfrm>
            <a:off x="4151784"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3D1395F-46EE-45C6-9FB6-04C3B8CD26C7}"/>
              </a:ext>
            </a:extLst>
          </p:cNvPr>
          <p:cNvCxnSpPr>
            <a:cxnSpLocks/>
          </p:cNvCxnSpPr>
          <p:nvPr/>
        </p:nvCxnSpPr>
        <p:spPr>
          <a:xfrm>
            <a:off x="4825850"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B9F7341-79CB-46D5-8B34-F3F50D552930}"/>
              </a:ext>
            </a:extLst>
          </p:cNvPr>
          <p:cNvCxnSpPr>
            <a:cxnSpLocks/>
          </p:cNvCxnSpPr>
          <p:nvPr/>
        </p:nvCxnSpPr>
        <p:spPr>
          <a:xfrm>
            <a:off x="5329906" y="4549517"/>
            <a:ext cx="190030"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D9393157-6702-4AFA-A851-E2EAC3AB34A6}"/>
              </a:ext>
            </a:extLst>
          </p:cNvPr>
          <p:cNvSpPr txBox="1"/>
          <p:nvPr/>
        </p:nvSpPr>
        <p:spPr>
          <a:xfrm>
            <a:off x="1371722" y="3799104"/>
            <a:ext cx="2282757" cy="430887"/>
          </a:xfrm>
          <a:prstGeom prst="rect">
            <a:avLst/>
          </a:prstGeom>
        </p:spPr>
        <p:txBody>
          <a:bodyPr vert="horz" wrap="square" lIns="0" tIns="0" rIns="0" bIns="0" rtlCol="0">
            <a:spAutoFit/>
          </a:bodyPr>
          <a:lstStyle/>
          <a:p>
            <a:pPr algn="ctr"/>
            <a:r>
              <a:rPr lang="de-AT" sz="1400" dirty="0" err="1">
                <a:latin typeface="Gill Sans Light"/>
              </a:rPr>
              <a:t>Runtime</a:t>
            </a:r>
            <a:r>
              <a:rPr lang="de-AT" sz="1400" dirty="0">
                <a:latin typeface="Gill Sans Light"/>
              </a:rPr>
              <a:t> </a:t>
            </a:r>
            <a:r>
              <a:rPr lang="de-AT" sz="1400" dirty="0" err="1">
                <a:latin typeface="Gill Sans Light"/>
              </a:rPr>
              <a:t>variation</a:t>
            </a:r>
            <a:r>
              <a:rPr lang="de-AT" sz="1400" dirty="0">
                <a:latin typeface="Gill Sans Light"/>
              </a:rPr>
              <a:t> in </a:t>
            </a:r>
            <a:r>
              <a:rPr lang="de-AT" sz="1400" dirty="0" err="1">
                <a:latin typeface="Gill Sans Light"/>
              </a:rPr>
              <a:t>each</a:t>
            </a:r>
            <a:r>
              <a:rPr lang="de-AT" sz="1400" dirty="0">
                <a:latin typeface="Gill Sans Light"/>
              </a:rPr>
              <a:t> </a:t>
            </a:r>
            <a:r>
              <a:rPr lang="de-AT" sz="1400" dirty="0" err="1">
                <a:latin typeface="Gill Sans Light"/>
              </a:rPr>
              <a:t>task</a:t>
            </a:r>
            <a:r>
              <a:rPr lang="de-AT" sz="1400" dirty="0">
                <a:latin typeface="Gill Sans Light"/>
              </a:rPr>
              <a:t> </a:t>
            </a:r>
            <a:r>
              <a:rPr lang="de-AT" sz="1400" dirty="0" err="1">
                <a:latin typeface="Gill Sans Light"/>
              </a:rPr>
              <a:t>considered</a:t>
            </a:r>
            <a:r>
              <a:rPr lang="de-AT" sz="1400" dirty="0">
                <a:latin typeface="Gill Sans Light"/>
              </a:rPr>
              <a:t> in WCET</a:t>
            </a:r>
            <a:endParaRPr lang="en-US" sz="1400" dirty="0">
              <a:latin typeface="Gill Sans Light"/>
            </a:endParaRPr>
          </a:p>
        </p:txBody>
      </p:sp>
      <p:sp>
        <p:nvSpPr>
          <p:cNvPr id="86" name="TextBox 85">
            <a:extLst>
              <a:ext uri="{FF2B5EF4-FFF2-40B4-BE49-F238E27FC236}">
                <a16:creationId xmlns:a16="http://schemas.microsoft.com/office/drawing/2014/main" id="{EC114DDD-C42F-4FAF-AC87-20E9249B103D}"/>
              </a:ext>
            </a:extLst>
          </p:cNvPr>
          <p:cNvSpPr txBox="1"/>
          <p:nvPr/>
        </p:nvSpPr>
        <p:spPr>
          <a:xfrm>
            <a:off x="4231770" y="3799105"/>
            <a:ext cx="2428764" cy="215444"/>
          </a:xfrm>
          <a:prstGeom prst="rect">
            <a:avLst/>
          </a:prstGeom>
        </p:spPr>
        <p:txBody>
          <a:bodyPr vert="horz" wrap="square" lIns="0" tIns="0" rIns="0" bIns="0" rtlCol="0">
            <a:spAutoFit/>
          </a:bodyPr>
          <a:lstStyle/>
          <a:p>
            <a:pPr algn="ctr"/>
            <a:r>
              <a:rPr lang="de-AT" sz="1400" dirty="0">
                <a:latin typeface="Gill Sans Light"/>
              </a:rPr>
              <a:t>System </a:t>
            </a:r>
            <a:r>
              <a:rPr lang="de-AT" sz="1400" dirty="0" err="1">
                <a:latin typeface="Gill Sans Light"/>
              </a:rPr>
              <a:t>can</a:t>
            </a:r>
            <a:r>
              <a:rPr lang="de-AT" sz="1400" dirty="0">
                <a:latin typeface="Gill Sans Light"/>
              </a:rPr>
              <a:t> </a:t>
            </a:r>
            <a:r>
              <a:rPr lang="de-AT" sz="1400" dirty="0" err="1">
                <a:latin typeface="Gill Sans Light"/>
              </a:rPr>
              <a:t>be</a:t>
            </a:r>
            <a:r>
              <a:rPr lang="de-AT" sz="1400" dirty="0">
                <a:latin typeface="Gill Sans Light"/>
              </a:rPr>
              <a:t> </a:t>
            </a:r>
            <a:r>
              <a:rPr lang="de-AT" sz="1400" dirty="0" err="1">
                <a:latin typeface="Gill Sans Light"/>
              </a:rPr>
              <a:t>loaded</a:t>
            </a:r>
            <a:r>
              <a:rPr lang="de-AT" sz="1400" dirty="0">
                <a:latin typeface="Gill Sans Light"/>
              </a:rPr>
              <a:t> </a:t>
            </a:r>
            <a:r>
              <a:rPr lang="de-AT" sz="1400" dirty="0" err="1">
                <a:latin typeface="Gill Sans Light"/>
              </a:rPr>
              <a:t>to</a:t>
            </a:r>
            <a:r>
              <a:rPr lang="de-AT" sz="1400" dirty="0">
                <a:latin typeface="Gill Sans Light"/>
              </a:rPr>
              <a:t> 100%</a:t>
            </a:r>
            <a:endParaRPr lang="en-US" sz="1400" dirty="0">
              <a:latin typeface="Gill Sans Light"/>
            </a:endParaRPr>
          </a:p>
        </p:txBody>
      </p:sp>
      <p:sp>
        <p:nvSpPr>
          <p:cNvPr id="87" name="Rectangle 86">
            <a:extLst>
              <a:ext uri="{FF2B5EF4-FFF2-40B4-BE49-F238E27FC236}">
                <a16:creationId xmlns:a16="http://schemas.microsoft.com/office/drawing/2014/main" id="{3027F17A-5CD4-4A74-81E1-69D74BCD80D7}"/>
              </a:ext>
            </a:extLst>
          </p:cNvPr>
          <p:cNvSpPr/>
          <p:nvPr/>
        </p:nvSpPr>
        <p:spPr>
          <a:xfrm>
            <a:off x="1201701" y="4690314"/>
            <a:ext cx="14399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88" name="Rectangle 87">
            <a:extLst>
              <a:ext uri="{FF2B5EF4-FFF2-40B4-BE49-F238E27FC236}">
                <a16:creationId xmlns:a16="http://schemas.microsoft.com/office/drawing/2014/main" id="{B729BC78-F39D-41DC-8CC9-14AAB8F0B17A}"/>
              </a:ext>
            </a:extLst>
          </p:cNvPr>
          <p:cNvSpPr/>
          <p:nvPr/>
        </p:nvSpPr>
        <p:spPr>
          <a:xfrm>
            <a:off x="1543939" y="4690314"/>
            <a:ext cx="14399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89" name="Rectangle 88">
            <a:extLst>
              <a:ext uri="{FF2B5EF4-FFF2-40B4-BE49-F238E27FC236}">
                <a16:creationId xmlns:a16="http://schemas.microsoft.com/office/drawing/2014/main" id="{32B34CD1-C849-49B2-85C8-6C5DE3962414}"/>
              </a:ext>
            </a:extLst>
          </p:cNvPr>
          <p:cNvSpPr/>
          <p:nvPr/>
        </p:nvSpPr>
        <p:spPr>
          <a:xfrm>
            <a:off x="2246217" y="4690314"/>
            <a:ext cx="14399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0" name="Rectangle 89">
            <a:extLst>
              <a:ext uri="{FF2B5EF4-FFF2-40B4-BE49-F238E27FC236}">
                <a16:creationId xmlns:a16="http://schemas.microsoft.com/office/drawing/2014/main" id="{225CD875-D1F2-413C-B853-36AC055C0695}"/>
              </a:ext>
            </a:extLst>
          </p:cNvPr>
          <p:cNvSpPr/>
          <p:nvPr/>
        </p:nvSpPr>
        <p:spPr>
          <a:xfrm>
            <a:off x="2752493" y="4690314"/>
            <a:ext cx="14399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1" name="Rectangle 90">
            <a:extLst>
              <a:ext uri="{FF2B5EF4-FFF2-40B4-BE49-F238E27FC236}">
                <a16:creationId xmlns:a16="http://schemas.microsoft.com/office/drawing/2014/main" id="{DFD6084A-59E7-44D1-8ABE-5830CD2DD61A}"/>
              </a:ext>
            </a:extLst>
          </p:cNvPr>
          <p:cNvSpPr/>
          <p:nvPr/>
        </p:nvSpPr>
        <p:spPr>
          <a:xfrm>
            <a:off x="3258769" y="4690314"/>
            <a:ext cx="14399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2" name="Rectangle 91">
            <a:extLst>
              <a:ext uri="{FF2B5EF4-FFF2-40B4-BE49-F238E27FC236}">
                <a16:creationId xmlns:a16="http://schemas.microsoft.com/office/drawing/2014/main" id="{B9C24016-841D-421B-964A-EA74125E7706}"/>
              </a:ext>
            </a:extLst>
          </p:cNvPr>
          <p:cNvSpPr/>
          <p:nvPr/>
        </p:nvSpPr>
        <p:spPr>
          <a:xfrm>
            <a:off x="3765044" y="4690314"/>
            <a:ext cx="150761"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3" name="Rectangle 92">
            <a:extLst>
              <a:ext uri="{FF2B5EF4-FFF2-40B4-BE49-F238E27FC236}">
                <a16:creationId xmlns:a16="http://schemas.microsoft.com/office/drawing/2014/main" id="{A4C03FAC-6693-4830-A7E8-A76084EC712B}"/>
              </a:ext>
            </a:extLst>
          </p:cNvPr>
          <p:cNvSpPr/>
          <p:nvPr/>
        </p:nvSpPr>
        <p:spPr>
          <a:xfrm>
            <a:off x="4114802" y="4690314"/>
            <a:ext cx="144000"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4" name="Rectangle 93">
            <a:extLst>
              <a:ext uri="{FF2B5EF4-FFF2-40B4-BE49-F238E27FC236}">
                <a16:creationId xmlns:a16="http://schemas.microsoft.com/office/drawing/2014/main" id="{FC6BA637-591D-48F7-A187-32A9244AF1FD}"/>
              </a:ext>
            </a:extLst>
          </p:cNvPr>
          <p:cNvSpPr/>
          <p:nvPr/>
        </p:nvSpPr>
        <p:spPr>
          <a:xfrm>
            <a:off x="4817090" y="4690314"/>
            <a:ext cx="131035"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sp>
        <p:nvSpPr>
          <p:cNvPr id="95" name="Rectangle 94">
            <a:extLst>
              <a:ext uri="{FF2B5EF4-FFF2-40B4-BE49-F238E27FC236}">
                <a16:creationId xmlns:a16="http://schemas.microsoft.com/office/drawing/2014/main" id="{14C6F518-604A-408A-AD95-784BA7443A8C}"/>
              </a:ext>
            </a:extLst>
          </p:cNvPr>
          <p:cNvSpPr/>
          <p:nvPr/>
        </p:nvSpPr>
        <p:spPr>
          <a:xfrm>
            <a:off x="5310402" y="4690314"/>
            <a:ext cx="131035" cy="288032"/>
          </a:xfrm>
          <a:prstGeom prst="rect">
            <a:avLst/>
          </a:prstGeom>
          <a:solidFill>
            <a:schemeClr val="bg1"/>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Gill Sans Light"/>
              <a:cs typeface="Arial" panose="020B0604020202020204" pitchFamily="34" charset="0"/>
            </a:endParaRPr>
          </a:p>
        </p:txBody>
      </p:sp>
      <p:cxnSp>
        <p:nvCxnSpPr>
          <p:cNvPr id="97" name="Straight Connector 96">
            <a:extLst>
              <a:ext uri="{FF2B5EF4-FFF2-40B4-BE49-F238E27FC236}">
                <a16:creationId xmlns:a16="http://schemas.microsoft.com/office/drawing/2014/main" id="{ADEAA68A-68D5-4E3F-B33E-AE2A0EC41C84}"/>
              </a:ext>
            </a:extLst>
          </p:cNvPr>
          <p:cNvCxnSpPr>
            <a:cxnSpLocks/>
          </p:cNvCxnSpPr>
          <p:nvPr/>
        </p:nvCxnSpPr>
        <p:spPr>
          <a:xfrm>
            <a:off x="1346440"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F4BCE5-829B-4C6C-B89A-B46E0D24A2F7}"/>
              </a:ext>
            </a:extLst>
          </p:cNvPr>
          <p:cNvCxnSpPr>
            <a:cxnSpLocks/>
          </p:cNvCxnSpPr>
          <p:nvPr/>
        </p:nvCxnSpPr>
        <p:spPr>
          <a:xfrm>
            <a:off x="840165"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A6D492-AD0C-49F9-ABAB-EF60A1437DFB}"/>
              </a:ext>
            </a:extLst>
          </p:cNvPr>
          <p:cNvCxnSpPr>
            <a:cxnSpLocks/>
          </p:cNvCxnSpPr>
          <p:nvPr/>
        </p:nvCxnSpPr>
        <p:spPr>
          <a:xfrm>
            <a:off x="1688678"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BFE3E7F-69AC-4C68-89BF-D1D578914E15}"/>
              </a:ext>
            </a:extLst>
          </p:cNvPr>
          <p:cNvCxnSpPr>
            <a:cxnSpLocks/>
          </p:cNvCxnSpPr>
          <p:nvPr/>
        </p:nvCxnSpPr>
        <p:spPr>
          <a:xfrm>
            <a:off x="2390956"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E770CF-CDC1-48C3-9833-1C33A6039C70}"/>
              </a:ext>
            </a:extLst>
          </p:cNvPr>
          <p:cNvCxnSpPr>
            <a:cxnSpLocks/>
          </p:cNvCxnSpPr>
          <p:nvPr/>
        </p:nvCxnSpPr>
        <p:spPr>
          <a:xfrm>
            <a:off x="2897232"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28F25A1-C892-4A0F-9313-F9DF289BA4E4}"/>
              </a:ext>
            </a:extLst>
          </p:cNvPr>
          <p:cNvCxnSpPr>
            <a:cxnSpLocks/>
          </p:cNvCxnSpPr>
          <p:nvPr/>
        </p:nvCxnSpPr>
        <p:spPr>
          <a:xfrm>
            <a:off x="3403508"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14FEF46-E155-46D3-A916-BDF818A0BC2A}"/>
              </a:ext>
            </a:extLst>
          </p:cNvPr>
          <p:cNvCxnSpPr>
            <a:cxnSpLocks/>
          </p:cNvCxnSpPr>
          <p:nvPr/>
        </p:nvCxnSpPr>
        <p:spPr>
          <a:xfrm>
            <a:off x="3916554"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27F22BE-D3CE-4811-8088-462E4FF042E8}"/>
              </a:ext>
            </a:extLst>
          </p:cNvPr>
          <p:cNvCxnSpPr>
            <a:cxnSpLocks/>
          </p:cNvCxnSpPr>
          <p:nvPr/>
        </p:nvCxnSpPr>
        <p:spPr>
          <a:xfrm>
            <a:off x="4259551" y="4690314"/>
            <a:ext cx="0" cy="4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B66542E-E6B6-4707-A01A-9ECCFD686B9B}"/>
              </a:ext>
            </a:extLst>
          </p:cNvPr>
          <p:cNvCxnSpPr>
            <a:cxnSpLocks/>
          </p:cNvCxnSpPr>
          <p:nvPr/>
        </p:nvCxnSpPr>
        <p:spPr>
          <a:xfrm>
            <a:off x="4948874" y="4690314"/>
            <a:ext cx="0" cy="411723"/>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 Placeholder 7">
            <a:extLst>
              <a:ext uri="{FF2B5EF4-FFF2-40B4-BE49-F238E27FC236}">
                <a16:creationId xmlns:a16="http://schemas.microsoft.com/office/drawing/2014/main" id="{013D238E-BD52-4FCD-A498-C3A30F5950A1}"/>
              </a:ext>
            </a:extLst>
          </p:cNvPr>
          <p:cNvSpPr txBox="1">
            <a:spLocks/>
          </p:cNvSpPr>
          <p:nvPr/>
        </p:nvSpPr>
        <p:spPr>
          <a:xfrm>
            <a:off x="552497" y="3185384"/>
            <a:ext cx="11160127" cy="387632"/>
          </a:xfrm>
          <a:prstGeom prst="rect">
            <a:avLst/>
          </a:prstGeom>
          <a:noFill/>
        </p:spPr>
        <p:txBody>
          <a:bodyPr vert="horz" lIns="0" tIns="0" rIns="0" bIns="0" rtlCol="0" anchor="ctr">
            <a:normAutofit/>
          </a:bodyPr>
          <a:lstStyle>
            <a:lvl1pPr marL="0" indent="0" algn="l" defTabSz="1219170" rtl="0" eaLnBrk="1" latinLnBrk="0" hangingPunct="1">
              <a:lnSpc>
                <a:spcPct val="86000"/>
              </a:lnSpc>
              <a:spcBef>
                <a:spcPts val="0"/>
              </a:spcBef>
              <a:spcAft>
                <a:spcPts val="600"/>
              </a:spcAft>
              <a:buClr>
                <a:schemeClr val="accent1"/>
              </a:buClr>
              <a:buFont typeface="Arial" panose="020B0604020202020204" pitchFamily="34" charset="0"/>
              <a:buNone/>
              <a:defRPr lang="en-US" sz="2400" kern="800" spc="-13" noProof="0" dirty="0">
                <a:solidFill>
                  <a:schemeClr val="tx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2714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3"/>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r>
              <a:rPr lang="de-AT" dirty="0" err="1">
                <a:latin typeface="Gill Sans Light"/>
              </a:rPr>
              <a:t>Deterministic</a:t>
            </a:r>
            <a:r>
              <a:rPr lang="de-AT" dirty="0">
                <a:latin typeface="Gill Sans Light"/>
              </a:rPr>
              <a:t> (time-</a:t>
            </a:r>
            <a:r>
              <a:rPr lang="de-AT" dirty="0" err="1">
                <a:latin typeface="Gill Sans Light"/>
              </a:rPr>
              <a:t>triggered</a:t>
            </a:r>
            <a:r>
              <a:rPr lang="de-AT" dirty="0">
                <a:latin typeface="Gill Sans Light"/>
              </a:rPr>
              <a:t>) </a:t>
            </a:r>
            <a:r>
              <a:rPr lang="de-AT" dirty="0" err="1">
                <a:latin typeface="Gill Sans Light"/>
              </a:rPr>
              <a:t>system</a:t>
            </a:r>
            <a:r>
              <a:rPr lang="de-AT" dirty="0">
                <a:latin typeface="Gill Sans Light"/>
              </a:rPr>
              <a:t> </a:t>
            </a:r>
          </a:p>
        </p:txBody>
      </p:sp>
      <p:cxnSp>
        <p:nvCxnSpPr>
          <p:cNvPr id="4" name="Straight Connector 3">
            <a:extLst>
              <a:ext uri="{FF2B5EF4-FFF2-40B4-BE49-F238E27FC236}">
                <a16:creationId xmlns:a16="http://schemas.microsoft.com/office/drawing/2014/main" id="{106B6FF1-10F8-473C-9A6F-FCD967F4FED0}"/>
              </a:ext>
            </a:extLst>
          </p:cNvPr>
          <p:cNvCxnSpPr/>
          <p:nvPr/>
        </p:nvCxnSpPr>
        <p:spPr>
          <a:xfrm>
            <a:off x="507935" y="1268760"/>
            <a:ext cx="1112356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BDE195-2ACB-4CD0-851F-7CE92BC02D53}"/>
              </a:ext>
            </a:extLst>
          </p:cNvPr>
          <p:cNvCxnSpPr/>
          <p:nvPr/>
        </p:nvCxnSpPr>
        <p:spPr>
          <a:xfrm>
            <a:off x="507935" y="3181263"/>
            <a:ext cx="1112356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8" name="Date Placeholder 1">
            <a:extLst>
              <a:ext uri="{FF2B5EF4-FFF2-40B4-BE49-F238E27FC236}">
                <a16:creationId xmlns:a16="http://schemas.microsoft.com/office/drawing/2014/main" id="{43A8D920-9AD2-441E-8B84-7AA65572570C}"/>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3"/>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Light"/>
              </a:rPr>
              <a:pPr/>
              <a:t>October 4, 2019</a:t>
            </a:fld>
            <a:endParaRPr lang="en-US" sz="1100" dirty="0">
              <a:solidFill>
                <a:schemeClr val="tx1"/>
              </a:solidFill>
              <a:latin typeface="Gill Sans Light"/>
            </a:endParaRPr>
          </a:p>
        </p:txBody>
      </p:sp>
      <p:sp>
        <p:nvSpPr>
          <p:cNvPr id="99" name="Title 3">
            <a:extLst>
              <a:ext uri="{FF2B5EF4-FFF2-40B4-BE49-F238E27FC236}">
                <a16:creationId xmlns:a16="http://schemas.microsoft.com/office/drawing/2014/main" id="{4350FE07-2EFB-4DE7-A32D-B435C1571187}"/>
              </a:ext>
            </a:extLst>
          </p:cNvPr>
          <p:cNvSpPr>
            <a:spLocks noGrp="1"/>
          </p:cNvSpPr>
          <p:nvPr>
            <p:ph type="title"/>
          </p:nvPr>
        </p:nvSpPr>
        <p:spPr>
          <a:xfrm>
            <a:off x="515939" y="260350"/>
            <a:ext cx="8893174" cy="367041"/>
          </a:xfrm>
        </p:spPr>
        <p:txBody>
          <a:bodyPr/>
          <a:lstStyle/>
          <a:p>
            <a:r>
              <a:rPr lang="en-US" sz="3200" dirty="0">
                <a:latin typeface="Gill Sans Light"/>
              </a:rPr>
              <a:t>Deterministic time-triggered design</a:t>
            </a:r>
          </a:p>
        </p:txBody>
      </p:sp>
      <p:sp>
        <p:nvSpPr>
          <p:cNvPr id="102" name="Inhaltsplatzhalter 5">
            <a:extLst>
              <a:ext uri="{FF2B5EF4-FFF2-40B4-BE49-F238E27FC236}">
                <a16:creationId xmlns:a16="http://schemas.microsoft.com/office/drawing/2014/main" id="{77FA1154-96FF-4F07-9313-564AB85304C0}"/>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1310936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A5F2908C-8F60-4412-9C76-2922C7F8248B}"/>
              </a:ext>
            </a:extLst>
          </p:cNvPr>
          <p:cNvSpPr/>
          <p:nvPr/>
        </p:nvSpPr>
        <p:spPr>
          <a:xfrm>
            <a:off x="4960246" y="4112886"/>
            <a:ext cx="1233437"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18E15C3F-1AFB-4A14-8FFC-048996772B48}"/>
              </a:ext>
            </a:extLst>
          </p:cNvPr>
          <p:cNvSpPr/>
          <p:nvPr/>
        </p:nvSpPr>
        <p:spPr>
          <a:xfrm>
            <a:off x="1246149" y="4112886"/>
            <a:ext cx="598292"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E6D17E45-053B-4E7A-9454-394F55911F1E}"/>
              </a:ext>
            </a:extLst>
          </p:cNvPr>
          <p:cNvSpPr/>
          <p:nvPr/>
        </p:nvSpPr>
        <p:spPr>
          <a:xfrm>
            <a:off x="1880499" y="4108511"/>
            <a:ext cx="1233437"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EA52D43E-E039-4F53-9F5F-914B929841CD}"/>
              </a:ext>
            </a:extLst>
          </p:cNvPr>
          <p:cNvSpPr/>
          <p:nvPr/>
        </p:nvSpPr>
        <p:spPr>
          <a:xfrm>
            <a:off x="3115053" y="4112886"/>
            <a:ext cx="1835052"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0B06427-B2A4-4510-BBF1-A53886A28FF3}"/>
              </a:ext>
            </a:extLst>
          </p:cNvPr>
          <p:cNvSpPr/>
          <p:nvPr/>
        </p:nvSpPr>
        <p:spPr>
          <a:xfrm>
            <a:off x="1224143" y="2450955"/>
            <a:ext cx="3087870"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B0313A86-1AF5-4677-91A2-B6EB552D2163}"/>
              </a:ext>
            </a:extLst>
          </p:cNvPr>
          <p:cNvSpPr/>
          <p:nvPr/>
        </p:nvSpPr>
        <p:spPr>
          <a:xfrm>
            <a:off x="4312012" y="2450404"/>
            <a:ext cx="1233437"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98" name="Date Placeholder 1">
            <a:extLst>
              <a:ext uri="{FF2B5EF4-FFF2-40B4-BE49-F238E27FC236}">
                <a16:creationId xmlns:a16="http://schemas.microsoft.com/office/drawing/2014/main" id="{43A8D920-9AD2-441E-8B84-7AA65572570C}"/>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3"/>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Light"/>
              </a:rPr>
              <a:pPr/>
              <a:t>October 4, 2019</a:t>
            </a:fld>
            <a:endParaRPr lang="en-US" sz="1100" dirty="0">
              <a:solidFill>
                <a:schemeClr val="tx1"/>
              </a:solidFill>
              <a:latin typeface="Gill Sans Light"/>
            </a:endParaRPr>
          </a:p>
        </p:txBody>
      </p:sp>
      <p:sp>
        <p:nvSpPr>
          <p:cNvPr id="99" name="Title 3">
            <a:extLst>
              <a:ext uri="{FF2B5EF4-FFF2-40B4-BE49-F238E27FC236}">
                <a16:creationId xmlns:a16="http://schemas.microsoft.com/office/drawing/2014/main" id="{4350FE07-2EFB-4DE7-A32D-B435C1571187}"/>
              </a:ext>
            </a:extLst>
          </p:cNvPr>
          <p:cNvSpPr>
            <a:spLocks noGrp="1"/>
          </p:cNvSpPr>
          <p:nvPr>
            <p:ph type="title"/>
          </p:nvPr>
        </p:nvSpPr>
        <p:spPr>
          <a:xfrm>
            <a:off x="515939" y="260350"/>
            <a:ext cx="8893174" cy="367041"/>
          </a:xfrm>
        </p:spPr>
        <p:txBody>
          <a:bodyPr/>
          <a:lstStyle/>
          <a:p>
            <a:r>
              <a:rPr lang="en-US" sz="3200" dirty="0">
                <a:latin typeface="Gill Sans Light"/>
              </a:rPr>
              <a:t>Preemptive vs. non-preemptive scheduling</a:t>
            </a:r>
          </a:p>
        </p:txBody>
      </p:sp>
      <p:sp>
        <p:nvSpPr>
          <p:cNvPr id="102" name="Inhaltsplatzhalter 5">
            <a:extLst>
              <a:ext uri="{FF2B5EF4-FFF2-40B4-BE49-F238E27FC236}">
                <a16:creationId xmlns:a16="http://schemas.microsoft.com/office/drawing/2014/main" id="{77FA1154-96FF-4F07-9313-564AB85304C0}"/>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2" name="Rectangle 1">
            <a:extLst>
              <a:ext uri="{FF2B5EF4-FFF2-40B4-BE49-F238E27FC236}">
                <a16:creationId xmlns:a16="http://schemas.microsoft.com/office/drawing/2014/main" id="{98668297-0671-42B3-9433-00EFF3278314}"/>
              </a:ext>
            </a:extLst>
          </p:cNvPr>
          <p:cNvSpPr/>
          <p:nvPr/>
        </p:nvSpPr>
        <p:spPr>
          <a:xfrm>
            <a:off x="507934" y="980728"/>
            <a:ext cx="11160128" cy="707886"/>
          </a:xfrm>
          <a:prstGeom prst="rect">
            <a:avLst/>
          </a:prstGeom>
        </p:spPr>
        <p:txBody>
          <a:bodyPr wrap="square">
            <a:spAutoFit/>
          </a:bodyPr>
          <a:lstStyle/>
          <a:p>
            <a:r>
              <a:rPr lang="en-US" sz="2000" b="1" dirty="0">
                <a:latin typeface="Gill Sans Light"/>
              </a:rPr>
              <a:t>Preemptive scheduling</a:t>
            </a:r>
            <a:r>
              <a:rPr lang="en-US" sz="2000" dirty="0">
                <a:latin typeface="Gill Sans Light"/>
              </a:rPr>
              <a:t> allows a running task to be interrupted by another task, whereas in </a:t>
            </a:r>
            <a:r>
              <a:rPr lang="en-US" sz="2000" b="1" dirty="0">
                <a:latin typeface="Gill Sans Light"/>
              </a:rPr>
              <a:t>non</a:t>
            </a:r>
            <a:r>
              <a:rPr lang="en-US" sz="2000" dirty="0">
                <a:latin typeface="Gill Sans Light"/>
              </a:rPr>
              <a:t>-</a:t>
            </a:r>
            <a:r>
              <a:rPr lang="en-US" sz="2000" b="1" dirty="0">
                <a:latin typeface="Gill Sans Light"/>
              </a:rPr>
              <a:t>preemptive scheduling</a:t>
            </a:r>
            <a:r>
              <a:rPr lang="en-US" sz="2000" dirty="0">
                <a:latin typeface="Gill Sans Light"/>
              </a:rPr>
              <a:t>, the running task hast to complete or voluntarily yield for other tasks to be able to run</a:t>
            </a:r>
            <a:endParaRPr lang="en-US" sz="2000" dirty="0">
              <a:solidFill>
                <a:srgbClr val="000000"/>
              </a:solidFill>
              <a:latin typeface="Gill Sans Light"/>
            </a:endParaRPr>
          </a:p>
        </p:txBody>
      </p:sp>
      <p:cxnSp>
        <p:nvCxnSpPr>
          <p:cNvPr id="6" name="Straight Arrow Connector 5">
            <a:extLst>
              <a:ext uri="{FF2B5EF4-FFF2-40B4-BE49-F238E27FC236}">
                <a16:creationId xmlns:a16="http://schemas.microsoft.com/office/drawing/2014/main" id="{30BB3365-3723-4871-815C-A8000E449358}"/>
              </a:ext>
            </a:extLst>
          </p:cNvPr>
          <p:cNvCxnSpPr/>
          <p:nvPr/>
        </p:nvCxnSpPr>
        <p:spPr>
          <a:xfrm>
            <a:off x="1211635" y="2925661"/>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7E2B40CB-CB22-4FF3-970E-CA7A46666067}"/>
              </a:ext>
            </a:extLst>
          </p:cNvPr>
          <p:cNvCxnSpPr/>
          <p:nvPr/>
        </p:nvCxnSpPr>
        <p:spPr>
          <a:xfrm>
            <a:off x="1213028"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7629AB7-3C85-4578-AB23-96503F04A3FD}"/>
              </a:ext>
            </a:extLst>
          </p:cNvPr>
          <p:cNvCxnSpPr/>
          <p:nvPr/>
        </p:nvCxnSpPr>
        <p:spPr>
          <a:xfrm>
            <a:off x="1830602"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CEE72CE2-D97A-4DAB-8DF8-4CD68BA7DD33}"/>
              </a:ext>
            </a:extLst>
          </p:cNvPr>
          <p:cNvCxnSpPr/>
          <p:nvPr/>
        </p:nvCxnSpPr>
        <p:spPr>
          <a:xfrm>
            <a:off x="2448176"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3B88C3F-29D7-470C-B8C3-C9A274A6C092}"/>
              </a:ext>
            </a:extLst>
          </p:cNvPr>
          <p:cNvCxnSpPr/>
          <p:nvPr/>
        </p:nvCxnSpPr>
        <p:spPr>
          <a:xfrm>
            <a:off x="3065750"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CCEC10AB-B2CF-429C-A584-1A7CBD37AD74}"/>
              </a:ext>
            </a:extLst>
          </p:cNvPr>
          <p:cNvCxnSpPr/>
          <p:nvPr/>
        </p:nvCxnSpPr>
        <p:spPr>
          <a:xfrm>
            <a:off x="3683324"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316E24F-598A-43B9-A30D-847A34DBF776}"/>
              </a:ext>
            </a:extLst>
          </p:cNvPr>
          <p:cNvCxnSpPr/>
          <p:nvPr/>
        </p:nvCxnSpPr>
        <p:spPr>
          <a:xfrm>
            <a:off x="4300898"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68BA3F1-CC80-473C-8F7E-E93C6B47F68F}"/>
              </a:ext>
            </a:extLst>
          </p:cNvPr>
          <p:cNvCxnSpPr/>
          <p:nvPr/>
        </p:nvCxnSpPr>
        <p:spPr>
          <a:xfrm>
            <a:off x="4918472"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1C3A3BF-1B76-4F60-99FA-9C2FA4A9C320}"/>
              </a:ext>
            </a:extLst>
          </p:cNvPr>
          <p:cNvCxnSpPr/>
          <p:nvPr/>
        </p:nvCxnSpPr>
        <p:spPr>
          <a:xfrm>
            <a:off x="5536046"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389DC82-6050-43C5-84D8-F2585929D87A}"/>
              </a:ext>
            </a:extLst>
          </p:cNvPr>
          <p:cNvCxnSpPr/>
          <p:nvPr/>
        </p:nvCxnSpPr>
        <p:spPr>
          <a:xfrm>
            <a:off x="6153620"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F38D2E36-A413-47C0-B6E9-3FB54CDE1BD9}"/>
              </a:ext>
            </a:extLst>
          </p:cNvPr>
          <p:cNvCxnSpPr/>
          <p:nvPr/>
        </p:nvCxnSpPr>
        <p:spPr>
          <a:xfrm>
            <a:off x="6771194"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1DFD161-5996-4692-8BDB-6771B20BC1EA}"/>
              </a:ext>
            </a:extLst>
          </p:cNvPr>
          <p:cNvCxnSpPr/>
          <p:nvPr/>
        </p:nvCxnSpPr>
        <p:spPr>
          <a:xfrm>
            <a:off x="7388768"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E8612F3-976F-4374-96A1-36B563D6E1B1}"/>
              </a:ext>
            </a:extLst>
          </p:cNvPr>
          <p:cNvCxnSpPr/>
          <p:nvPr/>
        </p:nvCxnSpPr>
        <p:spPr>
          <a:xfrm>
            <a:off x="8006342"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11F5D69-07FC-4625-AEE7-4AF30731B9DD}"/>
              </a:ext>
            </a:extLst>
          </p:cNvPr>
          <p:cNvCxnSpPr/>
          <p:nvPr/>
        </p:nvCxnSpPr>
        <p:spPr>
          <a:xfrm>
            <a:off x="8623916"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A858ECEE-96A5-462D-888F-C70589D61990}"/>
              </a:ext>
            </a:extLst>
          </p:cNvPr>
          <p:cNvCxnSpPr/>
          <p:nvPr/>
        </p:nvCxnSpPr>
        <p:spPr>
          <a:xfrm>
            <a:off x="9241490" y="2838465"/>
            <a:ext cx="0" cy="252000"/>
          </a:xfrm>
          <a:prstGeom prst="line">
            <a:avLst/>
          </a:prstGeom>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6C65D86-4780-46E5-9CEE-B7C25C2528F7}"/>
              </a:ext>
            </a:extLst>
          </p:cNvPr>
          <p:cNvSpPr/>
          <p:nvPr/>
        </p:nvSpPr>
        <p:spPr>
          <a:xfrm>
            <a:off x="9716372" y="3050194"/>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2" name="Rectangle 21">
            <a:extLst>
              <a:ext uri="{FF2B5EF4-FFF2-40B4-BE49-F238E27FC236}">
                <a16:creationId xmlns:a16="http://schemas.microsoft.com/office/drawing/2014/main" id="{77EB9FAE-33B3-45C2-870D-D9C8616AF23D}"/>
              </a:ext>
            </a:extLst>
          </p:cNvPr>
          <p:cNvSpPr/>
          <p:nvPr/>
        </p:nvSpPr>
        <p:spPr>
          <a:xfrm>
            <a:off x="1043751" y="3054968"/>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23" name="Straight Connector 22">
            <a:extLst>
              <a:ext uri="{FF2B5EF4-FFF2-40B4-BE49-F238E27FC236}">
                <a16:creationId xmlns:a16="http://schemas.microsoft.com/office/drawing/2014/main" id="{8B255F1C-6896-420E-82DF-64EBAE3F58C5}"/>
              </a:ext>
            </a:extLst>
          </p:cNvPr>
          <p:cNvCxnSpPr/>
          <p:nvPr/>
        </p:nvCxnSpPr>
        <p:spPr>
          <a:xfrm>
            <a:off x="9818652" y="2838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F1A1339-F5AB-44DF-BA09-AE02642D3132}"/>
              </a:ext>
            </a:extLst>
          </p:cNvPr>
          <p:cNvCxnSpPr>
            <a:cxnSpLocks/>
          </p:cNvCxnSpPr>
          <p:nvPr/>
        </p:nvCxnSpPr>
        <p:spPr>
          <a:xfrm flipV="1">
            <a:off x="7387108" y="2264999"/>
            <a:ext cx="0" cy="647621"/>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E8A7B2A4-FE31-4469-B9CC-5C3E04D81597}"/>
              </a:ext>
            </a:extLst>
          </p:cNvPr>
          <p:cNvCxnSpPr>
            <a:cxnSpLocks/>
          </p:cNvCxnSpPr>
          <p:nvPr/>
        </p:nvCxnSpPr>
        <p:spPr>
          <a:xfrm flipV="1">
            <a:off x="4918472" y="2264999"/>
            <a:ext cx="0" cy="660662"/>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cxnSp>
        <p:nvCxnSpPr>
          <p:cNvPr id="38" name="Straight Arrow Connector 37">
            <a:extLst>
              <a:ext uri="{FF2B5EF4-FFF2-40B4-BE49-F238E27FC236}">
                <a16:creationId xmlns:a16="http://schemas.microsoft.com/office/drawing/2014/main" id="{D1DE59C1-B7A6-47C4-A877-0433F0B3E6C5}"/>
              </a:ext>
            </a:extLst>
          </p:cNvPr>
          <p:cNvCxnSpPr/>
          <p:nvPr/>
        </p:nvCxnSpPr>
        <p:spPr>
          <a:xfrm>
            <a:off x="1233864" y="458695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0131127-1AFD-41A0-8CAA-8C627FBC182D}"/>
              </a:ext>
            </a:extLst>
          </p:cNvPr>
          <p:cNvCxnSpPr/>
          <p:nvPr/>
        </p:nvCxnSpPr>
        <p:spPr>
          <a:xfrm>
            <a:off x="1235257"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4D49A43F-040D-4C5F-82BB-834755FE0D4F}"/>
              </a:ext>
            </a:extLst>
          </p:cNvPr>
          <p:cNvCxnSpPr/>
          <p:nvPr/>
        </p:nvCxnSpPr>
        <p:spPr>
          <a:xfrm>
            <a:off x="1852831"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FD37CAF-E6FD-48FD-9D04-1C0A1FC6F9D8}"/>
              </a:ext>
            </a:extLst>
          </p:cNvPr>
          <p:cNvCxnSpPr/>
          <p:nvPr/>
        </p:nvCxnSpPr>
        <p:spPr>
          <a:xfrm>
            <a:off x="2470405"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85BE21A-D0F5-44BF-95DA-F6D7E9DAAC69}"/>
              </a:ext>
            </a:extLst>
          </p:cNvPr>
          <p:cNvCxnSpPr/>
          <p:nvPr/>
        </p:nvCxnSpPr>
        <p:spPr>
          <a:xfrm>
            <a:off x="3087979"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7B86D6B-AD11-4183-91E9-BCDE75835710}"/>
              </a:ext>
            </a:extLst>
          </p:cNvPr>
          <p:cNvCxnSpPr/>
          <p:nvPr/>
        </p:nvCxnSpPr>
        <p:spPr>
          <a:xfrm>
            <a:off x="3705553"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5142A84-86B8-46B6-BBE0-B8FA4B27F8ED}"/>
              </a:ext>
            </a:extLst>
          </p:cNvPr>
          <p:cNvCxnSpPr/>
          <p:nvPr/>
        </p:nvCxnSpPr>
        <p:spPr>
          <a:xfrm>
            <a:off x="4323127"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6220A9D-6937-4A74-8416-0CCFA43ECBA6}"/>
              </a:ext>
            </a:extLst>
          </p:cNvPr>
          <p:cNvCxnSpPr/>
          <p:nvPr/>
        </p:nvCxnSpPr>
        <p:spPr>
          <a:xfrm>
            <a:off x="4940701"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E13897E-578A-47D7-99C8-D7A29B80573F}"/>
              </a:ext>
            </a:extLst>
          </p:cNvPr>
          <p:cNvCxnSpPr/>
          <p:nvPr/>
        </p:nvCxnSpPr>
        <p:spPr>
          <a:xfrm>
            <a:off x="5558275"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1E6567B5-6AA4-4192-BE28-31175EA4C7DF}"/>
              </a:ext>
            </a:extLst>
          </p:cNvPr>
          <p:cNvCxnSpPr/>
          <p:nvPr/>
        </p:nvCxnSpPr>
        <p:spPr>
          <a:xfrm>
            <a:off x="6175849"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E84E48A8-7885-4406-9030-43BB07F0772A}"/>
              </a:ext>
            </a:extLst>
          </p:cNvPr>
          <p:cNvCxnSpPr/>
          <p:nvPr/>
        </p:nvCxnSpPr>
        <p:spPr>
          <a:xfrm>
            <a:off x="6793423"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2961072-E7C6-4089-AAD7-898E50875A67}"/>
              </a:ext>
            </a:extLst>
          </p:cNvPr>
          <p:cNvCxnSpPr/>
          <p:nvPr/>
        </p:nvCxnSpPr>
        <p:spPr>
          <a:xfrm>
            <a:off x="7410997"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F6FD00FC-7E59-4853-87F6-6D4EE8D75773}"/>
              </a:ext>
            </a:extLst>
          </p:cNvPr>
          <p:cNvCxnSpPr/>
          <p:nvPr/>
        </p:nvCxnSpPr>
        <p:spPr>
          <a:xfrm>
            <a:off x="8028571"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731046C5-31DE-42A0-955E-51316A9B43E1}"/>
              </a:ext>
            </a:extLst>
          </p:cNvPr>
          <p:cNvCxnSpPr/>
          <p:nvPr/>
        </p:nvCxnSpPr>
        <p:spPr>
          <a:xfrm>
            <a:off x="8646145"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4416C034-7DD9-4AB9-9FF3-C352B95E1FBE}"/>
              </a:ext>
            </a:extLst>
          </p:cNvPr>
          <p:cNvCxnSpPr/>
          <p:nvPr/>
        </p:nvCxnSpPr>
        <p:spPr>
          <a:xfrm>
            <a:off x="9263719" y="4499758"/>
            <a:ext cx="0" cy="252000"/>
          </a:xfrm>
          <a:prstGeom prst="line">
            <a:avLst/>
          </a:prstGeom>
        </p:spPr>
        <p:style>
          <a:lnRef idx="2">
            <a:schemeClr val="dk1"/>
          </a:lnRef>
          <a:fillRef idx="0">
            <a:schemeClr val="dk1"/>
          </a:fillRef>
          <a:effectRef idx="1">
            <a:schemeClr val="dk1"/>
          </a:effectRef>
          <a:fontRef idx="minor">
            <a:schemeClr val="tx1"/>
          </a:fontRef>
        </p:style>
      </p:cxnSp>
      <p:sp>
        <p:nvSpPr>
          <p:cNvPr id="53" name="Rectangle 52">
            <a:extLst>
              <a:ext uri="{FF2B5EF4-FFF2-40B4-BE49-F238E27FC236}">
                <a16:creationId xmlns:a16="http://schemas.microsoft.com/office/drawing/2014/main" id="{F683BB74-7106-49FC-998F-3D570706D2FF}"/>
              </a:ext>
            </a:extLst>
          </p:cNvPr>
          <p:cNvSpPr/>
          <p:nvPr/>
        </p:nvSpPr>
        <p:spPr>
          <a:xfrm>
            <a:off x="9738601" y="471148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54" name="Rectangle 53">
            <a:extLst>
              <a:ext uri="{FF2B5EF4-FFF2-40B4-BE49-F238E27FC236}">
                <a16:creationId xmlns:a16="http://schemas.microsoft.com/office/drawing/2014/main" id="{5F1EF4B4-C43F-4C5E-981C-E337495786DA}"/>
              </a:ext>
            </a:extLst>
          </p:cNvPr>
          <p:cNvSpPr/>
          <p:nvPr/>
        </p:nvSpPr>
        <p:spPr>
          <a:xfrm>
            <a:off x="1075384" y="4726435"/>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55" name="Straight Connector 54">
            <a:extLst>
              <a:ext uri="{FF2B5EF4-FFF2-40B4-BE49-F238E27FC236}">
                <a16:creationId xmlns:a16="http://schemas.microsoft.com/office/drawing/2014/main" id="{B350549F-16AA-479B-AE6C-BF7C444C0134}"/>
              </a:ext>
            </a:extLst>
          </p:cNvPr>
          <p:cNvCxnSpPr/>
          <p:nvPr/>
        </p:nvCxnSpPr>
        <p:spPr>
          <a:xfrm>
            <a:off x="9840881" y="449975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3C50A876-F614-4C0C-9C6B-443551F29550}"/>
              </a:ext>
            </a:extLst>
          </p:cNvPr>
          <p:cNvCxnSpPr>
            <a:cxnSpLocks/>
          </p:cNvCxnSpPr>
          <p:nvPr/>
        </p:nvCxnSpPr>
        <p:spPr>
          <a:xfrm>
            <a:off x="1224144" y="2183010"/>
            <a:ext cx="1" cy="734262"/>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A0C8E4F8-9F26-4948-AAED-326F8D61B738}"/>
              </a:ext>
            </a:extLst>
          </p:cNvPr>
          <p:cNvCxnSpPr>
            <a:cxnSpLocks/>
          </p:cNvCxnSpPr>
          <p:nvPr/>
        </p:nvCxnSpPr>
        <p:spPr>
          <a:xfrm flipH="1">
            <a:off x="1830603" y="2203843"/>
            <a:ext cx="5557" cy="696482"/>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
        <p:nvSpPr>
          <p:cNvPr id="100" name="Lightning Bolt 99">
            <a:extLst>
              <a:ext uri="{FF2B5EF4-FFF2-40B4-BE49-F238E27FC236}">
                <a16:creationId xmlns:a16="http://schemas.microsoft.com/office/drawing/2014/main" id="{8A315FBC-8C6A-40E7-BBB0-A460F15FE9E8}"/>
              </a:ext>
            </a:extLst>
          </p:cNvPr>
          <p:cNvSpPr/>
          <p:nvPr/>
        </p:nvSpPr>
        <p:spPr>
          <a:xfrm rot="4178872">
            <a:off x="4875721" y="1844824"/>
            <a:ext cx="509380" cy="578052"/>
          </a:xfrm>
          <a:prstGeom prst="lightningBol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60CC360D-D924-4948-B238-6A2706B3FEA1}"/>
              </a:ext>
            </a:extLst>
          </p:cNvPr>
          <p:cNvSpPr/>
          <p:nvPr/>
        </p:nvSpPr>
        <p:spPr>
          <a:xfrm>
            <a:off x="5366519" y="1660033"/>
            <a:ext cx="1509760" cy="400110"/>
          </a:xfrm>
          <a:prstGeom prst="rect">
            <a:avLst/>
          </a:prstGeom>
        </p:spPr>
        <p:txBody>
          <a:bodyPr wrap="square">
            <a:spAutoFit/>
          </a:bodyPr>
          <a:lstStyle/>
          <a:p>
            <a:r>
              <a:rPr lang="en-US" sz="2000" b="1" dirty="0">
                <a:latin typeface="Gill Sans Light"/>
              </a:rPr>
              <a:t>deadline miss</a:t>
            </a:r>
            <a:endParaRPr lang="en-US" sz="2000" dirty="0">
              <a:solidFill>
                <a:srgbClr val="000000"/>
              </a:solidFill>
              <a:latin typeface="Gill Sans Light"/>
            </a:endParaRPr>
          </a:p>
        </p:txBody>
      </p:sp>
      <p:cxnSp>
        <p:nvCxnSpPr>
          <p:cNvPr id="73" name="Straight Arrow Connector 72">
            <a:extLst>
              <a:ext uri="{FF2B5EF4-FFF2-40B4-BE49-F238E27FC236}">
                <a16:creationId xmlns:a16="http://schemas.microsoft.com/office/drawing/2014/main" id="{80B3C7B5-E50C-4D10-86CC-10AA696B19BC}"/>
              </a:ext>
            </a:extLst>
          </p:cNvPr>
          <p:cNvCxnSpPr>
            <a:cxnSpLocks/>
          </p:cNvCxnSpPr>
          <p:nvPr/>
        </p:nvCxnSpPr>
        <p:spPr>
          <a:xfrm flipH="1">
            <a:off x="1857047" y="3877430"/>
            <a:ext cx="5557" cy="696482"/>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cxnSp>
        <p:nvCxnSpPr>
          <p:cNvPr id="76" name="Straight Arrow Connector 75">
            <a:extLst>
              <a:ext uri="{FF2B5EF4-FFF2-40B4-BE49-F238E27FC236}">
                <a16:creationId xmlns:a16="http://schemas.microsoft.com/office/drawing/2014/main" id="{8D8DF5F8-8748-4E65-85D0-06C404A654FD}"/>
              </a:ext>
            </a:extLst>
          </p:cNvPr>
          <p:cNvCxnSpPr>
            <a:cxnSpLocks/>
          </p:cNvCxnSpPr>
          <p:nvPr/>
        </p:nvCxnSpPr>
        <p:spPr>
          <a:xfrm flipV="1">
            <a:off x="7410997" y="3930944"/>
            <a:ext cx="0" cy="647621"/>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A1A399FA-60B6-4123-A3BD-72E4BAE80FB5}"/>
              </a:ext>
            </a:extLst>
          </p:cNvPr>
          <p:cNvCxnSpPr>
            <a:cxnSpLocks/>
          </p:cNvCxnSpPr>
          <p:nvPr/>
        </p:nvCxnSpPr>
        <p:spPr>
          <a:xfrm flipV="1">
            <a:off x="4943335" y="3922155"/>
            <a:ext cx="0" cy="660662"/>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cxnSp>
        <p:nvCxnSpPr>
          <p:cNvPr id="78" name="Straight Arrow Connector 77">
            <a:extLst>
              <a:ext uri="{FF2B5EF4-FFF2-40B4-BE49-F238E27FC236}">
                <a16:creationId xmlns:a16="http://schemas.microsoft.com/office/drawing/2014/main" id="{1AF3EC20-5170-4339-A52A-2861946480B3}"/>
              </a:ext>
            </a:extLst>
          </p:cNvPr>
          <p:cNvCxnSpPr>
            <a:cxnSpLocks/>
          </p:cNvCxnSpPr>
          <p:nvPr/>
        </p:nvCxnSpPr>
        <p:spPr>
          <a:xfrm>
            <a:off x="1232229" y="3840166"/>
            <a:ext cx="1" cy="734262"/>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80" name="Rectangle 79">
            <a:extLst>
              <a:ext uri="{FF2B5EF4-FFF2-40B4-BE49-F238E27FC236}">
                <a16:creationId xmlns:a16="http://schemas.microsoft.com/office/drawing/2014/main" id="{239E82C1-70E1-4B9F-9863-694EA73B9485}"/>
              </a:ext>
            </a:extLst>
          </p:cNvPr>
          <p:cNvSpPr/>
          <p:nvPr/>
        </p:nvSpPr>
        <p:spPr>
          <a:xfrm>
            <a:off x="6189178" y="4106687"/>
            <a:ext cx="598292"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83F80D5-BD5F-4A0F-A6B5-A9B20B747F3F}"/>
              </a:ext>
            </a:extLst>
          </p:cNvPr>
          <p:cNvSpPr/>
          <p:nvPr/>
        </p:nvSpPr>
        <p:spPr>
          <a:xfrm>
            <a:off x="573556" y="5308097"/>
            <a:ext cx="11160128" cy="707886"/>
          </a:xfrm>
          <a:prstGeom prst="rect">
            <a:avLst/>
          </a:prstGeom>
        </p:spPr>
        <p:txBody>
          <a:bodyPr wrap="square">
            <a:spAutoFit/>
          </a:bodyPr>
          <a:lstStyle/>
          <a:p>
            <a:r>
              <a:rPr lang="en-US" sz="2000" dirty="0">
                <a:latin typeface="Gill Sans Light"/>
              </a:rPr>
              <a:t>In static time-triggered scheduling, preemption means that we can split a task in multiple pieces in order to better utilize the timeline </a:t>
            </a:r>
            <a:endParaRPr lang="en-US" sz="2000" dirty="0">
              <a:solidFill>
                <a:srgbClr val="000000"/>
              </a:solidFill>
              <a:latin typeface="Gill Sans Light"/>
            </a:endParaRPr>
          </a:p>
        </p:txBody>
      </p:sp>
    </p:spTree>
    <p:extLst>
      <p:ext uri="{BB962C8B-B14F-4D97-AF65-F5344CB8AC3E}">
        <p14:creationId xmlns:p14="http://schemas.microsoft.com/office/powerpoint/2010/main" val="2914293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58231-6573-4470-8D95-9C607998F493}"/>
              </a:ext>
            </a:extLst>
          </p:cNvPr>
          <p:cNvPicPr>
            <a:picLocks noChangeAspect="1"/>
          </p:cNvPicPr>
          <p:nvPr/>
        </p:nvPicPr>
        <p:blipFill>
          <a:blip r:embed="rId2"/>
          <a:stretch>
            <a:fillRect/>
          </a:stretch>
        </p:blipFill>
        <p:spPr>
          <a:xfrm>
            <a:off x="-96688" y="-315417"/>
            <a:ext cx="12288688" cy="8211735"/>
          </a:xfrm>
          <a:prstGeom prst="rect">
            <a:avLst/>
          </a:prstGeom>
        </p:spPr>
      </p:pic>
      <p:sp>
        <p:nvSpPr>
          <p:cNvPr id="5" name="Textfeld 4">
            <a:extLst>
              <a:ext uri="{FF2B5EF4-FFF2-40B4-BE49-F238E27FC236}">
                <a16:creationId xmlns:a16="http://schemas.microsoft.com/office/drawing/2014/main" id="{60F7598B-A2AB-4896-B8C4-70BA7BABE6F7}"/>
              </a:ext>
            </a:extLst>
          </p:cNvPr>
          <p:cNvSpPr txBox="1"/>
          <p:nvPr/>
        </p:nvSpPr>
        <p:spPr>
          <a:xfrm>
            <a:off x="4835860" y="1763176"/>
            <a:ext cx="6735454" cy="2097872"/>
          </a:xfrm>
          <a:prstGeom prst="rect">
            <a:avLst/>
          </a:prstGeom>
          <a:solidFill>
            <a:srgbClr val="000000">
              <a:alpha val="38824"/>
            </a:srgbClr>
          </a:solidFill>
          <a:effectLst>
            <a:outerShdw blurRad="63500" sx="102000" sy="102000" algn="ctr" rotWithShape="0">
              <a:prstClr val="black">
                <a:alpha val="40000"/>
              </a:prstClr>
            </a:outerShdw>
          </a:effectLst>
        </p:spPr>
        <p:txBody>
          <a:bodyPr vert="horz" wrap="square" lIns="0" tIns="0" rIns="0" bIns="360000" rtlCol="0" anchor="ctr">
            <a:noAutofit/>
          </a:bodyPr>
          <a:lstStyle/>
          <a:p>
            <a:pPr marL="261938"/>
            <a:r>
              <a:rPr lang="en-GB" sz="2000" dirty="0"/>
              <a:t>                 </a:t>
            </a:r>
            <a:endParaRPr lang="en-GB" sz="1400" dirty="0"/>
          </a:p>
          <a:p>
            <a:pPr marL="261938"/>
            <a:endParaRPr lang="en-GB" sz="2000" dirty="0"/>
          </a:p>
          <a:p>
            <a:pPr marL="261938" algn="ctr"/>
            <a:r>
              <a:rPr lang="en-GB" sz="5400" dirty="0">
                <a:solidFill>
                  <a:schemeClr val="bg1"/>
                </a:solidFill>
                <a:latin typeface="Gill Sans Light"/>
              </a:rPr>
              <a:t>Challenge #1</a:t>
            </a:r>
          </a:p>
          <a:p>
            <a:pPr marL="261938"/>
            <a:endParaRPr lang="en-GB" sz="2000" dirty="0"/>
          </a:p>
        </p:txBody>
      </p:sp>
    </p:spTree>
    <p:extLst>
      <p:ext uri="{BB962C8B-B14F-4D97-AF65-F5344CB8AC3E}">
        <p14:creationId xmlns:p14="http://schemas.microsoft.com/office/powerpoint/2010/main" val="330856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function allocation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Optimize schedule with respect to certain properties…">
            <a:extLst>
              <a:ext uri="{FF2B5EF4-FFF2-40B4-BE49-F238E27FC236}">
                <a16:creationId xmlns:a16="http://schemas.microsoft.com/office/drawing/2014/main" id="{0298D2DB-AAEE-4960-9F00-233A2977F8CC}"/>
              </a:ext>
            </a:extLst>
          </p:cNvPr>
          <p:cNvSpPr txBox="1"/>
          <p:nvPr/>
        </p:nvSpPr>
        <p:spPr>
          <a:xfrm>
            <a:off x="497554" y="1263646"/>
            <a:ext cx="5977680" cy="23185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3200" b="1" dirty="0">
                <a:latin typeface="Gill Sans Light"/>
              </a:rPr>
              <a:t>Platform</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Light"/>
              </a:rPr>
              <a:t>m CPUs defined by:</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Light"/>
              </a:rPr>
              <a:t># of cores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Light"/>
              </a:rPr>
              <a:t>speed (cores have the same speed)</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err="1">
                <a:latin typeface="Gill Sans Light"/>
              </a:rPr>
              <a:t>macrotick</a:t>
            </a:r>
            <a:endParaRPr lang="en-US" sz="2800" dirty="0">
              <a:latin typeface="Gill Sans Light"/>
            </a:endParaRPr>
          </a:p>
        </p:txBody>
      </p:sp>
      <p:sp>
        <p:nvSpPr>
          <p:cNvPr id="31" name="Optimize schedule with respect to certain properties…">
            <a:extLst>
              <a:ext uri="{FF2B5EF4-FFF2-40B4-BE49-F238E27FC236}">
                <a16:creationId xmlns:a16="http://schemas.microsoft.com/office/drawing/2014/main" id="{6BF7292F-1F56-4B56-814F-816A927BBB0F}"/>
              </a:ext>
            </a:extLst>
          </p:cNvPr>
          <p:cNvSpPr txBox="1"/>
          <p:nvPr/>
        </p:nvSpPr>
        <p:spPr>
          <a:xfrm>
            <a:off x="551445" y="4147759"/>
            <a:ext cx="4931989"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3200" b="1" dirty="0">
                <a:latin typeface="Gill Sans Light"/>
              </a:rPr>
              <a:t>Table-driven scheduling</a:t>
            </a:r>
          </a:p>
          <a:p>
            <a:pPr algn="l">
              <a:defRPr sz="3300">
                <a:solidFill>
                  <a:srgbClr val="414141"/>
                </a:solidFill>
                <a:latin typeface="Gill Sans Light"/>
                <a:ea typeface="Gill Sans Light"/>
                <a:cs typeface="Gill Sans Light"/>
                <a:sym typeface="Gill Sans Light"/>
              </a:defRPr>
            </a:pPr>
            <a:r>
              <a:rPr lang="en-US" sz="3200" b="1" dirty="0">
                <a:latin typeface="Gill Sans Light"/>
              </a:rPr>
              <a:t>Preemption: yes</a:t>
            </a:r>
          </a:p>
          <a:p>
            <a:pPr algn="l">
              <a:defRPr sz="3300">
                <a:solidFill>
                  <a:srgbClr val="414141"/>
                </a:solidFill>
                <a:latin typeface="Gill Sans Light"/>
                <a:ea typeface="Gill Sans Light"/>
                <a:cs typeface="Gill Sans Light"/>
                <a:sym typeface="Gill Sans Light"/>
              </a:defRPr>
            </a:pPr>
            <a:r>
              <a:rPr lang="en-US" sz="3200" b="1" dirty="0">
                <a:latin typeface="Gill Sans Light"/>
              </a:rPr>
              <a:t>Migration: no</a:t>
            </a:r>
            <a:endParaRPr lang="en-US" sz="3600" dirty="0">
              <a:latin typeface="Gill Sans Light"/>
            </a:endParaRPr>
          </a:p>
        </p:txBody>
      </p:sp>
      <p:pic>
        <p:nvPicPr>
          <p:cNvPr id="6" name="Picture 5">
            <a:extLst>
              <a:ext uri="{FF2B5EF4-FFF2-40B4-BE49-F238E27FC236}">
                <a16:creationId xmlns:a16="http://schemas.microsoft.com/office/drawing/2014/main" id="{556D24E3-97A3-46A6-9714-EC6AD973B011}"/>
              </a:ext>
            </a:extLst>
          </p:cNvPr>
          <p:cNvPicPr>
            <a:picLocks noChangeAspect="1"/>
          </p:cNvPicPr>
          <p:nvPr/>
        </p:nvPicPr>
        <p:blipFill>
          <a:blip r:embed="rId2"/>
          <a:stretch>
            <a:fillRect/>
          </a:stretch>
        </p:blipFill>
        <p:spPr>
          <a:xfrm>
            <a:off x="6888088" y="1546361"/>
            <a:ext cx="4076700" cy="3305175"/>
          </a:xfrm>
          <a:prstGeom prst="rect">
            <a:avLst/>
          </a:prstGeom>
        </p:spPr>
      </p:pic>
    </p:spTree>
    <p:extLst>
      <p:ext uri="{BB962C8B-B14F-4D97-AF65-F5344CB8AC3E}">
        <p14:creationId xmlns:p14="http://schemas.microsoft.com/office/powerpoint/2010/main" val="359476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3" name="Footer Placeholder 2">
            <a:extLst>
              <a:ext uri="{FF2B5EF4-FFF2-40B4-BE49-F238E27FC236}">
                <a16:creationId xmlns:a16="http://schemas.microsoft.com/office/drawing/2014/main" id="{2D299C43-6547-423B-969A-23A578730B4B}"/>
              </a:ext>
            </a:extLst>
          </p:cNvPr>
          <p:cNvSpPr>
            <a:spLocks noGrp="1"/>
          </p:cNvSpPr>
          <p:nvPr>
            <p:ph type="ftr" sz="quarter" idx="20"/>
          </p:nvPr>
        </p:nvSpPr>
        <p:spPr>
          <a:xfrm>
            <a:off x="1763076" y="6357938"/>
            <a:ext cx="8665847" cy="247650"/>
          </a:xfrm>
        </p:spPr>
        <p:txBody>
          <a:bodyPr/>
          <a:lstStyle/>
          <a:p>
            <a:r>
              <a:rPr lang="en-US" sz="1100" dirty="0" err="1">
                <a:latin typeface="Gill Sans Light"/>
              </a:rPr>
              <a:t>TTTech</a:t>
            </a:r>
            <a:r>
              <a:rPr lang="en-US" sz="1100" dirty="0">
                <a:latin typeface="Gill Sans Light"/>
              </a:rPr>
              <a:t> Confidential and Proprietary Information</a:t>
            </a: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TTTech</a:t>
            </a:r>
            <a:r>
              <a:rPr lang="en-US" sz="3200" dirty="0">
                <a:latin typeface="Gill Sans Light"/>
              </a:rPr>
              <a:t> Group | </a:t>
            </a:r>
            <a:r>
              <a:rPr lang="en-US" sz="3200" dirty="0" err="1">
                <a:latin typeface="Gill Sans Light"/>
              </a:rPr>
              <a:t>markests</a:t>
            </a:r>
            <a:r>
              <a:rPr lang="en-US" sz="3200" dirty="0">
                <a:latin typeface="Gill Sans Light"/>
              </a:rPr>
              <a:t>, customers and partners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grpSp>
        <p:nvGrpSpPr>
          <p:cNvPr id="325" name="Group 324">
            <a:extLst>
              <a:ext uri="{FF2B5EF4-FFF2-40B4-BE49-F238E27FC236}">
                <a16:creationId xmlns:a16="http://schemas.microsoft.com/office/drawing/2014/main" id="{EA7D3C4B-8B03-40F1-8064-E875F70309A6}"/>
              </a:ext>
            </a:extLst>
          </p:cNvPr>
          <p:cNvGrpSpPr/>
          <p:nvPr/>
        </p:nvGrpSpPr>
        <p:grpSpPr>
          <a:xfrm>
            <a:off x="490175" y="914309"/>
            <a:ext cx="11480755" cy="2258482"/>
            <a:chOff x="335360" y="907914"/>
            <a:chExt cx="11485214" cy="2258482"/>
          </a:xfrm>
        </p:grpSpPr>
        <p:grpSp>
          <p:nvGrpSpPr>
            <p:cNvPr id="326" name="Group 325">
              <a:extLst>
                <a:ext uri="{FF2B5EF4-FFF2-40B4-BE49-F238E27FC236}">
                  <a16:creationId xmlns:a16="http://schemas.microsoft.com/office/drawing/2014/main" id="{8F4430BF-DA3C-464D-B29E-7C7F01D9D1E9}"/>
                </a:ext>
              </a:extLst>
            </p:cNvPr>
            <p:cNvGrpSpPr/>
            <p:nvPr/>
          </p:nvGrpSpPr>
          <p:grpSpPr>
            <a:xfrm>
              <a:off x="335360" y="908720"/>
              <a:ext cx="9505056" cy="2257676"/>
              <a:chOff x="1394472" y="2382921"/>
              <a:chExt cx="9505056" cy="2257676"/>
            </a:xfrm>
          </p:grpSpPr>
          <p:pic>
            <p:nvPicPr>
              <p:cNvPr id="328" name="Picture 327">
                <a:extLst>
                  <a:ext uri="{FF2B5EF4-FFF2-40B4-BE49-F238E27FC236}">
                    <a16:creationId xmlns:a16="http://schemas.microsoft.com/office/drawing/2014/main" id="{77634A80-55C2-4B13-9F46-5D9E18D110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788" t="26691" r="9217" b="38073"/>
              <a:stretch/>
            </p:blipFill>
            <p:spPr>
              <a:xfrm>
                <a:off x="1394472" y="2382921"/>
                <a:ext cx="9505056" cy="2257676"/>
              </a:xfrm>
              <a:prstGeom prst="rect">
                <a:avLst/>
              </a:prstGeom>
            </p:spPr>
          </p:pic>
          <p:sp>
            <p:nvSpPr>
              <p:cNvPr id="329" name="Freeform 244">
                <a:extLst>
                  <a:ext uri="{FF2B5EF4-FFF2-40B4-BE49-F238E27FC236}">
                    <a16:creationId xmlns:a16="http://schemas.microsoft.com/office/drawing/2014/main" id="{D8D17F9D-1A58-49F9-8B5D-9F67D1D71AFE}"/>
                  </a:ext>
                </a:extLst>
              </p:cNvPr>
              <p:cNvSpPr>
                <a:spLocks/>
              </p:cNvSpPr>
              <p:nvPr/>
            </p:nvSpPr>
            <p:spPr bwMode="auto">
              <a:xfrm>
                <a:off x="8186696" y="4296093"/>
                <a:ext cx="82917" cy="49660"/>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0" name="Freeform 242">
                <a:extLst>
                  <a:ext uri="{FF2B5EF4-FFF2-40B4-BE49-F238E27FC236}">
                    <a16:creationId xmlns:a16="http://schemas.microsoft.com/office/drawing/2014/main" id="{B262973B-59F3-431D-9215-47B54445F7B1}"/>
                  </a:ext>
                </a:extLst>
              </p:cNvPr>
              <p:cNvSpPr>
                <a:spLocks/>
              </p:cNvSpPr>
              <p:nvPr/>
            </p:nvSpPr>
            <p:spPr bwMode="auto">
              <a:xfrm>
                <a:off x="8161107" y="4347043"/>
                <a:ext cx="124528" cy="167658"/>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1" name="Freeform 59">
                <a:extLst>
                  <a:ext uri="{FF2B5EF4-FFF2-40B4-BE49-F238E27FC236}">
                    <a16:creationId xmlns:a16="http://schemas.microsoft.com/office/drawing/2014/main" id="{49EFC98D-8A1C-4221-A986-DB95FA41777B}"/>
                  </a:ext>
                </a:extLst>
              </p:cNvPr>
              <p:cNvSpPr>
                <a:spLocks noEditPoints="1"/>
              </p:cNvSpPr>
              <p:nvPr/>
            </p:nvSpPr>
            <p:spPr bwMode="auto">
              <a:xfrm>
                <a:off x="7794433" y="3425539"/>
                <a:ext cx="1583399" cy="1154462"/>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2" name="Freeform 240">
                <a:extLst>
                  <a:ext uri="{FF2B5EF4-FFF2-40B4-BE49-F238E27FC236}">
                    <a16:creationId xmlns:a16="http://schemas.microsoft.com/office/drawing/2014/main" id="{64942F5B-6A98-4FFB-99A3-1153A4B3EE8C}"/>
                  </a:ext>
                </a:extLst>
              </p:cNvPr>
              <p:cNvSpPr>
                <a:spLocks/>
              </p:cNvSpPr>
              <p:nvPr/>
            </p:nvSpPr>
            <p:spPr bwMode="auto">
              <a:xfrm>
                <a:off x="6792972" y="4168605"/>
                <a:ext cx="16023" cy="38269"/>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3" name="Freeform 238">
                <a:extLst>
                  <a:ext uri="{FF2B5EF4-FFF2-40B4-BE49-F238E27FC236}">
                    <a16:creationId xmlns:a16="http://schemas.microsoft.com/office/drawing/2014/main" id="{81966DFE-7868-4E72-A69D-05636C176059}"/>
                  </a:ext>
                </a:extLst>
              </p:cNvPr>
              <p:cNvSpPr>
                <a:spLocks/>
              </p:cNvSpPr>
              <p:nvPr/>
            </p:nvSpPr>
            <p:spPr bwMode="auto">
              <a:xfrm>
                <a:off x="6791302" y="4144611"/>
                <a:ext cx="113442" cy="129388"/>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4" name="Freeform 232">
                <a:extLst>
                  <a:ext uri="{FF2B5EF4-FFF2-40B4-BE49-F238E27FC236}">
                    <a16:creationId xmlns:a16="http://schemas.microsoft.com/office/drawing/2014/main" id="{926AF03E-5E5D-4C43-8360-A7610202A6AA}"/>
                  </a:ext>
                </a:extLst>
              </p:cNvPr>
              <p:cNvSpPr>
                <a:spLocks/>
              </p:cNvSpPr>
              <p:nvPr/>
            </p:nvSpPr>
            <p:spPr bwMode="auto">
              <a:xfrm>
                <a:off x="6797832" y="4109606"/>
                <a:ext cx="39940" cy="47989"/>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35" name="Freeform 230">
                <a:extLst>
                  <a:ext uri="{FF2B5EF4-FFF2-40B4-BE49-F238E27FC236}">
                    <a16:creationId xmlns:a16="http://schemas.microsoft.com/office/drawing/2014/main" id="{A930798F-5788-4C77-BD45-2390AC892D64}"/>
                  </a:ext>
                </a:extLst>
              </p:cNvPr>
              <p:cNvSpPr>
                <a:spLocks/>
              </p:cNvSpPr>
              <p:nvPr/>
            </p:nvSpPr>
            <p:spPr bwMode="auto">
              <a:xfrm>
                <a:off x="6813779" y="4020234"/>
                <a:ext cx="169024" cy="159686"/>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36" name="Freeform 228">
                <a:extLst>
                  <a:ext uri="{FF2B5EF4-FFF2-40B4-BE49-F238E27FC236}">
                    <a16:creationId xmlns:a16="http://schemas.microsoft.com/office/drawing/2014/main" id="{A6FEF442-B7B3-4E62-904F-26E1CC9E713F}"/>
                  </a:ext>
                </a:extLst>
              </p:cNvPr>
              <p:cNvSpPr>
                <a:spLocks/>
              </p:cNvSpPr>
              <p:nvPr/>
            </p:nvSpPr>
            <p:spPr bwMode="auto">
              <a:xfrm>
                <a:off x="6886900" y="4017046"/>
                <a:ext cx="261889" cy="258395"/>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37" name="Freeform 226">
                <a:extLst>
                  <a:ext uri="{FF2B5EF4-FFF2-40B4-BE49-F238E27FC236}">
                    <a16:creationId xmlns:a16="http://schemas.microsoft.com/office/drawing/2014/main" id="{14ACA6D4-EE50-4C16-9984-D1F9443148D1}"/>
                  </a:ext>
                </a:extLst>
              </p:cNvPr>
              <p:cNvSpPr>
                <a:spLocks/>
              </p:cNvSpPr>
              <p:nvPr/>
            </p:nvSpPr>
            <p:spPr bwMode="auto">
              <a:xfrm>
                <a:off x="7027222" y="3937165"/>
                <a:ext cx="504339" cy="4531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38" name="Freeform 22">
                <a:extLst>
                  <a:ext uri="{FF2B5EF4-FFF2-40B4-BE49-F238E27FC236}">
                    <a16:creationId xmlns:a16="http://schemas.microsoft.com/office/drawing/2014/main" id="{312123C0-0933-454B-9A69-080F6D06D7A5}"/>
                  </a:ext>
                </a:extLst>
              </p:cNvPr>
              <p:cNvSpPr>
                <a:spLocks noEditPoints="1"/>
              </p:cNvSpPr>
              <p:nvPr/>
            </p:nvSpPr>
            <p:spPr bwMode="auto">
              <a:xfrm>
                <a:off x="7046585" y="3870422"/>
                <a:ext cx="143511" cy="121186"/>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39" name="Freeform 225">
                <a:extLst>
                  <a:ext uri="{FF2B5EF4-FFF2-40B4-BE49-F238E27FC236}">
                    <a16:creationId xmlns:a16="http://schemas.microsoft.com/office/drawing/2014/main" id="{05B5DD87-2175-4E6F-84D5-8BA3912B43B4}"/>
                  </a:ext>
                </a:extLst>
              </p:cNvPr>
              <p:cNvSpPr>
                <a:spLocks/>
              </p:cNvSpPr>
              <p:nvPr/>
            </p:nvSpPr>
            <p:spPr bwMode="auto">
              <a:xfrm>
                <a:off x="7012947" y="3887885"/>
                <a:ext cx="84892" cy="87929"/>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0" name="Freeform 224">
                <a:extLst>
                  <a:ext uri="{FF2B5EF4-FFF2-40B4-BE49-F238E27FC236}">
                    <a16:creationId xmlns:a16="http://schemas.microsoft.com/office/drawing/2014/main" id="{BF347336-124A-4D4B-B950-143937EA3022}"/>
                  </a:ext>
                </a:extLst>
              </p:cNvPr>
              <p:cNvSpPr>
                <a:spLocks/>
              </p:cNvSpPr>
              <p:nvPr/>
            </p:nvSpPr>
            <p:spPr bwMode="auto">
              <a:xfrm>
                <a:off x="6923879" y="3808082"/>
                <a:ext cx="174365" cy="93904"/>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1" name="Freeform 472">
                <a:extLst>
                  <a:ext uri="{FF2B5EF4-FFF2-40B4-BE49-F238E27FC236}">
                    <a16:creationId xmlns:a16="http://schemas.microsoft.com/office/drawing/2014/main" id="{7917AF0D-C742-46BC-95ED-728E4B88F64C}"/>
                  </a:ext>
                </a:extLst>
              </p:cNvPr>
              <p:cNvSpPr>
                <a:spLocks/>
              </p:cNvSpPr>
              <p:nvPr/>
            </p:nvSpPr>
            <p:spPr bwMode="auto">
              <a:xfrm>
                <a:off x="7247499" y="3838378"/>
                <a:ext cx="361966" cy="252322"/>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2" name="Freeform 471">
                <a:extLst>
                  <a:ext uri="{FF2B5EF4-FFF2-40B4-BE49-F238E27FC236}">
                    <a16:creationId xmlns:a16="http://schemas.microsoft.com/office/drawing/2014/main" id="{A3269E01-0FEC-4F81-9FAC-D9C72536CAB6}"/>
                  </a:ext>
                </a:extLst>
              </p:cNvPr>
              <p:cNvSpPr>
                <a:spLocks/>
              </p:cNvSpPr>
              <p:nvPr/>
            </p:nvSpPr>
            <p:spPr bwMode="auto">
              <a:xfrm>
                <a:off x="7454792" y="3978624"/>
                <a:ext cx="376316" cy="293857"/>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3" name="Freeform 470">
                <a:extLst>
                  <a:ext uri="{FF2B5EF4-FFF2-40B4-BE49-F238E27FC236}">
                    <a16:creationId xmlns:a16="http://schemas.microsoft.com/office/drawing/2014/main" id="{3AEF8810-BEFA-4819-8640-23A64F68318B}"/>
                  </a:ext>
                </a:extLst>
              </p:cNvPr>
              <p:cNvSpPr>
                <a:spLocks/>
              </p:cNvSpPr>
              <p:nvPr/>
            </p:nvSpPr>
            <p:spPr bwMode="auto">
              <a:xfrm>
                <a:off x="7631789" y="3897377"/>
                <a:ext cx="196132" cy="150346"/>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4" name="Freeform 469">
                <a:extLst>
                  <a:ext uri="{FF2B5EF4-FFF2-40B4-BE49-F238E27FC236}">
                    <a16:creationId xmlns:a16="http://schemas.microsoft.com/office/drawing/2014/main" id="{459145DA-9547-4E88-AA6B-5D465291AE48}"/>
                  </a:ext>
                </a:extLst>
              </p:cNvPr>
              <p:cNvSpPr>
                <a:spLocks/>
              </p:cNvSpPr>
              <p:nvPr/>
            </p:nvSpPr>
            <p:spPr bwMode="auto">
              <a:xfrm>
                <a:off x="7682738" y="3816131"/>
                <a:ext cx="285732" cy="150346"/>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5" name="Freeform 468">
                <a:extLst>
                  <a:ext uri="{FF2B5EF4-FFF2-40B4-BE49-F238E27FC236}">
                    <a16:creationId xmlns:a16="http://schemas.microsoft.com/office/drawing/2014/main" id="{324D2D74-B340-4158-AB0F-16FE25A9E059}"/>
                  </a:ext>
                </a:extLst>
              </p:cNvPr>
              <p:cNvSpPr>
                <a:spLocks/>
              </p:cNvSpPr>
              <p:nvPr/>
            </p:nvSpPr>
            <p:spPr bwMode="auto">
              <a:xfrm>
                <a:off x="7335124" y="3739668"/>
                <a:ext cx="448377" cy="290363"/>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6" name="Freeform 467">
                <a:extLst>
                  <a:ext uri="{FF2B5EF4-FFF2-40B4-BE49-F238E27FC236}">
                    <a16:creationId xmlns:a16="http://schemas.microsoft.com/office/drawing/2014/main" id="{03B3FD0C-52A1-4C18-A201-22AF1D9CA174}"/>
                  </a:ext>
                </a:extLst>
              </p:cNvPr>
              <p:cNvSpPr>
                <a:spLocks/>
              </p:cNvSpPr>
              <p:nvPr/>
            </p:nvSpPr>
            <p:spPr bwMode="auto">
              <a:xfrm>
                <a:off x="7086143" y="3337763"/>
                <a:ext cx="1063953" cy="580725"/>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7" name="Freeform 466">
                <a:extLst>
                  <a:ext uri="{FF2B5EF4-FFF2-40B4-BE49-F238E27FC236}">
                    <a16:creationId xmlns:a16="http://schemas.microsoft.com/office/drawing/2014/main" id="{6BEA720D-91C2-4B16-8AA5-F2E6685633CF}"/>
                  </a:ext>
                </a:extLst>
              </p:cNvPr>
              <p:cNvSpPr>
                <a:spLocks/>
              </p:cNvSpPr>
              <p:nvPr/>
            </p:nvSpPr>
            <p:spPr bwMode="auto">
              <a:xfrm>
                <a:off x="8154728" y="3481119"/>
                <a:ext cx="830994" cy="403957"/>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8" name="Freeform 461">
                <a:extLst>
                  <a:ext uri="{FF2B5EF4-FFF2-40B4-BE49-F238E27FC236}">
                    <a16:creationId xmlns:a16="http://schemas.microsoft.com/office/drawing/2014/main" id="{3BDB9999-B580-433F-9382-3BBC72293F7C}"/>
                  </a:ext>
                </a:extLst>
              </p:cNvPr>
              <p:cNvSpPr>
                <a:spLocks/>
              </p:cNvSpPr>
              <p:nvPr/>
            </p:nvSpPr>
            <p:spPr bwMode="auto">
              <a:xfrm>
                <a:off x="7958598" y="4232159"/>
                <a:ext cx="213976" cy="11822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49" name="Freeform 459">
                <a:extLst>
                  <a:ext uri="{FF2B5EF4-FFF2-40B4-BE49-F238E27FC236}">
                    <a16:creationId xmlns:a16="http://schemas.microsoft.com/office/drawing/2014/main" id="{05222855-E981-4E64-AF2C-E5175E2534D7}"/>
                  </a:ext>
                </a:extLst>
              </p:cNvPr>
              <p:cNvSpPr>
                <a:spLocks/>
              </p:cNvSpPr>
              <p:nvPr/>
            </p:nvSpPr>
            <p:spPr bwMode="auto">
              <a:xfrm>
                <a:off x="7223581" y="4361547"/>
                <a:ext cx="127718" cy="105394"/>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0" name="Freeform 241">
                <a:extLst>
                  <a:ext uri="{FF2B5EF4-FFF2-40B4-BE49-F238E27FC236}">
                    <a16:creationId xmlns:a16="http://schemas.microsoft.com/office/drawing/2014/main" id="{4277CA19-7F10-418B-96F5-CED9C4B2C025}"/>
                  </a:ext>
                </a:extLst>
              </p:cNvPr>
              <p:cNvSpPr>
                <a:spLocks noEditPoints="1"/>
              </p:cNvSpPr>
              <p:nvPr/>
            </p:nvSpPr>
            <p:spPr bwMode="auto">
              <a:xfrm>
                <a:off x="7234743" y="4350385"/>
                <a:ext cx="200915" cy="272670"/>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51" name="Freeform 457">
                <a:extLst>
                  <a:ext uri="{FF2B5EF4-FFF2-40B4-BE49-F238E27FC236}">
                    <a16:creationId xmlns:a16="http://schemas.microsoft.com/office/drawing/2014/main" id="{DE9626D2-2562-4EFC-BA03-DF148E933C8F}"/>
                  </a:ext>
                </a:extLst>
              </p:cNvPr>
              <p:cNvSpPr>
                <a:spLocks/>
              </p:cNvSpPr>
              <p:nvPr/>
            </p:nvSpPr>
            <p:spPr bwMode="auto">
              <a:xfrm>
                <a:off x="6783329" y="4181208"/>
                <a:ext cx="548758" cy="451566"/>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2" name="Freeform 415">
                <a:extLst>
                  <a:ext uri="{FF2B5EF4-FFF2-40B4-BE49-F238E27FC236}">
                    <a16:creationId xmlns:a16="http://schemas.microsoft.com/office/drawing/2014/main" id="{C4874510-49E3-48D4-98C0-EFAFE5E95DE3}"/>
                  </a:ext>
                </a:extLst>
              </p:cNvPr>
              <p:cNvSpPr>
                <a:spLocks/>
              </p:cNvSpPr>
              <p:nvPr/>
            </p:nvSpPr>
            <p:spPr bwMode="auto">
              <a:xfrm>
                <a:off x="6367301" y="3811423"/>
                <a:ext cx="56115" cy="59000"/>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3" name="Freeform 413">
                <a:extLst>
                  <a:ext uri="{FF2B5EF4-FFF2-40B4-BE49-F238E27FC236}">
                    <a16:creationId xmlns:a16="http://schemas.microsoft.com/office/drawing/2014/main" id="{6822C24F-A8DE-4FFF-8832-67175552AA5A}"/>
                  </a:ext>
                </a:extLst>
              </p:cNvPr>
              <p:cNvSpPr>
                <a:spLocks/>
              </p:cNvSpPr>
              <p:nvPr/>
            </p:nvSpPr>
            <p:spPr bwMode="auto">
              <a:xfrm>
                <a:off x="6373374" y="3715749"/>
                <a:ext cx="111925" cy="140322"/>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4" name="Freeform 411">
                <a:extLst>
                  <a:ext uri="{FF2B5EF4-FFF2-40B4-BE49-F238E27FC236}">
                    <a16:creationId xmlns:a16="http://schemas.microsoft.com/office/drawing/2014/main" id="{ED18A790-B1C9-44FA-8BDF-0D8EDBE5B308}"/>
                  </a:ext>
                </a:extLst>
              </p:cNvPr>
              <p:cNvSpPr>
                <a:spLocks/>
              </p:cNvSpPr>
              <p:nvPr/>
            </p:nvSpPr>
            <p:spPr bwMode="auto">
              <a:xfrm>
                <a:off x="6488488" y="3304353"/>
                <a:ext cx="250575" cy="212077"/>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5" name="Freeform 408">
                <a:extLst>
                  <a:ext uri="{FF2B5EF4-FFF2-40B4-BE49-F238E27FC236}">
                    <a16:creationId xmlns:a16="http://schemas.microsoft.com/office/drawing/2014/main" id="{CB9C0531-3467-4F8F-B174-DE721DBA61CC}"/>
                  </a:ext>
                </a:extLst>
              </p:cNvPr>
              <p:cNvSpPr>
                <a:spLocks/>
              </p:cNvSpPr>
              <p:nvPr/>
            </p:nvSpPr>
            <p:spPr bwMode="auto">
              <a:xfrm>
                <a:off x="6579378" y="3627973"/>
                <a:ext cx="89447" cy="11488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6" name="Freeform 406">
                <a:extLst>
                  <a:ext uri="{FF2B5EF4-FFF2-40B4-BE49-F238E27FC236}">
                    <a16:creationId xmlns:a16="http://schemas.microsoft.com/office/drawing/2014/main" id="{9EA4AA1B-CB95-49B7-B14D-794797876029}"/>
                  </a:ext>
                </a:extLst>
              </p:cNvPr>
              <p:cNvSpPr>
                <a:spLocks/>
              </p:cNvSpPr>
              <p:nvPr/>
            </p:nvSpPr>
            <p:spPr bwMode="auto">
              <a:xfrm>
                <a:off x="6411873" y="3637463"/>
                <a:ext cx="242451" cy="169176"/>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7" name="Freeform 404">
                <a:extLst>
                  <a:ext uri="{FF2B5EF4-FFF2-40B4-BE49-F238E27FC236}">
                    <a16:creationId xmlns:a16="http://schemas.microsoft.com/office/drawing/2014/main" id="{3BD2D9A4-9422-48F6-88E3-C2782400A02E}"/>
                  </a:ext>
                </a:extLst>
              </p:cNvPr>
              <p:cNvSpPr>
                <a:spLocks/>
              </p:cNvSpPr>
              <p:nvPr/>
            </p:nvSpPr>
            <p:spPr bwMode="auto">
              <a:xfrm>
                <a:off x="6254089" y="3364944"/>
                <a:ext cx="261737" cy="245716"/>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8" name="Freeform 402">
                <a:extLst>
                  <a:ext uri="{FF2B5EF4-FFF2-40B4-BE49-F238E27FC236}">
                    <a16:creationId xmlns:a16="http://schemas.microsoft.com/office/drawing/2014/main" id="{42C612EB-1CDB-46F3-90E6-E849607399F5}"/>
                  </a:ext>
                </a:extLst>
              </p:cNvPr>
              <p:cNvSpPr>
                <a:spLocks/>
              </p:cNvSpPr>
              <p:nvPr/>
            </p:nvSpPr>
            <p:spPr bwMode="auto">
              <a:xfrm>
                <a:off x="5770859" y="3519619"/>
                <a:ext cx="333492" cy="333264"/>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59" name="Freeform 400">
                <a:extLst>
                  <a:ext uri="{FF2B5EF4-FFF2-40B4-BE49-F238E27FC236}">
                    <a16:creationId xmlns:a16="http://schemas.microsoft.com/office/drawing/2014/main" id="{A903E11F-07C6-4C5A-9087-7F747F6A896D}"/>
                  </a:ext>
                </a:extLst>
              </p:cNvPr>
              <p:cNvSpPr>
                <a:spLocks/>
              </p:cNvSpPr>
              <p:nvPr/>
            </p:nvSpPr>
            <p:spPr bwMode="auto">
              <a:xfrm>
                <a:off x="5975039" y="3425538"/>
                <a:ext cx="103984" cy="114658"/>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60" name="Freeform 398">
                <a:extLst>
                  <a:ext uri="{FF2B5EF4-FFF2-40B4-BE49-F238E27FC236}">
                    <a16:creationId xmlns:a16="http://schemas.microsoft.com/office/drawing/2014/main" id="{3C6AA9BB-3383-4F68-A92A-0DDC2778B753}"/>
                  </a:ext>
                </a:extLst>
              </p:cNvPr>
              <p:cNvSpPr>
                <a:spLocks/>
              </p:cNvSpPr>
              <p:nvPr/>
            </p:nvSpPr>
            <p:spPr bwMode="auto">
              <a:xfrm>
                <a:off x="6046795" y="3656750"/>
                <a:ext cx="113215" cy="8162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61" name="Freeform 395">
                <a:extLst>
                  <a:ext uri="{FF2B5EF4-FFF2-40B4-BE49-F238E27FC236}">
                    <a16:creationId xmlns:a16="http://schemas.microsoft.com/office/drawing/2014/main" id="{42A35172-4C58-4C01-978A-AAA596620CA0}"/>
                  </a:ext>
                </a:extLst>
              </p:cNvPr>
              <p:cNvSpPr>
                <a:spLocks/>
              </p:cNvSpPr>
              <p:nvPr/>
            </p:nvSpPr>
            <p:spPr bwMode="auto">
              <a:xfrm>
                <a:off x="6435869" y="3294633"/>
                <a:ext cx="143511" cy="111772"/>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62" name="Freeform 391">
                <a:extLst>
                  <a:ext uri="{FF2B5EF4-FFF2-40B4-BE49-F238E27FC236}">
                    <a16:creationId xmlns:a16="http://schemas.microsoft.com/office/drawing/2014/main" id="{DE6E1F94-B057-433C-A0B2-C1EE97CA3716}"/>
                  </a:ext>
                </a:extLst>
              </p:cNvPr>
              <p:cNvSpPr>
                <a:spLocks/>
              </p:cNvSpPr>
              <p:nvPr/>
            </p:nvSpPr>
            <p:spPr bwMode="auto">
              <a:xfrm>
                <a:off x="5667289" y="4026689"/>
                <a:ext cx="534178" cy="536155"/>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63" name="Freeform 385">
                <a:extLst>
                  <a:ext uri="{FF2B5EF4-FFF2-40B4-BE49-F238E27FC236}">
                    <a16:creationId xmlns:a16="http://schemas.microsoft.com/office/drawing/2014/main" id="{523196F4-CE24-423C-8090-EBBC99CD8257}"/>
                  </a:ext>
                </a:extLst>
              </p:cNvPr>
              <p:cNvSpPr>
                <a:spLocks/>
              </p:cNvSpPr>
              <p:nvPr/>
            </p:nvSpPr>
            <p:spPr bwMode="auto">
              <a:xfrm>
                <a:off x="5452023" y="4071336"/>
                <a:ext cx="411626" cy="426054"/>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64" name="Freeform 5">
                <a:extLst>
                  <a:ext uri="{FF2B5EF4-FFF2-40B4-BE49-F238E27FC236}">
                    <a16:creationId xmlns:a16="http://schemas.microsoft.com/office/drawing/2014/main" id="{B25A1384-400B-43C3-BF09-7B1DA9F2AFAE}"/>
                  </a:ext>
                </a:extLst>
              </p:cNvPr>
              <p:cNvSpPr>
                <a:spLocks/>
              </p:cNvSpPr>
              <p:nvPr/>
            </p:nvSpPr>
            <p:spPr bwMode="auto">
              <a:xfrm>
                <a:off x="6397599" y="3350595"/>
                <a:ext cx="82917" cy="38269"/>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65" name="Freeform 10">
                <a:extLst>
                  <a:ext uri="{FF2B5EF4-FFF2-40B4-BE49-F238E27FC236}">
                    <a16:creationId xmlns:a16="http://schemas.microsoft.com/office/drawing/2014/main" id="{C2A6D757-ACBD-4444-A79A-A6DA44EB7BDA}"/>
                  </a:ext>
                </a:extLst>
              </p:cNvPr>
              <p:cNvSpPr>
                <a:spLocks/>
              </p:cNvSpPr>
              <p:nvPr/>
            </p:nvSpPr>
            <p:spPr bwMode="auto">
              <a:xfrm>
                <a:off x="6391221" y="3841720"/>
                <a:ext cx="44648" cy="105241"/>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66" name="Freeform 20">
                <a:extLst>
                  <a:ext uri="{FF2B5EF4-FFF2-40B4-BE49-F238E27FC236}">
                    <a16:creationId xmlns:a16="http://schemas.microsoft.com/office/drawing/2014/main" id="{9A5A8026-7ECE-4A35-A084-968F86F1A808}"/>
                  </a:ext>
                </a:extLst>
              </p:cNvPr>
              <p:cNvSpPr>
                <a:spLocks/>
              </p:cNvSpPr>
              <p:nvPr/>
            </p:nvSpPr>
            <p:spPr bwMode="auto">
              <a:xfrm>
                <a:off x="6134496" y="3607319"/>
                <a:ext cx="196132" cy="97269"/>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67" name="Freeform 26">
                <a:extLst>
                  <a:ext uri="{FF2B5EF4-FFF2-40B4-BE49-F238E27FC236}">
                    <a16:creationId xmlns:a16="http://schemas.microsoft.com/office/drawing/2014/main" id="{15B701F9-2B39-4F5B-8904-70931ABD9246}"/>
                  </a:ext>
                </a:extLst>
              </p:cNvPr>
              <p:cNvSpPr>
                <a:spLocks/>
              </p:cNvSpPr>
              <p:nvPr/>
            </p:nvSpPr>
            <p:spPr bwMode="auto">
              <a:xfrm>
                <a:off x="5957500" y="3508456"/>
                <a:ext cx="89296" cy="79728"/>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68" name="Freeform 34">
                <a:extLst>
                  <a:ext uri="{FF2B5EF4-FFF2-40B4-BE49-F238E27FC236}">
                    <a16:creationId xmlns:a16="http://schemas.microsoft.com/office/drawing/2014/main" id="{1ABBC8BC-503B-4401-9386-F3BE382D9AE6}"/>
                  </a:ext>
                </a:extLst>
              </p:cNvPr>
              <p:cNvSpPr>
                <a:spLocks/>
              </p:cNvSpPr>
              <p:nvPr/>
            </p:nvSpPr>
            <p:spPr bwMode="auto">
              <a:xfrm>
                <a:off x="6469353" y="3787505"/>
                <a:ext cx="159456" cy="102053"/>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69" name="Freeform 36">
                <a:extLst>
                  <a:ext uri="{FF2B5EF4-FFF2-40B4-BE49-F238E27FC236}">
                    <a16:creationId xmlns:a16="http://schemas.microsoft.com/office/drawing/2014/main" id="{57054328-14A4-4BC6-8191-BC33DACD9096}"/>
                  </a:ext>
                </a:extLst>
              </p:cNvPr>
              <p:cNvSpPr>
                <a:spLocks noEditPoints="1"/>
              </p:cNvSpPr>
              <p:nvPr/>
            </p:nvSpPr>
            <p:spPr bwMode="auto">
              <a:xfrm>
                <a:off x="3852680" y="4336034"/>
                <a:ext cx="49432" cy="89296"/>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0" name="Freeform 38">
                <a:extLst>
                  <a:ext uri="{FF2B5EF4-FFF2-40B4-BE49-F238E27FC236}">
                    <a16:creationId xmlns:a16="http://schemas.microsoft.com/office/drawing/2014/main" id="{E6BD4458-AF61-47F8-BA62-E0E1288DEB85}"/>
                  </a:ext>
                </a:extLst>
              </p:cNvPr>
              <p:cNvSpPr>
                <a:spLocks/>
              </p:cNvSpPr>
              <p:nvPr/>
            </p:nvSpPr>
            <p:spPr bwMode="auto">
              <a:xfrm>
                <a:off x="6297141" y="3750831"/>
                <a:ext cx="100458" cy="90890"/>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1" name="Freeform 42">
                <a:extLst>
                  <a:ext uri="{FF2B5EF4-FFF2-40B4-BE49-F238E27FC236}">
                    <a16:creationId xmlns:a16="http://schemas.microsoft.com/office/drawing/2014/main" id="{547B6768-5010-4A0A-BAED-F742266133D7}"/>
                  </a:ext>
                </a:extLst>
              </p:cNvPr>
              <p:cNvSpPr>
                <a:spLocks/>
              </p:cNvSpPr>
              <p:nvPr/>
            </p:nvSpPr>
            <p:spPr bwMode="auto">
              <a:xfrm>
                <a:off x="3587983" y="4568840"/>
                <a:ext cx="30298" cy="7175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2" name="Freeform 72">
                <a:extLst>
                  <a:ext uri="{FF2B5EF4-FFF2-40B4-BE49-F238E27FC236}">
                    <a16:creationId xmlns:a16="http://schemas.microsoft.com/office/drawing/2014/main" id="{4C4B95B1-DD07-494D-B6A3-E6D5289CB3B7}"/>
                  </a:ext>
                </a:extLst>
              </p:cNvPr>
              <p:cNvSpPr>
                <a:spLocks/>
              </p:cNvSpPr>
              <p:nvPr/>
            </p:nvSpPr>
            <p:spPr bwMode="auto">
              <a:xfrm>
                <a:off x="3693225" y="4441275"/>
                <a:ext cx="283832" cy="94080"/>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3" name="Freeform 74">
                <a:extLst>
                  <a:ext uri="{FF2B5EF4-FFF2-40B4-BE49-F238E27FC236}">
                    <a16:creationId xmlns:a16="http://schemas.microsoft.com/office/drawing/2014/main" id="{8E535DB4-6E0D-430E-A4F9-9AC2A6B759B4}"/>
                  </a:ext>
                </a:extLst>
              </p:cNvPr>
              <p:cNvSpPr>
                <a:spLocks/>
              </p:cNvSpPr>
              <p:nvPr/>
            </p:nvSpPr>
            <p:spPr bwMode="auto">
              <a:xfrm>
                <a:off x="6737239" y="4074526"/>
                <a:ext cx="46243" cy="19136"/>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4" name="Freeform 77">
                <a:extLst>
                  <a:ext uri="{FF2B5EF4-FFF2-40B4-BE49-F238E27FC236}">
                    <a16:creationId xmlns:a16="http://schemas.microsoft.com/office/drawing/2014/main" id="{F14114D7-BBD6-406F-8B7C-BF204F2A05E6}"/>
                  </a:ext>
                </a:extLst>
              </p:cNvPr>
              <p:cNvSpPr>
                <a:spLocks/>
              </p:cNvSpPr>
              <p:nvPr/>
            </p:nvSpPr>
            <p:spPr bwMode="auto">
              <a:xfrm>
                <a:off x="6722889" y="4090471"/>
                <a:ext cx="44648" cy="19136"/>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5" name="Freeform 78">
                <a:extLst>
                  <a:ext uri="{FF2B5EF4-FFF2-40B4-BE49-F238E27FC236}">
                    <a16:creationId xmlns:a16="http://schemas.microsoft.com/office/drawing/2014/main" id="{895396AB-254B-41F9-95A5-9305C48F0177}"/>
                  </a:ext>
                </a:extLst>
              </p:cNvPr>
              <p:cNvSpPr>
                <a:spLocks/>
              </p:cNvSpPr>
              <p:nvPr/>
            </p:nvSpPr>
            <p:spPr bwMode="auto">
              <a:xfrm>
                <a:off x="6206251" y="3524402"/>
                <a:ext cx="173807" cy="102053"/>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6" name="Freeform 80">
                <a:extLst>
                  <a:ext uri="{FF2B5EF4-FFF2-40B4-BE49-F238E27FC236}">
                    <a16:creationId xmlns:a16="http://schemas.microsoft.com/office/drawing/2014/main" id="{5962128E-4607-4276-83D3-9673621B1549}"/>
                  </a:ext>
                </a:extLst>
              </p:cNvPr>
              <p:cNvSpPr>
                <a:spLocks/>
              </p:cNvSpPr>
              <p:nvPr/>
            </p:nvSpPr>
            <p:spPr bwMode="auto">
              <a:xfrm>
                <a:off x="6043607" y="3361757"/>
                <a:ext cx="234401" cy="312534"/>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7" name="Freeform 84">
                <a:extLst>
                  <a:ext uri="{FF2B5EF4-FFF2-40B4-BE49-F238E27FC236}">
                    <a16:creationId xmlns:a16="http://schemas.microsoft.com/office/drawing/2014/main" id="{2290A674-49FB-40E3-BE00-1AC4565852AD}"/>
                  </a:ext>
                </a:extLst>
              </p:cNvPr>
              <p:cNvSpPr>
                <a:spLocks noEditPoints="1"/>
              </p:cNvSpPr>
              <p:nvPr/>
            </p:nvSpPr>
            <p:spPr bwMode="auto">
              <a:xfrm>
                <a:off x="6101010" y="3232597"/>
                <a:ext cx="116404" cy="137132"/>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8" name="Freeform 86">
                <a:extLst>
                  <a:ext uri="{FF2B5EF4-FFF2-40B4-BE49-F238E27FC236}">
                    <a16:creationId xmlns:a16="http://schemas.microsoft.com/office/drawing/2014/main" id="{B606E64D-0678-4223-9ADA-F7C56C60D6D7}"/>
                  </a:ext>
                </a:extLst>
              </p:cNvPr>
              <p:cNvSpPr>
                <a:spLocks/>
              </p:cNvSpPr>
              <p:nvPr/>
            </p:nvSpPr>
            <p:spPr bwMode="auto">
              <a:xfrm>
                <a:off x="4032865" y="4532165"/>
                <a:ext cx="94080" cy="63783"/>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79" name="Freeform 92">
                <a:extLst>
                  <a:ext uri="{FF2B5EF4-FFF2-40B4-BE49-F238E27FC236}">
                    <a16:creationId xmlns:a16="http://schemas.microsoft.com/office/drawing/2014/main" id="{E42962DA-81A4-42EF-BF8B-3FF9BBEB6BC8}"/>
                  </a:ext>
                </a:extLst>
              </p:cNvPr>
              <p:cNvSpPr>
                <a:spLocks/>
              </p:cNvSpPr>
              <p:nvPr/>
            </p:nvSpPr>
            <p:spPr bwMode="auto">
              <a:xfrm>
                <a:off x="6529947" y="4198902"/>
                <a:ext cx="312534" cy="275860"/>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0" name="Freeform 96">
                <a:extLst>
                  <a:ext uri="{FF2B5EF4-FFF2-40B4-BE49-F238E27FC236}">
                    <a16:creationId xmlns:a16="http://schemas.microsoft.com/office/drawing/2014/main" id="{E9FDB7D1-1BED-4F93-A432-E02816664B94}"/>
                  </a:ext>
                </a:extLst>
              </p:cNvPr>
              <p:cNvSpPr>
                <a:spLocks/>
              </p:cNvSpPr>
              <p:nvPr/>
            </p:nvSpPr>
            <p:spPr bwMode="auto">
              <a:xfrm>
                <a:off x="5648156" y="3803450"/>
                <a:ext cx="320508" cy="259914"/>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1" name="Freeform 98">
                <a:extLst>
                  <a:ext uri="{FF2B5EF4-FFF2-40B4-BE49-F238E27FC236}">
                    <a16:creationId xmlns:a16="http://schemas.microsoft.com/office/drawing/2014/main" id="{D75ABD9F-7B5C-42C0-A11E-C94CB4D88843}"/>
                  </a:ext>
                </a:extLst>
              </p:cNvPr>
              <p:cNvSpPr>
                <a:spLocks/>
              </p:cNvSpPr>
              <p:nvPr/>
            </p:nvSpPr>
            <p:spPr bwMode="auto">
              <a:xfrm>
                <a:off x="6493273" y="3138519"/>
                <a:ext cx="124376" cy="106836"/>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2" name="Freeform 102">
                <a:extLst>
                  <a:ext uri="{FF2B5EF4-FFF2-40B4-BE49-F238E27FC236}">
                    <a16:creationId xmlns:a16="http://schemas.microsoft.com/office/drawing/2014/main" id="{948A15A2-2959-40FF-9497-5E10FBF172E0}"/>
                  </a:ext>
                </a:extLst>
              </p:cNvPr>
              <p:cNvSpPr>
                <a:spLocks/>
              </p:cNvSpPr>
              <p:nvPr/>
            </p:nvSpPr>
            <p:spPr bwMode="auto">
              <a:xfrm>
                <a:off x="6424706" y="2494316"/>
                <a:ext cx="279049" cy="633042"/>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3" name="Freeform 111">
                <a:extLst>
                  <a:ext uri="{FF2B5EF4-FFF2-40B4-BE49-F238E27FC236}">
                    <a16:creationId xmlns:a16="http://schemas.microsoft.com/office/drawing/2014/main" id="{846A8D7A-74AC-45E0-8C97-6DF54BFE8EB2}"/>
                  </a:ext>
                </a:extLst>
              </p:cNvPr>
              <p:cNvSpPr>
                <a:spLocks/>
              </p:cNvSpPr>
              <p:nvPr/>
            </p:nvSpPr>
            <p:spPr bwMode="auto">
              <a:xfrm>
                <a:off x="6112172" y="3828963"/>
                <a:ext cx="25512" cy="57405"/>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4" name="Freeform 115">
                <a:extLst>
                  <a:ext uri="{FF2B5EF4-FFF2-40B4-BE49-F238E27FC236}">
                    <a16:creationId xmlns:a16="http://schemas.microsoft.com/office/drawing/2014/main" id="{CABD6D45-FEA4-4595-9907-90B62550CCAA}"/>
                  </a:ext>
                </a:extLst>
              </p:cNvPr>
              <p:cNvSpPr>
                <a:spLocks noEditPoints="1"/>
              </p:cNvSpPr>
              <p:nvPr/>
            </p:nvSpPr>
            <p:spPr bwMode="auto">
              <a:xfrm>
                <a:off x="5695992" y="3187949"/>
                <a:ext cx="237591" cy="384290"/>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5" name="Freeform 129">
                <a:extLst>
                  <a:ext uri="{FF2B5EF4-FFF2-40B4-BE49-F238E27FC236}">
                    <a16:creationId xmlns:a16="http://schemas.microsoft.com/office/drawing/2014/main" id="{BC4C69B6-6A08-4C2B-9085-BCE35138B70D}"/>
                  </a:ext>
                </a:extLst>
              </p:cNvPr>
              <p:cNvSpPr>
                <a:spLocks noEditPoints="1"/>
              </p:cNvSpPr>
              <p:nvPr/>
            </p:nvSpPr>
            <p:spPr bwMode="auto">
              <a:xfrm>
                <a:off x="6408760" y="3867081"/>
                <a:ext cx="170619" cy="22642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6" name="Freeform 138">
                <a:extLst>
                  <a:ext uri="{FF2B5EF4-FFF2-40B4-BE49-F238E27FC236}">
                    <a16:creationId xmlns:a16="http://schemas.microsoft.com/office/drawing/2014/main" id="{CC63CFF4-0154-4B53-989B-BCC20406FA86}"/>
                  </a:ext>
                </a:extLst>
              </p:cNvPr>
              <p:cNvSpPr>
                <a:spLocks/>
              </p:cNvSpPr>
              <p:nvPr/>
            </p:nvSpPr>
            <p:spPr bwMode="auto">
              <a:xfrm>
                <a:off x="6242926" y="3704588"/>
                <a:ext cx="148295" cy="143511"/>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7" name="Freeform 140">
                <a:extLst>
                  <a:ext uri="{FF2B5EF4-FFF2-40B4-BE49-F238E27FC236}">
                    <a16:creationId xmlns:a16="http://schemas.microsoft.com/office/drawing/2014/main" id="{A5B8073E-490E-431D-B418-6DB0E99F03AC}"/>
                  </a:ext>
                </a:extLst>
              </p:cNvPr>
              <p:cNvSpPr>
                <a:spLocks/>
              </p:cNvSpPr>
              <p:nvPr/>
            </p:nvSpPr>
            <p:spPr bwMode="auto">
              <a:xfrm>
                <a:off x="3969083" y="4532165"/>
                <a:ext cx="71756" cy="52621"/>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8" name="Freeform 142">
                <a:extLst>
                  <a:ext uri="{FF2B5EF4-FFF2-40B4-BE49-F238E27FC236}">
                    <a16:creationId xmlns:a16="http://schemas.microsoft.com/office/drawing/2014/main" id="{28BF4A61-1FEC-4CA2-980C-C65EF5A91274}"/>
                  </a:ext>
                </a:extLst>
              </p:cNvPr>
              <p:cNvSpPr>
                <a:spLocks/>
              </p:cNvSpPr>
              <p:nvPr/>
            </p:nvSpPr>
            <p:spPr bwMode="auto">
              <a:xfrm>
                <a:off x="6308303" y="3621669"/>
                <a:ext cx="169024" cy="110026"/>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89" name="Freeform 148">
                <a:extLst>
                  <a:ext uri="{FF2B5EF4-FFF2-40B4-BE49-F238E27FC236}">
                    <a16:creationId xmlns:a16="http://schemas.microsoft.com/office/drawing/2014/main" id="{C0DB99FD-00F6-4F43-AB64-CD71630FC5AB}"/>
                  </a:ext>
                </a:extLst>
              </p:cNvPr>
              <p:cNvSpPr>
                <a:spLocks/>
              </p:cNvSpPr>
              <p:nvPr/>
            </p:nvSpPr>
            <p:spPr bwMode="auto">
              <a:xfrm>
                <a:off x="5632210" y="3353784"/>
                <a:ext cx="102053" cy="14829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0" name="Freeform 154">
                <a:extLst>
                  <a:ext uri="{FF2B5EF4-FFF2-40B4-BE49-F238E27FC236}">
                    <a16:creationId xmlns:a16="http://schemas.microsoft.com/office/drawing/2014/main" id="{8546428B-9541-461E-99BA-A337AE51FF95}"/>
                  </a:ext>
                </a:extLst>
              </p:cNvPr>
              <p:cNvSpPr>
                <a:spLocks/>
              </p:cNvSpPr>
              <p:nvPr/>
            </p:nvSpPr>
            <p:spPr bwMode="auto">
              <a:xfrm>
                <a:off x="5262272" y="2746256"/>
                <a:ext cx="275860" cy="184970"/>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1" name="Freeform 156">
                <a:extLst>
                  <a:ext uri="{FF2B5EF4-FFF2-40B4-BE49-F238E27FC236}">
                    <a16:creationId xmlns:a16="http://schemas.microsoft.com/office/drawing/2014/main" id="{DF086F36-8877-4702-9B5F-690A06B718D4}"/>
                  </a:ext>
                </a:extLst>
              </p:cNvPr>
              <p:cNvSpPr>
                <a:spLocks/>
              </p:cNvSpPr>
              <p:nvPr/>
            </p:nvSpPr>
            <p:spPr bwMode="auto">
              <a:xfrm>
                <a:off x="6775509" y="4151064"/>
                <a:ext cx="41459" cy="108430"/>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2" name="Freeform 158">
                <a:extLst>
                  <a:ext uri="{FF2B5EF4-FFF2-40B4-BE49-F238E27FC236}">
                    <a16:creationId xmlns:a16="http://schemas.microsoft.com/office/drawing/2014/main" id="{7D05830F-9374-4D6D-BE64-C2753CE42225}"/>
                  </a:ext>
                </a:extLst>
              </p:cNvPr>
              <p:cNvSpPr>
                <a:spLocks noEditPoints="1"/>
              </p:cNvSpPr>
              <p:nvPr/>
            </p:nvSpPr>
            <p:spPr bwMode="auto">
              <a:xfrm>
                <a:off x="6065930" y="3682264"/>
                <a:ext cx="301372" cy="361966"/>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3" name="Freeform 160">
                <a:extLst>
                  <a:ext uri="{FF2B5EF4-FFF2-40B4-BE49-F238E27FC236}">
                    <a16:creationId xmlns:a16="http://schemas.microsoft.com/office/drawing/2014/main" id="{2831B646-FD93-43D6-8AA1-651BF2D75B8C}"/>
                  </a:ext>
                </a:extLst>
              </p:cNvPr>
              <p:cNvSpPr>
                <a:spLocks/>
              </p:cNvSpPr>
              <p:nvPr/>
            </p:nvSpPr>
            <p:spPr bwMode="auto">
              <a:xfrm>
                <a:off x="3867030" y="4568840"/>
                <a:ext cx="57405" cy="23919"/>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4" name="Freeform 164">
                <a:extLst>
                  <a:ext uri="{FF2B5EF4-FFF2-40B4-BE49-F238E27FC236}">
                    <a16:creationId xmlns:a16="http://schemas.microsoft.com/office/drawing/2014/main" id="{B6E3729E-04D7-4ADB-A29D-1D5658912A64}"/>
                  </a:ext>
                </a:extLst>
              </p:cNvPr>
              <p:cNvSpPr>
                <a:spLocks/>
              </p:cNvSpPr>
              <p:nvPr/>
            </p:nvSpPr>
            <p:spPr bwMode="auto">
              <a:xfrm>
                <a:off x="9546856" y="3384081"/>
                <a:ext cx="79728" cy="339642"/>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5" name="Freeform 165">
                <a:extLst>
                  <a:ext uri="{FF2B5EF4-FFF2-40B4-BE49-F238E27FC236}">
                    <a16:creationId xmlns:a16="http://schemas.microsoft.com/office/drawing/2014/main" id="{78EBA175-8668-42B5-A720-AC7A025C32A1}"/>
                  </a:ext>
                </a:extLst>
              </p:cNvPr>
              <p:cNvSpPr>
                <a:spLocks noEditPoints="1"/>
              </p:cNvSpPr>
              <p:nvPr/>
            </p:nvSpPr>
            <p:spPr bwMode="auto">
              <a:xfrm>
                <a:off x="9231132" y="3739668"/>
                <a:ext cx="417775" cy="475180"/>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6" name="Freeform 174">
                <a:extLst>
                  <a:ext uri="{FF2B5EF4-FFF2-40B4-BE49-F238E27FC236}">
                    <a16:creationId xmlns:a16="http://schemas.microsoft.com/office/drawing/2014/main" id="{44400E67-EB26-445A-A966-E799A8FDEF89}"/>
                  </a:ext>
                </a:extLst>
              </p:cNvPr>
              <p:cNvSpPr>
                <a:spLocks/>
              </p:cNvSpPr>
              <p:nvPr/>
            </p:nvSpPr>
            <p:spPr bwMode="auto">
              <a:xfrm>
                <a:off x="9146544" y="3970423"/>
                <a:ext cx="86106" cy="132349"/>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7" name="Freeform 176">
                <a:extLst>
                  <a:ext uri="{FF2B5EF4-FFF2-40B4-BE49-F238E27FC236}">
                    <a16:creationId xmlns:a16="http://schemas.microsoft.com/office/drawing/2014/main" id="{7C2D0288-92B8-4CCC-8FA9-42DA5EDA9FB3}"/>
                  </a:ext>
                </a:extLst>
              </p:cNvPr>
              <p:cNvSpPr>
                <a:spLocks/>
              </p:cNvSpPr>
              <p:nvPr/>
            </p:nvSpPr>
            <p:spPr bwMode="auto">
              <a:xfrm>
                <a:off x="6408760" y="3822585"/>
                <a:ext cx="41459" cy="47837"/>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398" name="Freeform 178">
                <a:extLst>
                  <a:ext uri="{FF2B5EF4-FFF2-40B4-BE49-F238E27FC236}">
                    <a16:creationId xmlns:a16="http://schemas.microsoft.com/office/drawing/2014/main" id="{883CBC3E-8F12-4FCC-A4F0-D1CCA6D7EC4A}"/>
                  </a:ext>
                </a:extLst>
              </p:cNvPr>
              <p:cNvSpPr>
                <a:spLocks/>
              </p:cNvSpPr>
              <p:nvPr/>
            </p:nvSpPr>
            <p:spPr bwMode="auto">
              <a:xfrm>
                <a:off x="7092827" y="4245145"/>
                <a:ext cx="47837" cy="44648"/>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399" name="Freeform 186">
                <a:extLst>
                  <a:ext uri="{FF2B5EF4-FFF2-40B4-BE49-F238E27FC236}">
                    <a16:creationId xmlns:a16="http://schemas.microsoft.com/office/drawing/2014/main" id="{90843CEB-A113-4929-98F3-5776B4DA8315}"/>
                  </a:ext>
                </a:extLst>
              </p:cNvPr>
              <p:cNvSpPr>
                <a:spLocks/>
              </p:cNvSpPr>
              <p:nvPr/>
            </p:nvSpPr>
            <p:spPr bwMode="auto">
              <a:xfrm>
                <a:off x="6129713" y="4154254"/>
                <a:ext cx="408208" cy="389073"/>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0" name="Freeform 193">
                <a:extLst>
                  <a:ext uri="{FF2B5EF4-FFF2-40B4-BE49-F238E27FC236}">
                    <a16:creationId xmlns:a16="http://schemas.microsoft.com/office/drawing/2014/main" id="{7C89B9FA-E851-448C-ACF8-9BAE6E42EF82}"/>
                  </a:ext>
                </a:extLst>
              </p:cNvPr>
              <p:cNvSpPr>
                <a:spLocks/>
              </p:cNvSpPr>
              <p:nvPr/>
            </p:nvSpPr>
            <p:spPr bwMode="auto">
              <a:xfrm>
                <a:off x="6035634" y="3565861"/>
                <a:ext cx="15946" cy="25512"/>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1" name="Freeform 195">
                <a:extLst>
                  <a:ext uri="{FF2B5EF4-FFF2-40B4-BE49-F238E27FC236}">
                    <a16:creationId xmlns:a16="http://schemas.microsoft.com/office/drawing/2014/main" id="{BCC9F8F1-94A2-4252-A3CA-9DF6C0A33B11}"/>
                  </a:ext>
                </a:extLst>
              </p:cNvPr>
              <p:cNvSpPr>
                <a:spLocks/>
              </p:cNvSpPr>
              <p:nvPr/>
            </p:nvSpPr>
            <p:spPr bwMode="auto">
              <a:xfrm>
                <a:off x="6435869" y="3221436"/>
                <a:ext cx="184970" cy="110026"/>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2" name="Freeform 203">
                <a:extLst>
                  <a:ext uri="{FF2B5EF4-FFF2-40B4-BE49-F238E27FC236}">
                    <a16:creationId xmlns:a16="http://schemas.microsoft.com/office/drawing/2014/main" id="{67ADC27D-BCC2-448A-88D8-91AEECCFDBDD}"/>
                  </a:ext>
                </a:extLst>
              </p:cNvPr>
              <p:cNvSpPr>
                <a:spLocks/>
              </p:cNvSpPr>
              <p:nvPr/>
            </p:nvSpPr>
            <p:spPr bwMode="auto">
              <a:xfrm>
                <a:off x="6421517" y="3856071"/>
                <a:ext cx="63783" cy="49432"/>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3" name="Freeform 234">
                <a:extLst>
                  <a:ext uri="{FF2B5EF4-FFF2-40B4-BE49-F238E27FC236}">
                    <a16:creationId xmlns:a16="http://schemas.microsoft.com/office/drawing/2014/main" id="{4552F535-5971-41B4-AA24-045A513E6515}"/>
                  </a:ext>
                </a:extLst>
              </p:cNvPr>
              <p:cNvSpPr>
                <a:spLocks/>
              </p:cNvSpPr>
              <p:nvPr/>
            </p:nvSpPr>
            <p:spPr bwMode="auto">
              <a:xfrm>
                <a:off x="6021283" y="2421761"/>
                <a:ext cx="679283" cy="800470"/>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4" name="Freeform 242">
                <a:extLst>
                  <a:ext uri="{FF2B5EF4-FFF2-40B4-BE49-F238E27FC236}">
                    <a16:creationId xmlns:a16="http://schemas.microsoft.com/office/drawing/2014/main" id="{ED789F07-5661-416D-BABA-63C66A73F3F0}"/>
                  </a:ext>
                </a:extLst>
              </p:cNvPr>
              <p:cNvSpPr>
                <a:spLocks/>
              </p:cNvSpPr>
              <p:nvPr/>
            </p:nvSpPr>
            <p:spPr bwMode="auto">
              <a:xfrm>
                <a:off x="7461170" y="4026689"/>
                <a:ext cx="438505" cy="398640"/>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05" name="Freeform 254">
                <a:extLst>
                  <a:ext uri="{FF2B5EF4-FFF2-40B4-BE49-F238E27FC236}">
                    <a16:creationId xmlns:a16="http://schemas.microsoft.com/office/drawing/2014/main" id="{FEE44A8D-3639-4E09-8FFF-AF3BA4018CF6}"/>
                  </a:ext>
                </a:extLst>
              </p:cNvPr>
              <p:cNvSpPr>
                <a:spLocks/>
              </p:cNvSpPr>
              <p:nvPr/>
            </p:nvSpPr>
            <p:spPr bwMode="auto">
              <a:xfrm>
                <a:off x="4154051" y="4568840"/>
                <a:ext cx="41459" cy="15946"/>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6" name="Freeform 256">
                <a:extLst>
                  <a:ext uri="{FF2B5EF4-FFF2-40B4-BE49-F238E27FC236}">
                    <a16:creationId xmlns:a16="http://schemas.microsoft.com/office/drawing/2014/main" id="{49666E81-8580-40B9-B4D1-78F98177EB5A}"/>
                  </a:ext>
                </a:extLst>
              </p:cNvPr>
              <p:cNvSpPr>
                <a:spLocks/>
              </p:cNvSpPr>
              <p:nvPr/>
            </p:nvSpPr>
            <p:spPr bwMode="auto">
              <a:xfrm>
                <a:off x="9098784" y="3828734"/>
                <a:ext cx="169024" cy="176997"/>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7" name="Freeform 258">
                <a:extLst>
                  <a:ext uri="{FF2B5EF4-FFF2-40B4-BE49-F238E27FC236}">
                    <a16:creationId xmlns:a16="http://schemas.microsoft.com/office/drawing/2014/main" id="{BEB54247-B037-42E8-856E-B9FBA008125E}"/>
                  </a:ext>
                </a:extLst>
              </p:cNvPr>
              <p:cNvSpPr>
                <a:spLocks/>
              </p:cNvSpPr>
              <p:nvPr/>
            </p:nvSpPr>
            <p:spPr bwMode="auto">
              <a:xfrm>
                <a:off x="5643371" y="3856071"/>
                <a:ext cx="82917" cy="181780"/>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8" name="Freeform 264">
                <a:extLst>
                  <a:ext uri="{FF2B5EF4-FFF2-40B4-BE49-F238E27FC236}">
                    <a16:creationId xmlns:a16="http://schemas.microsoft.com/office/drawing/2014/main" id="{5697B8A3-8735-49A5-9C0A-B3058EBDB0A1}"/>
                  </a:ext>
                </a:extLst>
              </p:cNvPr>
              <p:cNvSpPr>
                <a:spLocks/>
              </p:cNvSpPr>
              <p:nvPr/>
            </p:nvSpPr>
            <p:spPr bwMode="auto">
              <a:xfrm>
                <a:off x="7201257" y="4361547"/>
                <a:ext cx="22324" cy="41459"/>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09" name="Freeform 270">
                <a:extLst>
                  <a:ext uri="{FF2B5EF4-FFF2-40B4-BE49-F238E27FC236}">
                    <a16:creationId xmlns:a16="http://schemas.microsoft.com/office/drawing/2014/main" id="{3DECE387-DA8C-4620-8E23-5F979CB92ADF}"/>
                  </a:ext>
                </a:extLst>
              </p:cNvPr>
              <p:cNvSpPr>
                <a:spLocks/>
              </p:cNvSpPr>
              <p:nvPr/>
            </p:nvSpPr>
            <p:spPr bwMode="auto">
              <a:xfrm>
                <a:off x="5447240" y="4316899"/>
                <a:ext cx="223239" cy="188158"/>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solidFill>
                <a:schemeClr val="bg1">
                  <a:lumMod val="75000"/>
                </a:schemeClr>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0" name="Freeform 271">
                <a:extLst>
                  <a:ext uri="{FF2B5EF4-FFF2-40B4-BE49-F238E27FC236}">
                    <a16:creationId xmlns:a16="http://schemas.microsoft.com/office/drawing/2014/main" id="{3AE0F74A-021B-4B65-8F6A-44330AB5AEED}"/>
                  </a:ext>
                </a:extLst>
              </p:cNvPr>
              <p:cNvSpPr>
                <a:spLocks/>
              </p:cNvSpPr>
              <p:nvPr/>
            </p:nvSpPr>
            <p:spPr bwMode="auto">
              <a:xfrm>
                <a:off x="5447240" y="4316899"/>
                <a:ext cx="223239" cy="188158"/>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1" name="Freeform 303">
                <a:extLst>
                  <a:ext uri="{FF2B5EF4-FFF2-40B4-BE49-F238E27FC236}">
                    <a16:creationId xmlns:a16="http://schemas.microsoft.com/office/drawing/2014/main" id="{636603E5-D52D-4578-BCE2-82A65A9A4B6A}"/>
                  </a:ext>
                </a:extLst>
              </p:cNvPr>
              <p:cNvSpPr>
                <a:spLocks/>
              </p:cNvSpPr>
              <p:nvPr/>
            </p:nvSpPr>
            <p:spPr bwMode="auto">
              <a:xfrm>
                <a:off x="6325843" y="3588184"/>
                <a:ext cx="148295" cy="68567"/>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2" name="Freeform 305">
                <a:extLst>
                  <a:ext uri="{FF2B5EF4-FFF2-40B4-BE49-F238E27FC236}">
                    <a16:creationId xmlns:a16="http://schemas.microsoft.com/office/drawing/2014/main" id="{9DAE5664-2883-4040-A03C-58BFA83F65B2}"/>
                  </a:ext>
                </a:extLst>
              </p:cNvPr>
              <p:cNvSpPr>
                <a:spLocks/>
              </p:cNvSpPr>
              <p:nvPr/>
            </p:nvSpPr>
            <p:spPr bwMode="auto">
              <a:xfrm>
                <a:off x="6242926" y="3690236"/>
                <a:ext cx="76539" cy="52621"/>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3" name="Freeform 307">
                <a:extLst>
                  <a:ext uri="{FF2B5EF4-FFF2-40B4-BE49-F238E27FC236}">
                    <a16:creationId xmlns:a16="http://schemas.microsoft.com/office/drawing/2014/main" id="{91A83191-4E18-45C6-BB57-783B66F5B155}"/>
                  </a:ext>
                </a:extLst>
              </p:cNvPr>
              <p:cNvSpPr>
                <a:spLocks/>
              </p:cNvSpPr>
              <p:nvPr/>
            </p:nvSpPr>
            <p:spPr bwMode="auto">
              <a:xfrm>
                <a:off x="6175954" y="2569260"/>
                <a:ext cx="331668" cy="773363"/>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4" name="Freeform 325">
                <a:extLst>
                  <a:ext uri="{FF2B5EF4-FFF2-40B4-BE49-F238E27FC236}">
                    <a16:creationId xmlns:a16="http://schemas.microsoft.com/office/drawing/2014/main" id="{438F0D0C-1B6B-490B-8A90-F3926409320E}"/>
                  </a:ext>
                </a:extLst>
              </p:cNvPr>
              <p:cNvSpPr>
                <a:spLocks/>
              </p:cNvSpPr>
              <p:nvPr/>
            </p:nvSpPr>
            <p:spPr bwMode="auto">
              <a:xfrm>
                <a:off x="6085065" y="4018716"/>
                <a:ext cx="102053" cy="218455"/>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5" name="Freeform 327">
                <a:extLst>
                  <a:ext uri="{FF2B5EF4-FFF2-40B4-BE49-F238E27FC236}">
                    <a16:creationId xmlns:a16="http://schemas.microsoft.com/office/drawing/2014/main" id="{9258C765-B9D2-4B44-BCB7-898E0F6A54E2}"/>
                  </a:ext>
                </a:extLst>
              </p:cNvPr>
              <p:cNvSpPr>
                <a:spLocks noEditPoints="1"/>
              </p:cNvSpPr>
              <p:nvPr/>
            </p:nvSpPr>
            <p:spPr bwMode="auto">
              <a:xfrm>
                <a:off x="6563433" y="3859259"/>
                <a:ext cx="483152" cy="208888"/>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6" name="Freeform 329">
                <a:extLst>
                  <a:ext uri="{FF2B5EF4-FFF2-40B4-BE49-F238E27FC236}">
                    <a16:creationId xmlns:a16="http://schemas.microsoft.com/office/drawing/2014/main" id="{7C239776-724A-453B-914A-8481BC4FDB58}"/>
                  </a:ext>
                </a:extLst>
              </p:cNvPr>
              <p:cNvSpPr>
                <a:spLocks/>
              </p:cNvSpPr>
              <p:nvPr/>
            </p:nvSpPr>
            <p:spPr bwMode="auto">
              <a:xfrm>
                <a:off x="8993544" y="4380681"/>
                <a:ext cx="44648" cy="94080"/>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7" name="Freeform 335">
                <a:extLst>
                  <a:ext uri="{FF2B5EF4-FFF2-40B4-BE49-F238E27FC236}">
                    <a16:creationId xmlns:a16="http://schemas.microsoft.com/office/drawing/2014/main" id="{90234C27-5880-41BC-BF87-D59744243006}"/>
                  </a:ext>
                </a:extLst>
              </p:cNvPr>
              <p:cNvSpPr>
                <a:spLocks/>
              </p:cNvSpPr>
              <p:nvPr/>
            </p:nvSpPr>
            <p:spPr bwMode="auto">
              <a:xfrm>
                <a:off x="6462976" y="3474971"/>
                <a:ext cx="464018" cy="309345"/>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solidFill>
                <a:schemeClr val="bg1">
                  <a:lumMod val="75000"/>
                </a:schemeClr>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8" name="Freeform 339">
                <a:extLst>
                  <a:ext uri="{FF2B5EF4-FFF2-40B4-BE49-F238E27FC236}">
                    <a16:creationId xmlns:a16="http://schemas.microsoft.com/office/drawing/2014/main" id="{019A065E-9850-4562-9D16-E09449BF89D6}"/>
                  </a:ext>
                </a:extLst>
              </p:cNvPr>
              <p:cNvSpPr>
                <a:spLocks noEditPoints="1"/>
              </p:cNvSpPr>
              <p:nvPr/>
            </p:nvSpPr>
            <p:spPr bwMode="auto">
              <a:xfrm>
                <a:off x="1457650" y="2398641"/>
                <a:ext cx="2704375" cy="2163820"/>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rgbClr val="414141"/>
              </a:solidFill>
              <a:ln w="3175" cap="rnd">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sz="1800" dirty="0"/>
              </a:p>
            </p:txBody>
          </p:sp>
          <p:sp>
            <p:nvSpPr>
              <p:cNvPr id="419" name="Oval 418">
                <a:extLst>
                  <a:ext uri="{FF2B5EF4-FFF2-40B4-BE49-F238E27FC236}">
                    <a16:creationId xmlns:a16="http://schemas.microsoft.com/office/drawing/2014/main" id="{83057A4A-42F0-444A-ACDD-AE1AFC9172D3}"/>
                  </a:ext>
                </a:extLst>
              </p:cNvPr>
              <p:cNvSpPr/>
              <p:nvPr/>
            </p:nvSpPr>
            <p:spPr>
              <a:xfrm>
                <a:off x="2701939" y="3887738"/>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20" name="Oval 419">
                <a:extLst>
                  <a:ext uri="{FF2B5EF4-FFF2-40B4-BE49-F238E27FC236}">
                    <a16:creationId xmlns:a16="http://schemas.microsoft.com/office/drawing/2014/main" id="{5008699C-080F-4866-8BE8-357F6A85E3D7}"/>
                  </a:ext>
                </a:extLst>
              </p:cNvPr>
              <p:cNvSpPr/>
              <p:nvPr/>
            </p:nvSpPr>
            <p:spPr>
              <a:xfrm>
                <a:off x="4014522" y="3820918"/>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21" name="Straight Connector 420">
                <a:extLst>
                  <a:ext uri="{FF2B5EF4-FFF2-40B4-BE49-F238E27FC236}">
                    <a16:creationId xmlns:a16="http://schemas.microsoft.com/office/drawing/2014/main" id="{88FD2C9F-91F2-4C7E-9D68-8A0D3C06D186}"/>
                  </a:ext>
                </a:extLst>
              </p:cNvPr>
              <p:cNvCxnSpPr>
                <a:stCxn id="419" idx="6"/>
                <a:endCxn id="422" idx="2"/>
              </p:cNvCxnSpPr>
              <p:nvPr/>
            </p:nvCxnSpPr>
            <p:spPr>
              <a:xfrm flipV="1">
                <a:off x="2737939" y="3641388"/>
                <a:ext cx="3553376" cy="264350"/>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sp>
            <p:nvSpPr>
              <p:cNvPr id="422" name="Oval 421">
                <a:extLst>
                  <a:ext uri="{FF2B5EF4-FFF2-40B4-BE49-F238E27FC236}">
                    <a16:creationId xmlns:a16="http://schemas.microsoft.com/office/drawing/2014/main" id="{4C5BB8D5-966B-4743-8F6A-ADE13CE5963C}"/>
                  </a:ext>
                </a:extLst>
              </p:cNvPr>
              <p:cNvSpPr/>
              <p:nvPr/>
            </p:nvSpPr>
            <p:spPr>
              <a:xfrm>
                <a:off x="6291315" y="3623388"/>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23" name="Oval 422">
                <a:extLst>
                  <a:ext uri="{FF2B5EF4-FFF2-40B4-BE49-F238E27FC236}">
                    <a16:creationId xmlns:a16="http://schemas.microsoft.com/office/drawing/2014/main" id="{B9E29915-96FB-4E4F-9F88-B4390B2F7DA0}"/>
                  </a:ext>
                </a:extLst>
              </p:cNvPr>
              <p:cNvSpPr/>
              <p:nvPr/>
            </p:nvSpPr>
            <p:spPr>
              <a:xfrm>
                <a:off x="6159089" y="3592660"/>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24" name="Oval 423">
                <a:extLst>
                  <a:ext uri="{FF2B5EF4-FFF2-40B4-BE49-F238E27FC236}">
                    <a16:creationId xmlns:a16="http://schemas.microsoft.com/office/drawing/2014/main" id="{78271F4A-56A6-4011-894C-22336FEB6562}"/>
                  </a:ext>
                </a:extLst>
              </p:cNvPr>
              <p:cNvSpPr/>
              <p:nvPr/>
            </p:nvSpPr>
            <p:spPr>
              <a:xfrm>
                <a:off x="8955514" y="4309082"/>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25" name="Oval 424">
                <a:extLst>
                  <a:ext uri="{FF2B5EF4-FFF2-40B4-BE49-F238E27FC236}">
                    <a16:creationId xmlns:a16="http://schemas.microsoft.com/office/drawing/2014/main" id="{3449357B-6958-43D3-BDE6-60B5A5B2E273}"/>
                  </a:ext>
                </a:extLst>
              </p:cNvPr>
              <p:cNvSpPr/>
              <p:nvPr/>
            </p:nvSpPr>
            <p:spPr>
              <a:xfrm>
                <a:off x="9418162" y="4055037"/>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26" name="Straight Connector 425">
                <a:extLst>
                  <a:ext uri="{FF2B5EF4-FFF2-40B4-BE49-F238E27FC236}">
                    <a16:creationId xmlns:a16="http://schemas.microsoft.com/office/drawing/2014/main" id="{A0B79AA5-E2B4-4A9A-9D38-22D7780EF071}"/>
                  </a:ext>
                </a:extLst>
              </p:cNvPr>
              <p:cNvCxnSpPr>
                <a:stCxn id="420" idx="6"/>
                <a:endCxn id="422" idx="2"/>
              </p:cNvCxnSpPr>
              <p:nvPr/>
            </p:nvCxnSpPr>
            <p:spPr>
              <a:xfrm flipV="1">
                <a:off x="4050522" y="3641388"/>
                <a:ext cx="2240793" cy="197530"/>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9122D377-5034-40F5-BF86-D89C1DF1CDC6}"/>
                  </a:ext>
                </a:extLst>
              </p:cNvPr>
              <p:cNvCxnSpPr>
                <a:stCxn id="423" idx="5"/>
                <a:endCxn id="422" idx="2"/>
              </p:cNvCxnSpPr>
              <p:nvPr/>
            </p:nvCxnSpPr>
            <p:spPr>
              <a:xfrm>
                <a:off x="6189817" y="3623388"/>
                <a:ext cx="101498" cy="18000"/>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8F364CF-5D93-4AEB-BE63-1C882CFB5C96}"/>
                  </a:ext>
                </a:extLst>
              </p:cNvPr>
              <p:cNvCxnSpPr>
                <a:stCxn id="422" idx="5"/>
                <a:endCxn id="424" idx="2"/>
              </p:cNvCxnSpPr>
              <p:nvPr/>
            </p:nvCxnSpPr>
            <p:spPr>
              <a:xfrm>
                <a:off x="6322043" y="3654116"/>
                <a:ext cx="2633471" cy="672966"/>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B7E4503-E660-4899-9334-D17DCBD13051}"/>
                  </a:ext>
                </a:extLst>
              </p:cNvPr>
              <p:cNvCxnSpPr>
                <a:stCxn id="422" idx="5"/>
                <a:endCxn id="425" idx="2"/>
              </p:cNvCxnSpPr>
              <p:nvPr/>
            </p:nvCxnSpPr>
            <p:spPr>
              <a:xfrm>
                <a:off x="6322043" y="3654116"/>
                <a:ext cx="3096119" cy="418921"/>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sp>
            <p:nvSpPr>
              <p:cNvPr id="430" name="Oval 429">
                <a:extLst>
                  <a:ext uri="{FF2B5EF4-FFF2-40B4-BE49-F238E27FC236}">
                    <a16:creationId xmlns:a16="http://schemas.microsoft.com/office/drawing/2014/main" id="{A9536D1B-4461-46F7-BD29-D695FD4E3620}"/>
                  </a:ext>
                </a:extLst>
              </p:cNvPr>
              <p:cNvSpPr/>
              <p:nvPr/>
            </p:nvSpPr>
            <p:spPr>
              <a:xfrm>
                <a:off x="6128716" y="3563807"/>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31" name="Straight Connector 430">
                <a:extLst>
                  <a:ext uri="{FF2B5EF4-FFF2-40B4-BE49-F238E27FC236}">
                    <a16:creationId xmlns:a16="http://schemas.microsoft.com/office/drawing/2014/main" id="{BDA3C4AA-D635-4280-A17A-A4884A66C8BE}"/>
                  </a:ext>
                </a:extLst>
              </p:cNvPr>
              <p:cNvCxnSpPr>
                <a:stCxn id="430" idx="5"/>
                <a:endCxn id="422" idx="2"/>
              </p:cNvCxnSpPr>
              <p:nvPr/>
            </p:nvCxnSpPr>
            <p:spPr>
              <a:xfrm>
                <a:off x="6159444" y="3594535"/>
                <a:ext cx="131871" cy="46853"/>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sp>
            <p:nvSpPr>
              <p:cNvPr id="432" name="Oval 431">
                <a:extLst>
                  <a:ext uri="{FF2B5EF4-FFF2-40B4-BE49-F238E27FC236}">
                    <a16:creationId xmlns:a16="http://schemas.microsoft.com/office/drawing/2014/main" id="{E751ADB7-7836-4D46-9864-A218AEABA13F}"/>
                  </a:ext>
                </a:extLst>
              </p:cNvPr>
              <p:cNvSpPr/>
              <p:nvPr/>
            </p:nvSpPr>
            <p:spPr>
              <a:xfrm>
                <a:off x="6130084" y="3442311"/>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33" name="Straight Connector 432">
                <a:extLst>
                  <a:ext uri="{FF2B5EF4-FFF2-40B4-BE49-F238E27FC236}">
                    <a16:creationId xmlns:a16="http://schemas.microsoft.com/office/drawing/2014/main" id="{8FCB176B-8766-42F0-A8DF-AC3509866CED}"/>
                  </a:ext>
                </a:extLst>
              </p:cNvPr>
              <p:cNvCxnSpPr>
                <a:stCxn id="432" idx="5"/>
                <a:endCxn id="422" idx="1"/>
              </p:cNvCxnSpPr>
              <p:nvPr/>
            </p:nvCxnSpPr>
            <p:spPr>
              <a:xfrm>
                <a:off x="6160812" y="3473039"/>
                <a:ext cx="135775" cy="155621"/>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sp>
            <p:nvSpPr>
              <p:cNvPr id="434" name="Oval 433">
                <a:extLst>
                  <a:ext uri="{FF2B5EF4-FFF2-40B4-BE49-F238E27FC236}">
                    <a16:creationId xmlns:a16="http://schemas.microsoft.com/office/drawing/2014/main" id="{B7AC5F71-04AE-4A63-86C6-834D34886EE0}"/>
                  </a:ext>
                </a:extLst>
              </p:cNvPr>
              <p:cNvSpPr/>
              <p:nvPr/>
            </p:nvSpPr>
            <p:spPr>
              <a:xfrm>
                <a:off x="6503905" y="3024767"/>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35" name="Straight Connector 434">
                <a:extLst>
                  <a:ext uri="{FF2B5EF4-FFF2-40B4-BE49-F238E27FC236}">
                    <a16:creationId xmlns:a16="http://schemas.microsoft.com/office/drawing/2014/main" id="{77C1B231-26EB-490C-89B0-9390A7937FE8}"/>
                  </a:ext>
                </a:extLst>
              </p:cNvPr>
              <p:cNvCxnSpPr>
                <a:stCxn id="422" idx="0"/>
                <a:endCxn id="434" idx="3"/>
              </p:cNvCxnSpPr>
              <p:nvPr/>
            </p:nvCxnSpPr>
            <p:spPr>
              <a:xfrm flipV="1">
                <a:off x="6309315" y="3055495"/>
                <a:ext cx="199862" cy="567893"/>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49B54C35-81FF-421C-8715-CBDA8B7A13F2}"/>
                  </a:ext>
                </a:extLst>
              </p:cNvPr>
              <p:cNvSpPr/>
              <p:nvPr/>
            </p:nvSpPr>
            <p:spPr>
              <a:xfrm>
                <a:off x="6167538" y="3808082"/>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37" name="Straight Connector 436">
                <a:extLst>
                  <a:ext uri="{FF2B5EF4-FFF2-40B4-BE49-F238E27FC236}">
                    <a16:creationId xmlns:a16="http://schemas.microsoft.com/office/drawing/2014/main" id="{5B05E2AC-31E7-49B0-A2DD-B9979CB69623}"/>
                  </a:ext>
                </a:extLst>
              </p:cNvPr>
              <p:cNvCxnSpPr>
                <a:stCxn id="422" idx="3"/>
                <a:endCxn id="436" idx="7"/>
              </p:cNvCxnSpPr>
              <p:nvPr/>
            </p:nvCxnSpPr>
            <p:spPr>
              <a:xfrm flipH="1">
                <a:off x="6198266" y="3654116"/>
                <a:ext cx="98321" cy="159238"/>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5853AF2E-AAAC-4939-B3C4-D51F9D972B1E}"/>
                  </a:ext>
                </a:extLst>
              </p:cNvPr>
              <p:cNvSpPr/>
              <p:nvPr/>
            </p:nvSpPr>
            <p:spPr>
              <a:xfrm>
                <a:off x="6393428" y="3745681"/>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39" name="Oval 438">
                <a:extLst>
                  <a:ext uri="{FF2B5EF4-FFF2-40B4-BE49-F238E27FC236}">
                    <a16:creationId xmlns:a16="http://schemas.microsoft.com/office/drawing/2014/main" id="{DDCD9A81-DF16-43DD-930D-6B9F011EEFF8}"/>
                  </a:ext>
                </a:extLst>
              </p:cNvPr>
              <p:cNvSpPr/>
              <p:nvPr/>
            </p:nvSpPr>
            <p:spPr>
              <a:xfrm>
                <a:off x="6398521" y="3721865"/>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40" name="Oval 439">
                <a:extLst>
                  <a:ext uri="{FF2B5EF4-FFF2-40B4-BE49-F238E27FC236}">
                    <a16:creationId xmlns:a16="http://schemas.microsoft.com/office/drawing/2014/main" id="{CBCDB32A-6208-43E9-B16C-C13108524F02}"/>
                  </a:ext>
                </a:extLst>
              </p:cNvPr>
              <p:cNvSpPr/>
              <p:nvPr/>
            </p:nvSpPr>
            <p:spPr>
              <a:xfrm>
                <a:off x="6327315" y="3724052"/>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41" name="Oval 440">
                <a:extLst>
                  <a:ext uri="{FF2B5EF4-FFF2-40B4-BE49-F238E27FC236}">
                    <a16:creationId xmlns:a16="http://schemas.microsoft.com/office/drawing/2014/main" id="{73D2ADE6-986A-431E-97B2-28D61EB5A29C}"/>
                  </a:ext>
                </a:extLst>
              </p:cNvPr>
              <p:cNvSpPr/>
              <p:nvPr/>
            </p:nvSpPr>
            <p:spPr>
              <a:xfrm>
                <a:off x="6322392" y="3766616"/>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42" name="Oval 441">
                <a:extLst>
                  <a:ext uri="{FF2B5EF4-FFF2-40B4-BE49-F238E27FC236}">
                    <a16:creationId xmlns:a16="http://schemas.microsoft.com/office/drawing/2014/main" id="{9B2F2915-85F3-4F65-8A58-FA25FF614606}"/>
                  </a:ext>
                </a:extLst>
              </p:cNvPr>
              <p:cNvSpPr/>
              <p:nvPr/>
            </p:nvSpPr>
            <p:spPr>
              <a:xfrm>
                <a:off x="6299411" y="3573890"/>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43" name="Oval 442">
                <a:extLst>
                  <a:ext uri="{FF2B5EF4-FFF2-40B4-BE49-F238E27FC236}">
                    <a16:creationId xmlns:a16="http://schemas.microsoft.com/office/drawing/2014/main" id="{437F9212-47DA-4992-AA15-A735D47AD59E}"/>
                  </a:ext>
                </a:extLst>
              </p:cNvPr>
              <p:cNvSpPr/>
              <p:nvPr/>
            </p:nvSpPr>
            <p:spPr>
              <a:xfrm>
                <a:off x="6540512" y="3748316"/>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44" name="Oval 443">
                <a:extLst>
                  <a:ext uri="{FF2B5EF4-FFF2-40B4-BE49-F238E27FC236}">
                    <a16:creationId xmlns:a16="http://schemas.microsoft.com/office/drawing/2014/main" id="{464C65C8-3F69-45BD-A7C6-2DBB9E8B3773}"/>
                  </a:ext>
                </a:extLst>
              </p:cNvPr>
              <p:cNvSpPr/>
              <p:nvPr/>
            </p:nvSpPr>
            <p:spPr>
              <a:xfrm>
                <a:off x="3658412" y="3763681"/>
                <a:ext cx="36000" cy="3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445" name="Straight Connector 444">
                <a:extLst>
                  <a:ext uri="{FF2B5EF4-FFF2-40B4-BE49-F238E27FC236}">
                    <a16:creationId xmlns:a16="http://schemas.microsoft.com/office/drawing/2014/main" id="{BA3E04B5-49AC-4FAA-A07B-9C61626B44A8}"/>
                  </a:ext>
                </a:extLst>
              </p:cNvPr>
              <p:cNvCxnSpPr>
                <a:stCxn id="444" idx="6"/>
                <a:endCxn id="422" idx="3"/>
              </p:cNvCxnSpPr>
              <p:nvPr/>
            </p:nvCxnSpPr>
            <p:spPr>
              <a:xfrm flipV="1">
                <a:off x="3694412" y="3654116"/>
                <a:ext cx="2602175" cy="127565"/>
              </a:xfrm>
              <a:prstGeom prst="line">
                <a:avLst/>
              </a:prstGeom>
              <a:ln>
                <a:solidFill>
                  <a:srgbClr val="0092D0">
                    <a:alpha val="4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C2884EC-E1E2-4653-972A-8D89694339F3}"/>
                  </a:ext>
                </a:extLst>
              </p:cNvPr>
              <p:cNvCxnSpPr>
                <a:stCxn id="422" idx="0"/>
                <a:endCxn id="442" idx="3"/>
              </p:cNvCxnSpPr>
              <p:nvPr/>
            </p:nvCxnSpPr>
            <p:spPr>
              <a:xfrm flipH="1" flipV="1">
                <a:off x="6304683" y="3604618"/>
                <a:ext cx="4632" cy="18770"/>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4FE5A6CF-3EE4-4258-ABF6-2C2930CCFF8E}"/>
                  </a:ext>
                </a:extLst>
              </p:cNvPr>
              <p:cNvCxnSpPr>
                <a:stCxn id="422" idx="5"/>
                <a:endCxn id="443" idx="1"/>
              </p:cNvCxnSpPr>
              <p:nvPr/>
            </p:nvCxnSpPr>
            <p:spPr>
              <a:xfrm>
                <a:off x="6322043" y="3654116"/>
                <a:ext cx="223741" cy="99472"/>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54C76CAB-3EA8-438C-A768-BDBB9C3CB104}"/>
                  </a:ext>
                </a:extLst>
              </p:cNvPr>
              <p:cNvCxnSpPr>
                <a:stCxn id="438" idx="1"/>
                <a:endCxn id="422" idx="5"/>
              </p:cNvCxnSpPr>
              <p:nvPr/>
            </p:nvCxnSpPr>
            <p:spPr>
              <a:xfrm flipH="1" flipV="1">
                <a:off x="6322043" y="3654116"/>
                <a:ext cx="76657" cy="96837"/>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5236F016-A01F-4228-A5A5-4FDB23A3159E}"/>
                  </a:ext>
                </a:extLst>
              </p:cNvPr>
              <p:cNvCxnSpPr>
                <a:stCxn id="441" idx="1"/>
                <a:endCxn id="422" idx="4"/>
              </p:cNvCxnSpPr>
              <p:nvPr/>
            </p:nvCxnSpPr>
            <p:spPr>
              <a:xfrm flipH="1" flipV="1">
                <a:off x="6309315" y="3659388"/>
                <a:ext cx="18349" cy="112500"/>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E94A553-8AE1-4469-B94E-F061535F46BB}"/>
                  </a:ext>
                </a:extLst>
              </p:cNvPr>
              <p:cNvCxnSpPr>
                <a:stCxn id="439" idx="1"/>
                <a:endCxn id="422" idx="5"/>
              </p:cNvCxnSpPr>
              <p:nvPr/>
            </p:nvCxnSpPr>
            <p:spPr>
              <a:xfrm flipH="1" flipV="1">
                <a:off x="6322043" y="3654116"/>
                <a:ext cx="81750" cy="73021"/>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BAE29310-CBFB-4BE4-BB77-1F3B68340B5B}"/>
                  </a:ext>
                </a:extLst>
              </p:cNvPr>
              <p:cNvCxnSpPr>
                <a:stCxn id="440" idx="5"/>
                <a:endCxn id="422" idx="2"/>
              </p:cNvCxnSpPr>
              <p:nvPr/>
            </p:nvCxnSpPr>
            <p:spPr>
              <a:xfrm flipH="1" flipV="1">
                <a:off x="6291315" y="3641388"/>
                <a:ext cx="66728" cy="113392"/>
              </a:xfrm>
              <a:prstGeom prst="line">
                <a:avLst/>
              </a:prstGeom>
              <a:ln>
                <a:solidFill>
                  <a:srgbClr val="0092D0">
                    <a:alpha val="25098"/>
                  </a:srgbClr>
                </a:solidFill>
              </a:ln>
            </p:spPr>
            <p:style>
              <a:lnRef idx="1">
                <a:schemeClr val="accent1"/>
              </a:lnRef>
              <a:fillRef idx="0">
                <a:schemeClr val="accent1"/>
              </a:fillRef>
              <a:effectRef idx="0">
                <a:schemeClr val="accent1"/>
              </a:effectRef>
              <a:fontRef idx="minor">
                <a:schemeClr val="tx1"/>
              </a:fontRef>
            </p:style>
          </p:cxnSp>
        </p:grpSp>
        <p:sp>
          <p:nvSpPr>
            <p:cNvPr id="327" name="Rectangle 326">
              <a:extLst>
                <a:ext uri="{FF2B5EF4-FFF2-40B4-BE49-F238E27FC236}">
                  <a16:creationId xmlns:a16="http://schemas.microsoft.com/office/drawing/2014/main" id="{D1881A70-F924-4C8C-B419-C0E17E02A661}"/>
                </a:ext>
              </a:extLst>
            </p:cNvPr>
            <p:cNvSpPr/>
            <p:nvPr/>
          </p:nvSpPr>
          <p:spPr>
            <a:xfrm>
              <a:off x="9820222" y="907914"/>
              <a:ext cx="2000352" cy="22506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grpSp>
      <p:pic>
        <p:nvPicPr>
          <p:cNvPr id="453" name="Picture 452">
            <a:extLst>
              <a:ext uri="{FF2B5EF4-FFF2-40B4-BE49-F238E27FC236}">
                <a16:creationId xmlns:a16="http://schemas.microsoft.com/office/drawing/2014/main" id="{AAEFFB14-0FE3-48B3-8D18-94E6E1A817F9}"/>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8633729" y="2833856"/>
            <a:ext cx="652324" cy="118054"/>
          </a:xfrm>
          <a:prstGeom prst="rect">
            <a:avLst/>
          </a:prstGeom>
        </p:spPr>
      </p:pic>
      <p:sp>
        <p:nvSpPr>
          <p:cNvPr id="454" name="Rectangle 453">
            <a:extLst>
              <a:ext uri="{FF2B5EF4-FFF2-40B4-BE49-F238E27FC236}">
                <a16:creationId xmlns:a16="http://schemas.microsoft.com/office/drawing/2014/main" id="{A0F9D598-85D1-479F-9707-4B1192CAC871}"/>
              </a:ext>
            </a:extLst>
          </p:cNvPr>
          <p:cNvSpPr/>
          <p:nvPr/>
        </p:nvSpPr>
        <p:spPr>
          <a:xfrm>
            <a:off x="267729" y="4299432"/>
            <a:ext cx="11707659" cy="2501616"/>
          </a:xfrm>
          <a:prstGeom prst="rect">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pic>
        <p:nvPicPr>
          <p:cNvPr id="455" name="Picture 454">
            <a:extLst>
              <a:ext uri="{FF2B5EF4-FFF2-40B4-BE49-F238E27FC236}">
                <a16:creationId xmlns:a16="http://schemas.microsoft.com/office/drawing/2014/main" id="{7D24B5EC-3C1A-4D07-9D69-FEE78CEC6B5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b="-11244"/>
          <a:stretch/>
        </p:blipFill>
        <p:spPr>
          <a:xfrm>
            <a:off x="4532347" y="6405851"/>
            <a:ext cx="428795" cy="349746"/>
          </a:xfrm>
          <a:prstGeom prst="rect">
            <a:avLst/>
          </a:prstGeom>
        </p:spPr>
      </p:pic>
      <p:pic>
        <p:nvPicPr>
          <p:cNvPr id="456" name="Picture 455">
            <a:extLst>
              <a:ext uri="{FF2B5EF4-FFF2-40B4-BE49-F238E27FC236}">
                <a16:creationId xmlns:a16="http://schemas.microsoft.com/office/drawing/2014/main" id="{6491BAC2-1429-422E-BC4E-E6163D025B56}"/>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740536" y="6454844"/>
            <a:ext cx="625279" cy="253433"/>
          </a:xfrm>
          <a:prstGeom prst="rect">
            <a:avLst/>
          </a:prstGeom>
        </p:spPr>
      </p:pic>
      <p:pic>
        <p:nvPicPr>
          <p:cNvPr id="457" name="Picture 456">
            <a:extLst>
              <a:ext uri="{FF2B5EF4-FFF2-40B4-BE49-F238E27FC236}">
                <a16:creationId xmlns:a16="http://schemas.microsoft.com/office/drawing/2014/main" id="{F47828E4-6C30-45F8-9AA5-0CADE7651C4A}"/>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9497200" y="6467367"/>
            <a:ext cx="890770" cy="220953"/>
          </a:xfrm>
          <a:prstGeom prst="rect">
            <a:avLst/>
          </a:prstGeom>
        </p:spPr>
      </p:pic>
      <p:pic>
        <p:nvPicPr>
          <p:cNvPr id="458" name="Picture 457">
            <a:extLst>
              <a:ext uri="{FF2B5EF4-FFF2-40B4-BE49-F238E27FC236}">
                <a16:creationId xmlns:a16="http://schemas.microsoft.com/office/drawing/2014/main" id="{E4C5254A-15BC-49A6-87DB-DCEA71766DCA}"/>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73038" y="6088025"/>
            <a:ext cx="666178" cy="126240"/>
          </a:xfrm>
          <a:prstGeom prst="rect">
            <a:avLst/>
          </a:prstGeom>
        </p:spPr>
      </p:pic>
      <p:pic>
        <p:nvPicPr>
          <p:cNvPr id="459" name="Picture 458">
            <a:extLst>
              <a:ext uri="{FF2B5EF4-FFF2-40B4-BE49-F238E27FC236}">
                <a16:creationId xmlns:a16="http://schemas.microsoft.com/office/drawing/2014/main" id="{1325EAC4-3B01-4DD9-8A4D-D9892BE91A81}"/>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4345432" y="6034077"/>
            <a:ext cx="794932" cy="198733"/>
          </a:xfrm>
          <a:prstGeom prst="rect">
            <a:avLst/>
          </a:prstGeom>
        </p:spPr>
      </p:pic>
      <p:pic>
        <p:nvPicPr>
          <p:cNvPr id="460" name="Picture 459">
            <a:extLst>
              <a:ext uri="{FF2B5EF4-FFF2-40B4-BE49-F238E27FC236}">
                <a16:creationId xmlns:a16="http://schemas.microsoft.com/office/drawing/2014/main" id="{E759161B-F58D-4F56-9BED-5CAFD8A83F10}"/>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8367422" y="6480893"/>
            <a:ext cx="642202" cy="128730"/>
          </a:xfrm>
          <a:prstGeom prst="rect">
            <a:avLst/>
          </a:prstGeom>
        </p:spPr>
      </p:pic>
      <p:pic>
        <p:nvPicPr>
          <p:cNvPr id="461" name="Picture 460">
            <a:extLst>
              <a:ext uri="{FF2B5EF4-FFF2-40B4-BE49-F238E27FC236}">
                <a16:creationId xmlns:a16="http://schemas.microsoft.com/office/drawing/2014/main" id="{4DC78C34-8DC1-43B1-8851-FCC34688E091}"/>
              </a:ext>
            </a:extLst>
          </p:cNvPr>
          <p:cNvPicPr>
            <a:picLocks noChangeAspect="1"/>
          </p:cNvPicPr>
          <p:nvPr/>
        </p:nvPicPr>
        <p:blipFill>
          <a:blip r:embed="rId15" cstate="screen">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tretch>
            <a:fillRect/>
          </a:stretch>
        </p:blipFill>
        <p:spPr>
          <a:xfrm>
            <a:off x="7018686" y="6361201"/>
            <a:ext cx="678981" cy="307732"/>
          </a:xfrm>
          <a:prstGeom prst="rect">
            <a:avLst/>
          </a:prstGeom>
        </p:spPr>
      </p:pic>
      <p:pic>
        <p:nvPicPr>
          <p:cNvPr id="462" name="Picture 461">
            <a:extLst>
              <a:ext uri="{FF2B5EF4-FFF2-40B4-BE49-F238E27FC236}">
                <a16:creationId xmlns:a16="http://schemas.microsoft.com/office/drawing/2014/main" id="{DAF39B84-BB93-4AE4-8543-F8DCE4EF4963}"/>
              </a:ext>
            </a:extLst>
          </p:cNvPr>
          <p:cNvPicPr>
            <a:picLocks noChangeAspect="1"/>
          </p:cNvPicPr>
          <p:nvPr/>
        </p:nvPicPr>
        <p:blipFill>
          <a:blip r:embed="rId17" cstate="screen">
            <a:biLevel thresh="50000"/>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tretch>
            <a:fillRect/>
          </a:stretch>
        </p:blipFill>
        <p:spPr>
          <a:xfrm>
            <a:off x="3210816" y="6436216"/>
            <a:ext cx="579076" cy="269978"/>
          </a:xfrm>
          <a:prstGeom prst="rect">
            <a:avLst/>
          </a:prstGeom>
        </p:spPr>
      </p:pic>
      <p:pic>
        <p:nvPicPr>
          <p:cNvPr id="463" name="Picture 462">
            <a:extLst>
              <a:ext uri="{FF2B5EF4-FFF2-40B4-BE49-F238E27FC236}">
                <a16:creationId xmlns:a16="http://schemas.microsoft.com/office/drawing/2014/main" id="{FC4212F2-3540-46E8-8C3F-27C1EFB4C51F}"/>
              </a:ext>
            </a:extLst>
          </p:cNvPr>
          <p:cNvPicPr>
            <a:picLocks noChangeAspect="1"/>
          </p:cNvPicPr>
          <p:nvPr/>
        </p:nvPicPr>
        <p:blipFill>
          <a:blip r:embed="rId19" cstate="screen">
            <a:biLevel thresh="75000"/>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tretch>
            <a:fillRect/>
          </a:stretch>
        </p:blipFill>
        <p:spPr>
          <a:xfrm>
            <a:off x="2004968" y="6369109"/>
            <a:ext cx="602552" cy="382658"/>
          </a:xfrm>
          <a:prstGeom prst="rect">
            <a:avLst/>
          </a:prstGeom>
        </p:spPr>
      </p:pic>
      <p:pic>
        <p:nvPicPr>
          <p:cNvPr id="464" name="Picture 463">
            <a:extLst>
              <a:ext uri="{FF2B5EF4-FFF2-40B4-BE49-F238E27FC236}">
                <a16:creationId xmlns:a16="http://schemas.microsoft.com/office/drawing/2014/main" id="{0CFB9213-149A-4D41-A548-68A2BE6BA756}"/>
              </a:ext>
            </a:extLst>
          </p:cNvPr>
          <p:cNvPicPr>
            <a:picLocks noChangeAspect="1"/>
          </p:cNvPicPr>
          <p:nvPr/>
        </p:nvPicPr>
        <p:blipFill>
          <a:blip r:embed="rId21" cstate="screen">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tretch>
            <a:fillRect/>
          </a:stretch>
        </p:blipFill>
        <p:spPr>
          <a:xfrm>
            <a:off x="587354" y="6088007"/>
            <a:ext cx="775907" cy="117161"/>
          </a:xfrm>
          <a:prstGeom prst="rect">
            <a:avLst/>
          </a:prstGeom>
        </p:spPr>
      </p:pic>
      <p:pic>
        <p:nvPicPr>
          <p:cNvPr id="465" name="Picture 464">
            <a:extLst>
              <a:ext uri="{FF2B5EF4-FFF2-40B4-BE49-F238E27FC236}">
                <a16:creationId xmlns:a16="http://schemas.microsoft.com/office/drawing/2014/main" id="{BE8EAF28-FC1F-4FF9-A528-BBEDF6462564}"/>
              </a:ext>
            </a:extLst>
          </p:cNvPr>
          <p:cNvPicPr>
            <a:picLocks noChangeAspect="1"/>
          </p:cNvPicPr>
          <p:nvPr/>
        </p:nvPicPr>
        <p:blipFill>
          <a:blip r:embed="rId23" cstate="screen">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a:ext>
            </a:extLst>
          </a:blip>
          <a:stretch>
            <a:fillRect/>
          </a:stretch>
        </p:blipFill>
        <p:spPr>
          <a:xfrm>
            <a:off x="604913" y="5602357"/>
            <a:ext cx="789186" cy="247587"/>
          </a:xfrm>
          <a:prstGeom prst="rect">
            <a:avLst/>
          </a:prstGeom>
        </p:spPr>
      </p:pic>
      <p:pic>
        <p:nvPicPr>
          <p:cNvPr id="466" name="Picture 465">
            <a:extLst>
              <a:ext uri="{FF2B5EF4-FFF2-40B4-BE49-F238E27FC236}">
                <a16:creationId xmlns:a16="http://schemas.microsoft.com/office/drawing/2014/main" id="{12E71CC6-C10F-47A3-B015-21CA25CE27E9}"/>
              </a:ext>
            </a:extLst>
          </p:cNvPr>
          <p:cNvPicPr>
            <a:picLocks noChangeAspect="1"/>
          </p:cNvPicPr>
          <p:nvPr/>
        </p:nvPicPr>
        <p:blipFill rotWithShape="1">
          <a:blip r:embed="rId25" cstate="screen">
            <a:biLevel thresh="25000"/>
            <a:extLst>
              <a:ext uri="{28A0092B-C50C-407E-A947-70E740481C1C}">
                <a14:useLocalDpi xmlns:a14="http://schemas.microsoft.com/office/drawing/2010/main"/>
              </a:ext>
            </a:extLst>
          </a:blip>
          <a:srcRect/>
          <a:stretch/>
        </p:blipFill>
        <p:spPr>
          <a:xfrm>
            <a:off x="622473" y="4471624"/>
            <a:ext cx="755411" cy="136709"/>
          </a:xfrm>
          <a:prstGeom prst="rect">
            <a:avLst/>
          </a:prstGeom>
        </p:spPr>
      </p:pic>
      <p:pic>
        <p:nvPicPr>
          <p:cNvPr id="467" name="Picture 466">
            <a:extLst>
              <a:ext uri="{FF2B5EF4-FFF2-40B4-BE49-F238E27FC236}">
                <a16:creationId xmlns:a16="http://schemas.microsoft.com/office/drawing/2014/main" id="{A70C4FB5-B95F-4CE3-AFA6-C887DC0AA198}"/>
              </a:ext>
            </a:extLst>
          </p:cNvPr>
          <p:cNvPicPr>
            <a:picLocks noChangeAspect="1"/>
          </p:cNvPicPr>
          <p:nvPr/>
        </p:nvPicPr>
        <p:blipFill>
          <a:blip r:embed="rId26" cstate="screen">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a:ext>
            </a:extLst>
          </a:blip>
          <a:stretch>
            <a:fillRect/>
          </a:stretch>
        </p:blipFill>
        <p:spPr>
          <a:xfrm>
            <a:off x="745365" y="4755900"/>
            <a:ext cx="468098" cy="310389"/>
          </a:xfrm>
          <a:prstGeom prst="rect">
            <a:avLst/>
          </a:prstGeom>
        </p:spPr>
      </p:pic>
      <p:pic>
        <p:nvPicPr>
          <p:cNvPr id="468" name="Picture 467">
            <a:extLst>
              <a:ext uri="{FF2B5EF4-FFF2-40B4-BE49-F238E27FC236}">
                <a16:creationId xmlns:a16="http://schemas.microsoft.com/office/drawing/2014/main" id="{B12274A3-31BC-4FA1-AA63-93ABD7BB8AC7}"/>
              </a:ext>
            </a:extLst>
          </p:cNvPr>
          <p:cNvPicPr>
            <a:picLocks noChangeAspect="1"/>
          </p:cNvPicPr>
          <p:nvPr/>
        </p:nvPicPr>
        <p:blipFill rotWithShape="1">
          <a:blip r:embed="rId28" cstate="screen">
            <a:clrChange>
              <a:clrFrom>
                <a:srgbClr val="FFFFFF"/>
              </a:clrFrom>
              <a:clrTo>
                <a:srgbClr val="FFFFFF">
                  <a:alpha val="0"/>
                </a:srgbClr>
              </a:clrTo>
            </a:clrChange>
            <a:biLevel thresh="25000"/>
            <a:extLst>
              <a:ext uri="{BEBA8EAE-BF5A-486C-A8C5-ECC9F3942E4B}">
                <a14:imgProps xmlns:a14="http://schemas.microsoft.com/office/drawing/2010/main">
                  <a14:imgLayer r:embed="rId29">
                    <a14:imgEffect>
                      <a14:brightnessContrast bright="92000" contrast="100000"/>
                    </a14:imgEffect>
                  </a14:imgLayer>
                </a14:imgProps>
              </a:ext>
              <a:ext uri="{28A0092B-C50C-407E-A947-70E740481C1C}">
                <a14:useLocalDpi xmlns:a14="http://schemas.microsoft.com/office/drawing/2010/main"/>
              </a:ext>
            </a:extLst>
          </a:blip>
          <a:srcRect/>
          <a:stretch/>
        </p:blipFill>
        <p:spPr>
          <a:xfrm>
            <a:off x="2057040" y="4482752"/>
            <a:ext cx="496033" cy="151014"/>
          </a:xfrm>
          <a:prstGeom prst="rect">
            <a:avLst/>
          </a:prstGeom>
        </p:spPr>
      </p:pic>
      <p:pic>
        <p:nvPicPr>
          <p:cNvPr id="469" name="Picture 468">
            <a:extLst>
              <a:ext uri="{FF2B5EF4-FFF2-40B4-BE49-F238E27FC236}">
                <a16:creationId xmlns:a16="http://schemas.microsoft.com/office/drawing/2014/main" id="{CAA6D839-04AF-42DC-8804-36A1F3BB660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142780" y="4822034"/>
            <a:ext cx="376245" cy="188123"/>
          </a:xfrm>
          <a:prstGeom prst="rect">
            <a:avLst/>
          </a:prstGeom>
        </p:spPr>
      </p:pic>
      <p:pic>
        <p:nvPicPr>
          <p:cNvPr id="470" name="Picture 469">
            <a:extLst>
              <a:ext uri="{FF2B5EF4-FFF2-40B4-BE49-F238E27FC236}">
                <a16:creationId xmlns:a16="http://schemas.microsoft.com/office/drawing/2014/main" id="{F7426D3D-BFC0-4EA8-B42E-056C2AAD21CD}"/>
              </a:ext>
            </a:extLst>
          </p:cNvPr>
          <p:cNvPicPr>
            <a:picLocks noChangeAspect="1"/>
          </p:cNvPicPr>
          <p:nvPr/>
        </p:nvPicPr>
        <p:blipFill>
          <a:blip r:embed="rId31" cstate="screen">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a:ext>
            </a:extLst>
          </a:blip>
          <a:stretch>
            <a:fillRect/>
          </a:stretch>
        </p:blipFill>
        <p:spPr>
          <a:xfrm>
            <a:off x="3258952" y="4379641"/>
            <a:ext cx="554768" cy="320656"/>
          </a:xfrm>
          <a:prstGeom prst="rect">
            <a:avLst/>
          </a:prstGeom>
        </p:spPr>
      </p:pic>
      <p:pic>
        <p:nvPicPr>
          <p:cNvPr id="471" name="Picture 470">
            <a:extLst>
              <a:ext uri="{FF2B5EF4-FFF2-40B4-BE49-F238E27FC236}">
                <a16:creationId xmlns:a16="http://schemas.microsoft.com/office/drawing/2014/main" id="{2A5D4DD8-FF3B-4A8C-A6DE-A807B2458DBB}"/>
              </a:ext>
            </a:extLst>
          </p:cNvPr>
          <p:cNvPicPr>
            <a:picLocks noChangeAspect="1"/>
          </p:cNvPicPr>
          <p:nvPr/>
        </p:nvPicPr>
        <p:blipFill rotWithShape="1">
          <a:blip r:embed="rId33" cstate="screen">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a:ext>
            </a:extLst>
          </a:blip>
          <a:srcRect/>
          <a:stretch/>
        </p:blipFill>
        <p:spPr>
          <a:xfrm>
            <a:off x="8335845" y="4803202"/>
            <a:ext cx="715523" cy="178881"/>
          </a:xfrm>
          <a:prstGeom prst="rect">
            <a:avLst/>
          </a:prstGeom>
        </p:spPr>
      </p:pic>
      <p:pic>
        <p:nvPicPr>
          <p:cNvPr id="472" name="Picture 471">
            <a:extLst>
              <a:ext uri="{FF2B5EF4-FFF2-40B4-BE49-F238E27FC236}">
                <a16:creationId xmlns:a16="http://schemas.microsoft.com/office/drawing/2014/main" id="{9E556ABE-F425-4A85-B2B2-1312CF5D0B50}"/>
              </a:ext>
            </a:extLst>
          </p:cNvPr>
          <p:cNvPicPr>
            <a:picLocks noChangeAspect="1"/>
          </p:cNvPicPr>
          <p:nvPr/>
        </p:nvPicPr>
        <p:blipFill>
          <a:blip r:embed="rId35" cstate="screen">
            <a:biLevel thresh="25000"/>
            <a:extLst>
              <a:ext uri="{28A0092B-C50C-407E-A947-70E740481C1C}">
                <a14:useLocalDpi xmlns:a14="http://schemas.microsoft.com/office/drawing/2010/main"/>
              </a:ext>
            </a:extLst>
          </a:blip>
          <a:stretch>
            <a:fillRect/>
          </a:stretch>
        </p:blipFill>
        <p:spPr>
          <a:xfrm>
            <a:off x="7064173" y="4256562"/>
            <a:ext cx="574017" cy="429537"/>
          </a:xfrm>
          <a:prstGeom prst="rect">
            <a:avLst/>
          </a:prstGeom>
        </p:spPr>
      </p:pic>
      <p:pic>
        <p:nvPicPr>
          <p:cNvPr id="473" name="Picture 472">
            <a:extLst>
              <a:ext uri="{FF2B5EF4-FFF2-40B4-BE49-F238E27FC236}">
                <a16:creationId xmlns:a16="http://schemas.microsoft.com/office/drawing/2014/main" id="{AA07B499-9EC3-4CA9-B61B-5464BD74F41E}"/>
              </a:ext>
            </a:extLst>
          </p:cNvPr>
          <p:cNvPicPr>
            <a:picLocks noChangeAspect="1"/>
          </p:cNvPicPr>
          <p:nvPr/>
        </p:nvPicPr>
        <p:blipFill>
          <a:blip r:embed="rId36" cstate="screen">
            <a:biLevel thresh="50000"/>
            <a:extLst>
              <a:ext uri="{28A0092B-C50C-407E-A947-70E740481C1C}">
                <a14:useLocalDpi xmlns:a14="http://schemas.microsoft.com/office/drawing/2010/main"/>
              </a:ext>
            </a:extLst>
          </a:blip>
          <a:stretch>
            <a:fillRect/>
          </a:stretch>
        </p:blipFill>
        <p:spPr>
          <a:xfrm>
            <a:off x="4403665" y="5235291"/>
            <a:ext cx="711034" cy="159208"/>
          </a:xfrm>
          <a:prstGeom prst="rect">
            <a:avLst/>
          </a:prstGeom>
        </p:spPr>
      </p:pic>
      <p:pic>
        <p:nvPicPr>
          <p:cNvPr id="474" name="Picture 473">
            <a:extLst>
              <a:ext uri="{FF2B5EF4-FFF2-40B4-BE49-F238E27FC236}">
                <a16:creationId xmlns:a16="http://schemas.microsoft.com/office/drawing/2014/main" id="{CA6B1F15-6420-44ED-B7C3-7A2F47A3CF6C}"/>
              </a:ext>
            </a:extLst>
          </p:cNvPr>
          <p:cNvPicPr>
            <a:picLocks noChangeAspect="1"/>
          </p:cNvPicPr>
          <p:nvPr/>
        </p:nvPicPr>
        <p:blipFill>
          <a:blip r:embed="rId37" cstate="screen">
            <a:biLevel thresh="25000"/>
            <a:extLst>
              <a:ext uri="{28A0092B-C50C-407E-A947-70E740481C1C}">
                <a14:useLocalDpi xmlns:a14="http://schemas.microsoft.com/office/drawing/2010/main"/>
              </a:ext>
            </a:extLst>
          </a:blip>
          <a:stretch>
            <a:fillRect/>
          </a:stretch>
        </p:blipFill>
        <p:spPr>
          <a:xfrm>
            <a:off x="5742500" y="5236037"/>
            <a:ext cx="670516" cy="202160"/>
          </a:xfrm>
          <a:prstGeom prst="rect">
            <a:avLst/>
          </a:prstGeom>
        </p:spPr>
      </p:pic>
      <p:pic>
        <p:nvPicPr>
          <p:cNvPr id="475" name="Picture 474">
            <a:extLst>
              <a:ext uri="{FF2B5EF4-FFF2-40B4-BE49-F238E27FC236}">
                <a16:creationId xmlns:a16="http://schemas.microsoft.com/office/drawing/2014/main" id="{E8F03430-091F-410B-AE21-E5770854CB13}"/>
              </a:ext>
            </a:extLst>
          </p:cNvPr>
          <p:cNvPicPr>
            <a:picLocks noChangeAspect="1"/>
          </p:cNvPicPr>
          <p:nvPr/>
        </p:nvPicPr>
        <p:blipFill>
          <a:blip r:embed="rId38" cstate="screen">
            <a:biLevel thresh="25000"/>
            <a:extLst>
              <a:ext uri="{28A0092B-C50C-407E-A947-70E740481C1C}">
                <a14:useLocalDpi xmlns:a14="http://schemas.microsoft.com/office/drawing/2010/main"/>
              </a:ext>
            </a:extLst>
          </a:blip>
          <a:stretch>
            <a:fillRect/>
          </a:stretch>
        </p:blipFill>
        <p:spPr>
          <a:xfrm>
            <a:off x="5963264" y="4379211"/>
            <a:ext cx="267499" cy="267499"/>
          </a:xfrm>
          <a:prstGeom prst="rect">
            <a:avLst/>
          </a:prstGeom>
        </p:spPr>
      </p:pic>
      <p:pic>
        <p:nvPicPr>
          <p:cNvPr id="476" name="Picture 475">
            <a:extLst>
              <a:ext uri="{FF2B5EF4-FFF2-40B4-BE49-F238E27FC236}">
                <a16:creationId xmlns:a16="http://schemas.microsoft.com/office/drawing/2014/main" id="{5AD7A822-1A64-423D-A777-0743D52BDCC3}"/>
              </a:ext>
            </a:extLst>
          </p:cNvPr>
          <p:cNvPicPr>
            <a:picLocks noChangeAspect="1"/>
          </p:cNvPicPr>
          <p:nvPr/>
        </p:nvPicPr>
        <p:blipFill>
          <a:blip r:embed="rId39" cstate="screen">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a:ext>
            </a:extLst>
          </a:blip>
          <a:stretch>
            <a:fillRect/>
          </a:stretch>
        </p:blipFill>
        <p:spPr>
          <a:xfrm>
            <a:off x="3307097" y="4764731"/>
            <a:ext cx="479690" cy="254086"/>
          </a:xfrm>
          <a:prstGeom prst="rect">
            <a:avLst/>
          </a:prstGeom>
        </p:spPr>
      </p:pic>
      <p:pic>
        <p:nvPicPr>
          <p:cNvPr id="477" name="Picture 476">
            <a:extLst>
              <a:ext uri="{FF2B5EF4-FFF2-40B4-BE49-F238E27FC236}">
                <a16:creationId xmlns:a16="http://schemas.microsoft.com/office/drawing/2014/main" id="{75DA7597-88B4-4335-A482-5F9AC30475DE}"/>
              </a:ext>
            </a:extLst>
          </p:cNvPr>
          <p:cNvPicPr>
            <a:picLocks noChangeAspect="1"/>
          </p:cNvPicPr>
          <p:nvPr/>
        </p:nvPicPr>
        <p:blipFill>
          <a:blip r:embed="rId41" cstate="screen">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a:ext>
            </a:extLst>
          </a:blip>
          <a:stretch>
            <a:fillRect/>
          </a:stretch>
        </p:blipFill>
        <p:spPr>
          <a:xfrm>
            <a:off x="8164399" y="4342617"/>
            <a:ext cx="930595" cy="348565"/>
          </a:xfrm>
          <a:prstGeom prst="rect">
            <a:avLst/>
          </a:prstGeom>
        </p:spPr>
      </p:pic>
      <p:pic>
        <p:nvPicPr>
          <p:cNvPr id="478" name="Picture 477">
            <a:extLst>
              <a:ext uri="{FF2B5EF4-FFF2-40B4-BE49-F238E27FC236}">
                <a16:creationId xmlns:a16="http://schemas.microsoft.com/office/drawing/2014/main" id="{3009F7D2-60D5-41B5-8480-41D9F2F48531}"/>
              </a:ext>
            </a:extLst>
          </p:cNvPr>
          <p:cNvPicPr>
            <a:picLocks noChangeAspect="1"/>
          </p:cNvPicPr>
          <p:nvPr/>
        </p:nvPicPr>
        <p:blipFill>
          <a:blip r:embed="rId43" cstate="screen">
            <a:biLevel thresh="25000"/>
            <a:extLst>
              <a:ext uri="{28A0092B-C50C-407E-A947-70E740481C1C}">
                <a14:useLocalDpi xmlns:a14="http://schemas.microsoft.com/office/drawing/2010/main"/>
              </a:ext>
            </a:extLst>
          </a:blip>
          <a:stretch>
            <a:fillRect/>
          </a:stretch>
        </p:blipFill>
        <p:spPr>
          <a:xfrm>
            <a:off x="4301131" y="4778746"/>
            <a:ext cx="965650" cy="206924"/>
          </a:xfrm>
          <a:prstGeom prst="rect">
            <a:avLst/>
          </a:prstGeom>
        </p:spPr>
      </p:pic>
      <p:pic>
        <p:nvPicPr>
          <p:cNvPr id="479" name="Picture 478">
            <a:extLst>
              <a:ext uri="{FF2B5EF4-FFF2-40B4-BE49-F238E27FC236}">
                <a16:creationId xmlns:a16="http://schemas.microsoft.com/office/drawing/2014/main" id="{4B5A5C87-5E9F-4978-95DB-25A4FE6D052A}"/>
              </a:ext>
            </a:extLst>
          </p:cNvPr>
          <p:cNvPicPr>
            <a:picLocks noChangeAspect="1"/>
          </p:cNvPicPr>
          <p:nvPr/>
        </p:nvPicPr>
        <p:blipFill rotWithShape="1">
          <a:blip r:embed="rId44" cstate="screen">
            <a:clrChange>
              <a:clrFrom>
                <a:srgbClr val="3266BC"/>
              </a:clrFrom>
              <a:clrTo>
                <a:srgbClr val="3266BC">
                  <a:alpha val="0"/>
                </a:srgbClr>
              </a:clrTo>
            </a:clrChange>
            <a:biLevel thresh="25000"/>
            <a:extLst>
              <a:ext uri="{28A0092B-C50C-407E-A947-70E740481C1C}">
                <a14:useLocalDpi xmlns:a14="http://schemas.microsoft.com/office/drawing/2010/main"/>
              </a:ext>
            </a:extLst>
          </a:blip>
          <a:srcRect/>
          <a:stretch/>
        </p:blipFill>
        <p:spPr>
          <a:xfrm>
            <a:off x="9778427" y="4316585"/>
            <a:ext cx="393219" cy="385195"/>
          </a:xfrm>
          <a:prstGeom prst="rect">
            <a:avLst/>
          </a:prstGeom>
        </p:spPr>
      </p:pic>
      <p:pic>
        <p:nvPicPr>
          <p:cNvPr id="480" name="Picture 479">
            <a:extLst>
              <a:ext uri="{FF2B5EF4-FFF2-40B4-BE49-F238E27FC236}">
                <a16:creationId xmlns:a16="http://schemas.microsoft.com/office/drawing/2014/main" id="{8EDB60D9-B0D5-4EAF-B165-551C41A4DFD3}"/>
              </a:ext>
            </a:extLst>
          </p:cNvPr>
          <p:cNvPicPr>
            <a:picLocks noChangeAspect="1"/>
          </p:cNvPicPr>
          <p:nvPr/>
        </p:nvPicPr>
        <p:blipFill>
          <a:blip r:embed="rId45" cstate="screen">
            <a:lum bright="70000" contrast="-70000"/>
            <a:extLst>
              <a:ext uri="{BEBA8EAE-BF5A-486C-A8C5-ECC9F3942E4B}">
                <a14:imgProps xmlns:a14="http://schemas.microsoft.com/office/drawing/2010/main">
                  <a14:imgLayer r:embed="rId46">
                    <a14:imgEffect>
                      <a14:brightnessContrast bright="100000" contrast="-70000"/>
                    </a14:imgEffect>
                  </a14:imgLayer>
                </a14:imgProps>
              </a:ext>
              <a:ext uri="{28A0092B-C50C-407E-A947-70E740481C1C}">
                <a14:useLocalDpi xmlns:a14="http://schemas.microsoft.com/office/drawing/2010/main"/>
              </a:ext>
            </a:extLst>
          </a:blip>
          <a:stretch>
            <a:fillRect/>
          </a:stretch>
        </p:blipFill>
        <p:spPr>
          <a:xfrm>
            <a:off x="10850074" y="4803202"/>
            <a:ext cx="867010" cy="195273"/>
          </a:xfrm>
          <a:prstGeom prst="rect">
            <a:avLst/>
          </a:prstGeom>
        </p:spPr>
      </p:pic>
      <p:pic>
        <p:nvPicPr>
          <p:cNvPr id="481" name="Picture 480">
            <a:extLst>
              <a:ext uri="{FF2B5EF4-FFF2-40B4-BE49-F238E27FC236}">
                <a16:creationId xmlns:a16="http://schemas.microsoft.com/office/drawing/2014/main" id="{E331FA57-9AED-4474-944C-E13EFB174676}"/>
              </a:ext>
            </a:extLst>
          </p:cNvPr>
          <p:cNvPicPr>
            <a:picLocks noChangeAspect="1"/>
          </p:cNvPicPr>
          <p:nvPr/>
        </p:nvPicPr>
        <p:blipFill>
          <a:blip r:embed="rId47" cstate="screen">
            <a:extLst>
              <a:ext uri="{BEBA8EAE-BF5A-486C-A8C5-ECC9F3942E4B}">
                <a14:imgProps xmlns:a14="http://schemas.microsoft.com/office/drawing/2010/main">
                  <a14:imgLayer r:embed="rId4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919675" y="4434374"/>
            <a:ext cx="680877" cy="160006"/>
          </a:xfrm>
          <a:prstGeom prst="rect">
            <a:avLst/>
          </a:prstGeom>
        </p:spPr>
      </p:pic>
      <p:pic>
        <p:nvPicPr>
          <p:cNvPr id="482" name="Picture 481">
            <a:extLst>
              <a:ext uri="{FF2B5EF4-FFF2-40B4-BE49-F238E27FC236}">
                <a16:creationId xmlns:a16="http://schemas.microsoft.com/office/drawing/2014/main" id="{440FD22B-5604-4CD4-BCB6-A961137370B7}"/>
              </a:ext>
            </a:extLst>
          </p:cNvPr>
          <p:cNvPicPr>
            <a:picLocks noChangeAspect="1"/>
          </p:cNvPicPr>
          <p:nvPr/>
        </p:nvPicPr>
        <p:blipFill>
          <a:blip r:embed="rId49" cstate="screen">
            <a:clrChange>
              <a:clrFrom>
                <a:srgbClr val="E0E9ED"/>
              </a:clrFrom>
              <a:clrTo>
                <a:srgbClr val="E0E9ED">
                  <a:alpha val="0"/>
                </a:srgbClr>
              </a:clrTo>
            </a:clrChange>
            <a:biLevel thresh="25000"/>
            <a:extLst>
              <a:ext uri="{28A0092B-C50C-407E-A947-70E740481C1C}">
                <a14:useLocalDpi xmlns:a14="http://schemas.microsoft.com/office/drawing/2010/main"/>
              </a:ext>
            </a:extLst>
          </a:blip>
          <a:stretch>
            <a:fillRect/>
          </a:stretch>
        </p:blipFill>
        <p:spPr>
          <a:xfrm>
            <a:off x="7203034" y="4684348"/>
            <a:ext cx="368307" cy="367815"/>
          </a:xfrm>
          <a:prstGeom prst="rect">
            <a:avLst/>
          </a:prstGeom>
        </p:spPr>
      </p:pic>
      <p:pic>
        <p:nvPicPr>
          <p:cNvPr id="483" name="Picture 482">
            <a:extLst>
              <a:ext uri="{FF2B5EF4-FFF2-40B4-BE49-F238E27FC236}">
                <a16:creationId xmlns:a16="http://schemas.microsoft.com/office/drawing/2014/main" id="{0ADF676E-EBB5-4CD0-A000-4A21EAE3EE05}"/>
              </a:ext>
            </a:extLst>
          </p:cNvPr>
          <p:cNvPicPr>
            <a:picLocks noChangeAspect="1"/>
          </p:cNvPicPr>
          <p:nvPr/>
        </p:nvPicPr>
        <p:blipFill rotWithShape="1">
          <a:blip r:embed="rId50" cstate="screen">
            <a:extLst>
              <a:ext uri="{BEBA8EAE-BF5A-486C-A8C5-ECC9F3942E4B}">
                <a14:imgProps xmlns:a14="http://schemas.microsoft.com/office/drawing/2010/main">
                  <a14:imgLayer r:embed="rId51">
                    <a14:imgEffect>
                      <a14:brightnessContrast bright="100000"/>
                    </a14:imgEffect>
                  </a14:imgLayer>
                </a14:imgProps>
              </a:ext>
              <a:ext uri="{28A0092B-C50C-407E-A947-70E740481C1C}">
                <a14:useLocalDpi xmlns:a14="http://schemas.microsoft.com/office/drawing/2010/main"/>
              </a:ext>
            </a:extLst>
          </a:blip>
          <a:srcRect l="-2845" r="-1332"/>
          <a:stretch/>
        </p:blipFill>
        <p:spPr>
          <a:xfrm>
            <a:off x="6918198" y="5193982"/>
            <a:ext cx="817424" cy="213523"/>
          </a:xfrm>
          <a:prstGeom prst="rect">
            <a:avLst/>
          </a:prstGeom>
        </p:spPr>
      </p:pic>
      <p:pic>
        <p:nvPicPr>
          <p:cNvPr id="484" name="Picture 483">
            <a:extLst>
              <a:ext uri="{FF2B5EF4-FFF2-40B4-BE49-F238E27FC236}">
                <a16:creationId xmlns:a16="http://schemas.microsoft.com/office/drawing/2014/main" id="{BED49985-3D88-40EE-A990-E51EC6FB6BE3}"/>
              </a:ext>
            </a:extLst>
          </p:cNvPr>
          <p:cNvPicPr>
            <a:picLocks noChangeAspect="1"/>
          </p:cNvPicPr>
          <p:nvPr/>
        </p:nvPicPr>
        <p:blipFill>
          <a:blip r:embed="rId52" cstate="screen">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801466" y="5444001"/>
            <a:ext cx="526993" cy="526991"/>
          </a:xfrm>
          <a:prstGeom prst="rect">
            <a:avLst/>
          </a:prstGeom>
        </p:spPr>
      </p:pic>
      <p:pic>
        <p:nvPicPr>
          <p:cNvPr id="485" name="Picture 484">
            <a:extLst>
              <a:ext uri="{FF2B5EF4-FFF2-40B4-BE49-F238E27FC236}">
                <a16:creationId xmlns:a16="http://schemas.microsoft.com/office/drawing/2014/main" id="{DB143FBF-0F49-43BF-B202-57B599D1C359}"/>
              </a:ext>
            </a:extLst>
          </p:cNvPr>
          <p:cNvPicPr>
            <a:picLocks noChangeAspect="1"/>
          </p:cNvPicPr>
          <p:nvPr/>
        </p:nvPicPr>
        <p:blipFill>
          <a:blip r:embed="rId53" cstate="screen">
            <a:biLevel thresh="25000"/>
            <a:extLst>
              <a:ext uri="{28A0092B-C50C-407E-A947-70E740481C1C}">
                <a14:useLocalDpi xmlns:a14="http://schemas.microsoft.com/office/drawing/2010/main"/>
              </a:ext>
            </a:extLst>
          </a:blip>
          <a:stretch>
            <a:fillRect/>
          </a:stretch>
        </p:blipFill>
        <p:spPr>
          <a:xfrm>
            <a:off x="8295653" y="5235120"/>
            <a:ext cx="789373" cy="143513"/>
          </a:xfrm>
          <a:prstGeom prst="rect">
            <a:avLst/>
          </a:prstGeom>
        </p:spPr>
      </p:pic>
      <p:pic>
        <p:nvPicPr>
          <p:cNvPr id="486" name="Picture 485">
            <a:extLst>
              <a:ext uri="{FF2B5EF4-FFF2-40B4-BE49-F238E27FC236}">
                <a16:creationId xmlns:a16="http://schemas.microsoft.com/office/drawing/2014/main" id="{366C7C9A-75E7-45CE-9AD6-78F1D1B721BB}"/>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9693826" y="5159506"/>
            <a:ext cx="643512" cy="281538"/>
          </a:xfrm>
          <a:prstGeom prst="rect">
            <a:avLst/>
          </a:prstGeom>
        </p:spPr>
      </p:pic>
      <p:pic>
        <p:nvPicPr>
          <p:cNvPr id="487" name="Picture 486">
            <a:extLst>
              <a:ext uri="{FF2B5EF4-FFF2-40B4-BE49-F238E27FC236}">
                <a16:creationId xmlns:a16="http://schemas.microsoft.com/office/drawing/2014/main" id="{75ABF4C9-8F5A-47B7-A499-50B807644CBB}"/>
              </a:ext>
            </a:extLst>
          </p:cNvPr>
          <p:cNvPicPr>
            <a:picLocks noChangeAspect="1"/>
          </p:cNvPicPr>
          <p:nvPr/>
        </p:nvPicPr>
        <p:blipFill rotWithShape="1">
          <a:blip r:embed="rId55" cstate="screen">
            <a:extLst>
              <a:ext uri="{BEBA8EAE-BF5A-486C-A8C5-ECC9F3942E4B}">
                <a14:imgProps xmlns:a14="http://schemas.microsoft.com/office/drawing/2010/main">
                  <a14:imgLayer r:embed="rId56">
                    <a14:imgEffect>
                      <a14:brightnessContrast bright="100000"/>
                    </a14:imgEffect>
                  </a14:imgLayer>
                </a14:imgProps>
              </a:ext>
              <a:ext uri="{28A0092B-C50C-407E-A947-70E740481C1C}">
                <a14:useLocalDpi xmlns:a14="http://schemas.microsoft.com/office/drawing/2010/main"/>
              </a:ext>
            </a:extLst>
          </a:blip>
          <a:srcRect/>
          <a:stretch/>
        </p:blipFill>
        <p:spPr>
          <a:xfrm>
            <a:off x="4404844" y="5655040"/>
            <a:ext cx="728782" cy="180205"/>
          </a:xfrm>
          <a:prstGeom prst="rect">
            <a:avLst/>
          </a:prstGeom>
        </p:spPr>
      </p:pic>
      <p:pic>
        <p:nvPicPr>
          <p:cNvPr id="488" name="Picture 487">
            <a:extLst>
              <a:ext uri="{FF2B5EF4-FFF2-40B4-BE49-F238E27FC236}">
                <a16:creationId xmlns:a16="http://schemas.microsoft.com/office/drawing/2014/main" id="{4BB57473-8031-4E0F-B1F1-B6C1F97957CE}"/>
              </a:ext>
            </a:extLst>
          </p:cNvPr>
          <p:cNvPicPr>
            <a:picLocks noChangeAspect="1"/>
          </p:cNvPicPr>
          <p:nvPr/>
        </p:nvPicPr>
        <p:blipFill>
          <a:blip r:embed="rId57" cstate="screen">
            <a:extLst>
              <a:ext uri="{BEBA8EAE-BF5A-486C-A8C5-ECC9F3942E4B}">
                <a14:imgProps xmlns:a14="http://schemas.microsoft.com/office/drawing/2010/main">
                  <a14:imgLayer r:embed="rId58">
                    <a14:imgEffect>
                      <a14:brightnessContrast bright="100000"/>
                    </a14:imgEffect>
                  </a14:imgLayer>
                </a14:imgProps>
              </a:ext>
              <a:ext uri="{28A0092B-C50C-407E-A947-70E740481C1C}">
                <a14:useLocalDpi xmlns:a14="http://schemas.microsoft.com/office/drawing/2010/main"/>
              </a:ext>
            </a:extLst>
          </a:blip>
          <a:stretch>
            <a:fillRect/>
          </a:stretch>
        </p:blipFill>
        <p:spPr>
          <a:xfrm>
            <a:off x="9592407" y="5702966"/>
            <a:ext cx="720197" cy="121782"/>
          </a:xfrm>
          <a:prstGeom prst="rect">
            <a:avLst/>
          </a:prstGeom>
        </p:spPr>
      </p:pic>
      <p:pic>
        <p:nvPicPr>
          <p:cNvPr id="489" name="Picture 488">
            <a:extLst>
              <a:ext uri="{FF2B5EF4-FFF2-40B4-BE49-F238E27FC236}">
                <a16:creationId xmlns:a16="http://schemas.microsoft.com/office/drawing/2014/main" id="{39E85CEA-D5A2-4A05-B822-572C8564C277}"/>
              </a:ext>
            </a:extLst>
          </p:cNvPr>
          <p:cNvPicPr>
            <a:picLocks noChangeAspect="1"/>
          </p:cNvPicPr>
          <p:nvPr/>
        </p:nvPicPr>
        <p:blipFill>
          <a:blip r:embed="rId59" cstate="screen">
            <a:extLst>
              <a:ext uri="{BEBA8EAE-BF5A-486C-A8C5-ECC9F3942E4B}">
                <a14:imgProps xmlns:a14="http://schemas.microsoft.com/office/drawing/2010/main">
                  <a14:imgLayer r:embed="rId60">
                    <a14:imgEffect>
                      <a14:brightnessContrast bright="100000"/>
                    </a14:imgEffect>
                  </a14:imgLayer>
                </a14:imgProps>
              </a:ext>
              <a:ext uri="{28A0092B-C50C-407E-A947-70E740481C1C}">
                <a14:useLocalDpi xmlns:a14="http://schemas.microsoft.com/office/drawing/2010/main"/>
              </a:ext>
            </a:extLst>
          </a:blip>
          <a:stretch>
            <a:fillRect/>
          </a:stretch>
        </p:blipFill>
        <p:spPr>
          <a:xfrm>
            <a:off x="7006851" y="5661096"/>
            <a:ext cx="689310" cy="97193"/>
          </a:xfrm>
          <a:prstGeom prst="rect">
            <a:avLst/>
          </a:prstGeom>
        </p:spPr>
      </p:pic>
      <p:pic>
        <p:nvPicPr>
          <p:cNvPr id="490" name="Picture 489">
            <a:extLst>
              <a:ext uri="{FF2B5EF4-FFF2-40B4-BE49-F238E27FC236}">
                <a16:creationId xmlns:a16="http://schemas.microsoft.com/office/drawing/2014/main" id="{69694AD7-A82E-4E38-B2E0-FEB1B024D58D}"/>
              </a:ext>
            </a:extLst>
          </p:cNvPr>
          <p:cNvPicPr>
            <a:picLocks noChangeAspect="1"/>
          </p:cNvPicPr>
          <p:nvPr/>
        </p:nvPicPr>
        <p:blipFill>
          <a:blip r:embed="rId61" cstate="screen">
            <a:extLst>
              <a:ext uri="{BEBA8EAE-BF5A-486C-A8C5-ECC9F3942E4B}">
                <a14:imgProps xmlns:a14="http://schemas.microsoft.com/office/drawing/2010/main">
                  <a14:imgLayer r:embed="rId62">
                    <a14:imgEffect>
                      <a14:brightnessContrast bright="100000"/>
                    </a14:imgEffect>
                  </a14:imgLayer>
                </a14:imgProps>
              </a:ext>
              <a:ext uri="{28A0092B-C50C-407E-A947-70E740481C1C}">
                <a14:useLocalDpi xmlns:a14="http://schemas.microsoft.com/office/drawing/2010/main"/>
              </a:ext>
            </a:extLst>
          </a:blip>
          <a:stretch>
            <a:fillRect/>
          </a:stretch>
        </p:blipFill>
        <p:spPr>
          <a:xfrm>
            <a:off x="8375016" y="5667070"/>
            <a:ext cx="645347" cy="132941"/>
          </a:xfrm>
          <a:prstGeom prst="rect">
            <a:avLst/>
          </a:prstGeom>
        </p:spPr>
      </p:pic>
      <p:pic>
        <p:nvPicPr>
          <p:cNvPr id="491" name="Picture 490">
            <a:extLst>
              <a:ext uri="{FF2B5EF4-FFF2-40B4-BE49-F238E27FC236}">
                <a16:creationId xmlns:a16="http://schemas.microsoft.com/office/drawing/2014/main" id="{37E7FD6C-8C43-430F-BE98-5C82D6291FF5}"/>
              </a:ext>
            </a:extLst>
          </p:cNvPr>
          <p:cNvPicPr>
            <a:picLocks noChangeAspect="1"/>
          </p:cNvPicPr>
          <p:nvPr/>
        </p:nvPicPr>
        <p:blipFill>
          <a:blip r:embed="rId63" cstate="screen">
            <a:extLst>
              <a:ext uri="{BEBA8EAE-BF5A-486C-A8C5-ECC9F3942E4B}">
                <a14:imgProps xmlns:a14="http://schemas.microsoft.com/office/drawing/2010/main">
                  <a14:imgLayer r:embed="rId64">
                    <a14:imgEffect>
                      <a14:brightnessContrast bright="100000"/>
                    </a14:imgEffect>
                  </a14:imgLayer>
                </a14:imgProps>
              </a:ext>
              <a:ext uri="{28A0092B-C50C-407E-A947-70E740481C1C}">
                <a14:useLocalDpi xmlns:a14="http://schemas.microsoft.com/office/drawing/2010/main"/>
              </a:ext>
            </a:extLst>
          </a:blip>
          <a:stretch>
            <a:fillRect/>
          </a:stretch>
        </p:blipFill>
        <p:spPr>
          <a:xfrm>
            <a:off x="3150279" y="5666686"/>
            <a:ext cx="720092" cy="161661"/>
          </a:xfrm>
          <a:prstGeom prst="rect">
            <a:avLst/>
          </a:prstGeom>
        </p:spPr>
      </p:pic>
      <p:pic>
        <p:nvPicPr>
          <p:cNvPr id="492" name="Picture 491">
            <a:extLst>
              <a:ext uri="{FF2B5EF4-FFF2-40B4-BE49-F238E27FC236}">
                <a16:creationId xmlns:a16="http://schemas.microsoft.com/office/drawing/2014/main" id="{C3E0449B-74D0-4E8E-A75D-BB8AD8130642}"/>
              </a:ext>
            </a:extLst>
          </p:cNvPr>
          <p:cNvPicPr>
            <a:picLocks noChangeAspect="1"/>
          </p:cNvPicPr>
          <p:nvPr/>
        </p:nvPicPr>
        <p:blipFill>
          <a:blip r:embed="rId65" cstate="screen">
            <a:extLst>
              <a:ext uri="{BEBA8EAE-BF5A-486C-A8C5-ECC9F3942E4B}">
                <a14:imgProps xmlns:a14="http://schemas.microsoft.com/office/drawing/2010/main">
                  <a14:imgLayer r:embed="rId66">
                    <a14:imgEffect>
                      <a14:brightnessContrast bright="100000"/>
                    </a14:imgEffect>
                  </a14:imgLayer>
                </a14:imgProps>
              </a:ext>
              <a:ext uri="{28A0092B-C50C-407E-A947-70E740481C1C}">
                <a14:useLocalDpi xmlns:a14="http://schemas.microsoft.com/office/drawing/2010/main"/>
              </a:ext>
            </a:extLst>
          </a:blip>
          <a:stretch>
            <a:fillRect/>
          </a:stretch>
        </p:blipFill>
        <p:spPr>
          <a:xfrm>
            <a:off x="9694570" y="6143143"/>
            <a:ext cx="597773" cy="125533"/>
          </a:xfrm>
          <a:prstGeom prst="rect">
            <a:avLst/>
          </a:prstGeom>
        </p:spPr>
      </p:pic>
      <p:pic>
        <p:nvPicPr>
          <p:cNvPr id="493" name="Picture 492">
            <a:extLst>
              <a:ext uri="{FF2B5EF4-FFF2-40B4-BE49-F238E27FC236}">
                <a16:creationId xmlns:a16="http://schemas.microsoft.com/office/drawing/2014/main" id="{33BA0F9A-CD52-4705-899B-E8C449106AD6}"/>
              </a:ext>
            </a:extLst>
          </p:cNvPr>
          <p:cNvPicPr>
            <a:picLocks noChangeAspect="1"/>
          </p:cNvPicPr>
          <p:nvPr/>
        </p:nvPicPr>
        <p:blipFill>
          <a:blip r:embed="rId67" cstate="screen">
            <a:extLst>
              <a:ext uri="{BEBA8EAE-BF5A-486C-A8C5-ECC9F3942E4B}">
                <a14:imgProps xmlns:a14="http://schemas.microsoft.com/office/drawing/2010/main">
                  <a14:imgLayer r:embed="rId68">
                    <a14:imgEffect>
                      <a14:brightnessContrast bright="100000"/>
                    </a14:imgEffect>
                  </a14:imgLayer>
                </a14:imgProps>
              </a:ext>
              <a:ext uri="{28A0092B-C50C-407E-A947-70E740481C1C}">
                <a14:useLocalDpi xmlns:a14="http://schemas.microsoft.com/office/drawing/2010/main"/>
              </a:ext>
            </a:extLst>
          </a:blip>
          <a:stretch>
            <a:fillRect/>
          </a:stretch>
        </p:blipFill>
        <p:spPr>
          <a:xfrm>
            <a:off x="1974854" y="5562545"/>
            <a:ext cx="656021" cy="292565"/>
          </a:xfrm>
          <a:prstGeom prst="rect">
            <a:avLst/>
          </a:prstGeom>
        </p:spPr>
      </p:pic>
      <p:pic>
        <p:nvPicPr>
          <p:cNvPr id="494" name="Picture 493">
            <a:extLst>
              <a:ext uri="{FF2B5EF4-FFF2-40B4-BE49-F238E27FC236}">
                <a16:creationId xmlns:a16="http://schemas.microsoft.com/office/drawing/2014/main" id="{FB0192A9-9568-430C-B5FC-B99AF4508E84}"/>
              </a:ext>
            </a:extLst>
          </p:cNvPr>
          <p:cNvPicPr>
            <a:picLocks noChangeAspect="1"/>
          </p:cNvPicPr>
          <p:nvPr/>
        </p:nvPicPr>
        <p:blipFill>
          <a:blip r:embed="rId69" cstate="screen">
            <a:extLst>
              <a:ext uri="{BEBA8EAE-BF5A-486C-A8C5-ECC9F3942E4B}">
                <a14:imgProps xmlns:a14="http://schemas.microsoft.com/office/drawing/2010/main">
                  <a14:imgLayer r:embed="rId70">
                    <a14:imgEffect>
                      <a14:brightnessContrast bright="100000"/>
                    </a14:imgEffect>
                  </a14:imgLayer>
                </a14:imgProps>
              </a:ext>
              <a:ext uri="{28A0092B-C50C-407E-A947-70E740481C1C}">
                <a14:useLocalDpi xmlns:a14="http://schemas.microsoft.com/office/drawing/2010/main"/>
              </a:ext>
            </a:extLst>
          </a:blip>
          <a:stretch>
            <a:fillRect/>
          </a:stretch>
        </p:blipFill>
        <p:spPr>
          <a:xfrm>
            <a:off x="3175377" y="5239565"/>
            <a:ext cx="671153" cy="119801"/>
          </a:xfrm>
          <a:prstGeom prst="rect">
            <a:avLst/>
          </a:prstGeom>
        </p:spPr>
      </p:pic>
      <p:pic>
        <p:nvPicPr>
          <p:cNvPr id="495" name="Picture 494">
            <a:extLst>
              <a:ext uri="{FF2B5EF4-FFF2-40B4-BE49-F238E27FC236}">
                <a16:creationId xmlns:a16="http://schemas.microsoft.com/office/drawing/2014/main" id="{28B2BEC6-6E9D-4A94-B3B2-B15DCAABCD9E}"/>
              </a:ext>
            </a:extLst>
          </p:cNvPr>
          <p:cNvPicPr>
            <a:picLocks noChangeAspect="1"/>
          </p:cNvPicPr>
          <p:nvPr/>
        </p:nvPicPr>
        <p:blipFill>
          <a:blip r:embed="rId71" cstate="screen">
            <a:extLst>
              <a:ext uri="{BEBA8EAE-BF5A-486C-A8C5-ECC9F3942E4B}">
                <a14:imgProps xmlns:a14="http://schemas.microsoft.com/office/drawing/2010/main">
                  <a14:imgLayer r:embed="rId72">
                    <a14:imgEffect>
                      <a14:brightnessContrast bright="100000"/>
                    </a14:imgEffect>
                  </a14:imgLayer>
                </a14:imgProps>
              </a:ext>
              <a:ext uri="{28A0092B-C50C-407E-A947-70E740481C1C}">
                <a14:useLocalDpi xmlns:a14="http://schemas.microsoft.com/office/drawing/2010/main"/>
              </a:ext>
            </a:extLst>
          </a:blip>
          <a:stretch>
            <a:fillRect/>
          </a:stretch>
        </p:blipFill>
        <p:spPr>
          <a:xfrm>
            <a:off x="3292277" y="6070934"/>
            <a:ext cx="467847" cy="147749"/>
          </a:xfrm>
          <a:prstGeom prst="rect">
            <a:avLst/>
          </a:prstGeom>
        </p:spPr>
      </p:pic>
      <p:pic>
        <p:nvPicPr>
          <p:cNvPr id="496" name="Picture 495">
            <a:extLst>
              <a:ext uri="{FF2B5EF4-FFF2-40B4-BE49-F238E27FC236}">
                <a16:creationId xmlns:a16="http://schemas.microsoft.com/office/drawing/2014/main" id="{CED17C8F-A75D-47BD-8FB9-BF04F68DA7C3}"/>
              </a:ext>
            </a:extLst>
          </p:cNvPr>
          <p:cNvPicPr>
            <a:picLocks noChangeAspect="1"/>
          </p:cNvPicPr>
          <p:nvPr/>
        </p:nvPicPr>
        <p:blipFill>
          <a:blip r:embed="rId73" cstate="screen">
            <a:biLevel thresh="50000"/>
            <a:extLst>
              <a:ext uri="{BEBA8EAE-BF5A-486C-A8C5-ECC9F3942E4B}">
                <a14:imgProps xmlns:a14="http://schemas.microsoft.com/office/drawing/2010/main">
                  <a14:imgLayer r:embed="rId74">
                    <a14:imgEffect>
                      <a14:brightnessContrast bright="100000"/>
                    </a14:imgEffect>
                  </a14:imgLayer>
                </a14:imgProps>
              </a:ext>
              <a:ext uri="{28A0092B-C50C-407E-A947-70E740481C1C}">
                <a14:useLocalDpi xmlns:a14="http://schemas.microsoft.com/office/drawing/2010/main"/>
              </a:ext>
            </a:extLst>
          </a:blip>
          <a:stretch>
            <a:fillRect/>
          </a:stretch>
        </p:blipFill>
        <p:spPr>
          <a:xfrm>
            <a:off x="6942192" y="6104797"/>
            <a:ext cx="749474" cy="126021"/>
          </a:xfrm>
          <a:prstGeom prst="rect">
            <a:avLst/>
          </a:prstGeom>
        </p:spPr>
      </p:pic>
      <p:pic>
        <p:nvPicPr>
          <p:cNvPr id="497" name="Picture 496">
            <a:extLst>
              <a:ext uri="{FF2B5EF4-FFF2-40B4-BE49-F238E27FC236}">
                <a16:creationId xmlns:a16="http://schemas.microsoft.com/office/drawing/2014/main" id="{2E4AE082-1D2C-4B5E-BFEF-0F82606712C3}"/>
              </a:ext>
            </a:extLst>
          </p:cNvPr>
          <p:cNvPicPr>
            <a:picLocks noChangeAspect="1"/>
          </p:cNvPicPr>
          <p:nvPr/>
        </p:nvPicPr>
        <p:blipFill>
          <a:blip r:embed="rId75" cstate="screen">
            <a:biLevel thresh="50000"/>
            <a:extLst>
              <a:ext uri="{BEBA8EAE-BF5A-486C-A8C5-ECC9F3942E4B}">
                <a14:imgProps xmlns:a14="http://schemas.microsoft.com/office/drawing/2010/main">
                  <a14:imgLayer r:embed="rId76">
                    <a14:imgEffect>
                      <a14:brightnessContrast bright="100000"/>
                    </a14:imgEffect>
                  </a14:imgLayer>
                </a14:imgProps>
              </a:ext>
              <a:ext uri="{28A0092B-C50C-407E-A947-70E740481C1C}">
                <a14:useLocalDpi xmlns:a14="http://schemas.microsoft.com/office/drawing/2010/main"/>
              </a:ext>
            </a:extLst>
          </a:blip>
          <a:stretch>
            <a:fillRect/>
          </a:stretch>
        </p:blipFill>
        <p:spPr>
          <a:xfrm>
            <a:off x="1963518" y="5254188"/>
            <a:ext cx="714304" cy="126432"/>
          </a:xfrm>
          <a:prstGeom prst="rect">
            <a:avLst/>
          </a:prstGeom>
        </p:spPr>
      </p:pic>
      <p:pic>
        <p:nvPicPr>
          <p:cNvPr id="498" name="Picture 497">
            <a:extLst>
              <a:ext uri="{FF2B5EF4-FFF2-40B4-BE49-F238E27FC236}">
                <a16:creationId xmlns:a16="http://schemas.microsoft.com/office/drawing/2014/main" id="{6B373CD7-47BE-4A33-8F4E-6391C006A1CA}"/>
              </a:ext>
            </a:extLst>
          </p:cNvPr>
          <p:cNvPicPr>
            <a:picLocks noChangeAspect="1"/>
          </p:cNvPicPr>
          <p:nvPr/>
        </p:nvPicPr>
        <p:blipFill>
          <a:blip r:embed="rId77" cstate="screen">
            <a:extLst>
              <a:ext uri="{BEBA8EAE-BF5A-486C-A8C5-ECC9F3942E4B}">
                <a14:imgProps xmlns:a14="http://schemas.microsoft.com/office/drawing/2010/main">
                  <a14:imgLayer r:embed="rId78">
                    <a14:imgEffect>
                      <a14:brightnessContrast bright="100000"/>
                    </a14:imgEffect>
                  </a14:imgLayer>
                </a14:imgProps>
              </a:ext>
              <a:ext uri="{28A0092B-C50C-407E-A947-70E740481C1C}">
                <a14:useLocalDpi xmlns:a14="http://schemas.microsoft.com/office/drawing/2010/main"/>
              </a:ext>
            </a:extLst>
          </a:blip>
          <a:stretch>
            <a:fillRect/>
          </a:stretch>
        </p:blipFill>
        <p:spPr>
          <a:xfrm>
            <a:off x="666826" y="5258287"/>
            <a:ext cx="687247" cy="106867"/>
          </a:xfrm>
          <a:prstGeom prst="rect">
            <a:avLst/>
          </a:prstGeom>
        </p:spPr>
      </p:pic>
      <p:pic>
        <p:nvPicPr>
          <p:cNvPr id="499" name="Picture 498">
            <a:extLst>
              <a:ext uri="{FF2B5EF4-FFF2-40B4-BE49-F238E27FC236}">
                <a16:creationId xmlns:a16="http://schemas.microsoft.com/office/drawing/2014/main" id="{50FA5C8A-2D9B-4FF6-9904-5E3ED4F6145B}"/>
              </a:ext>
            </a:extLst>
          </p:cNvPr>
          <p:cNvPicPr>
            <a:picLocks noChangeAspect="1"/>
          </p:cNvPicPr>
          <p:nvPr/>
        </p:nvPicPr>
        <p:blipFill>
          <a:blip r:embed="rId79" cstate="screen">
            <a:biLevel thresh="25000"/>
            <a:extLst>
              <a:ext uri="{BEBA8EAE-BF5A-486C-A8C5-ECC9F3942E4B}">
                <a14:imgProps xmlns:a14="http://schemas.microsoft.com/office/drawing/2010/main">
                  <a14:imgLayer r:embed="rId80">
                    <a14:imgEffect>
                      <a14:brightnessContrast bright="100000"/>
                    </a14:imgEffect>
                  </a14:imgLayer>
                </a14:imgProps>
              </a:ext>
              <a:ext uri="{28A0092B-C50C-407E-A947-70E740481C1C}">
                <a14:useLocalDpi xmlns:a14="http://schemas.microsoft.com/office/drawing/2010/main"/>
              </a:ext>
            </a:extLst>
          </a:blip>
          <a:stretch>
            <a:fillRect/>
          </a:stretch>
        </p:blipFill>
        <p:spPr>
          <a:xfrm>
            <a:off x="5811464" y="4680813"/>
            <a:ext cx="581711" cy="400474"/>
          </a:xfrm>
          <a:prstGeom prst="rect">
            <a:avLst/>
          </a:prstGeom>
        </p:spPr>
      </p:pic>
      <p:pic>
        <p:nvPicPr>
          <p:cNvPr id="500" name="Picture 499">
            <a:extLst>
              <a:ext uri="{FF2B5EF4-FFF2-40B4-BE49-F238E27FC236}">
                <a16:creationId xmlns:a16="http://schemas.microsoft.com/office/drawing/2014/main" id="{290CE3A4-F92C-4C19-8670-4F165EEEA994}"/>
              </a:ext>
            </a:extLst>
          </p:cNvPr>
          <p:cNvPicPr>
            <a:picLocks noChangeAspect="1"/>
          </p:cNvPicPr>
          <p:nvPr/>
        </p:nvPicPr>
        <p:blipFill>
          <a:blip r:embed="rId81" cstate="screen">
            <a:biLevel thresh="75000"/>
            <a:extLst>
              <a:ext uri="{BEBA8EAE-BF5A-486C-A8C5-ECC9F3942E4B}">
                <a14:imgProps xmlns:a14="http://schemas.microsoft.com/office/drawing/2010/main">
                  <a14:imgLayer r:embed="rId82">
                    <a14:imgEffect>
                      <a14:brightnessContrast bright="100000"/>
                    </a14:imgEffect>
                  </a14:imgLayer>
                </a14:imgProps>
              </a:ext>
              <a:ext uri="{28A0092B-C50C-407E-A947-70E740481C1C}">
                <a14:useLocalDpi xmlns:a14="http://schemas.microsoft.com/office/drawing/2010/main"/>
              </a:ext>
            </a:extLst>
          </a:blip>
          <a:stretch>
            <a:fillRect/>
          </a:stretch>
        </p:blipFill>
        <p:spPr>
          <a:xfrm>
            <a:off x="5763677" y="6060034"/>
            <a:ext cx="608084" cy="178683"/>
          </a:xfrm>
          <a:prstGeom prst="rect">
            <a:avLst/>
          </a:prstGeom>
        </p:spPr>
      </p:pic>
      <p:pic>
        <p:nvPicPr>
          <p:cNvPr id="501" name="Picture 500">
            <a:extLst>
              <a:ext uri="{FF2B5EF4-FFF2-40B4-BE49-F238E27FC236}">
                <a16:creationId xmlns:a16="http://schemas.microsoft.com/office/drawing/2014/main" id="{C045F1F5-EFC9-4D35-9F3D-E8DE853E004C}"/>
              </a:ext>
            </a:extLst>
          </p:cNvPr>
          <p:cNvPicPr>
            <a:picLocks noChangeAspect="1"/>
          </p:cNvPicPr>
          <p:nvPr/>
        </p:nvPicPr>
        <p:blipFill rotWithShape="1">
          <a:blip r:embed="rId83" cstate="screen">
            <a:clrChange>
              <a:clrFrom>
                <a:srgbClr val="FFFFFF"/>
              </a:clrFrom>
              <a:clrTo>
                <a:srgbClr val="FFFFFF">
                  <a:alpha val="0"/>
                </a:srgbClr>
              </a:clrTo>
            </a:clrChange>
            <a:biLevel thresh="25000"/>
            <a:extLst>
              <a:ext uri="{28A0092B-C50C-407E-A947-70E740481C1C}">
                <a14:useLocalDpi xmlns:a14="http://schemas.microsoft.com/office/drawing/2010/main"/>
              </a:ext>
            </a:extLst>
          </a:blip>
          <a:srcRect/>
          <a:stretch/>
        </p:blipFill>
        <p:spPr>
          <a:xfrm>
            <a:off x="9868439" y="4703138"/>
            <a:ext cx="267034" cy="313487"/>
          </a:xfrm>
          <a:prstGeom prst="rect">
            <a:avLst/>
          </a:prstGeom>
        </p:spPr>
      </p:pic>
      <p:pic>
        <p:nvPicPr>
          <p:cNvPr id="502" name="Picture 501">
            <a:extLst>
              <a:ext uri="{FF2B5EF4-FFF2-40B4-BE49-F238E27FC236}">
                <a16:creationId xmlns:a16="http://schemas.microsoft.com/office/drawing/2014/main" id="{93ED0B1E-7238-4442-A590-FA4465BA82FC}"/>
              </a:ext>
            </a:extLst>
          </p:cNvPr>
          <p:cNvPicPr>
            <a:picLocks noChangeAspect="1"/>
          </p:cNvPicPr>
          <p:nvPr/>
        </p:nvPicPr>
        <p:blipFill rotWithShape="1">
          <a:blip r:embed="rId84" cstate="screen">
            <a:extLst>
              <a:ext uri="{BEBA8EAE-BF5A-486C-A8C5-ECC9F3942E4B}">
                <a14:imgProps xmlns:a14="http://schemas.microsoft.com/office/drawing/2010/main">
                  <a14:imgLayer r:embed="rId85">
                    <a14:imgEffect>
                      <a14:brightnessContrast bright="100000"/>
                    </a14:imgEffect>
                  </a14:imgLayer>
                </a14:imgProps>
              </a:ext>
              <a:ext uri="{28A0092B-C50C-407E-A947-70E740481C1C}">
                <a14:useLocalDpi xmlns:a14="http://schemas.microsoft.com/office/drawing/2010/main"/>
              </a:ext>
            </a:extLst>
          </a:blip>
          <a:srcRect r="-360"/>
          <a:stretch/>
        </p:blipFill>
        <p:spPr>
          <a:xfrm>
            <a:off x="11106236" y="5102036"/>
            <a:ext cx="399762" cy="307988"/>
          </a:xfrm>
          <a:prstGeom prst="rect">
            <a:avLst/>
          </a:prstGeom>
        </p:spPr>
      </p:pic>
      <p:pic>
        <p:nvPicPr>
          <p:cNvPr id="503" name="Picture 502">
            <a:extLst>
              <a:ext uri="{FF2B5EF4-FFF2-40B4-BE49-F238E27FC236}">
                <a16:creationId xmlns:a16="http://schemas.microsoft.com/office/drawing/2014/main" id="{1D7A57DF-14E8-45BF-86EC-F0804A2DA090}"/>
              </a:ext>
            </a:extLst>
          </p:cNvPr>
          <p:cNvPicPr>
            <a:picLocks noChangeAspect="1"/>
          </p:cNvPicPr>
          <p:nvPr/>
        </p:nvPicPr>
        <p:blipFill>
          <a:blip r:embed="rId86" cstate="screen">
            <a:extLst>
              <a:ext uri="{28A0092B-C50C-407E-A947-70E740481C1C}">
                <a14:useLocalDpi xmlns:a14="http://schemas.microsoft.com/office/drawing/2010/main"/>
              </a:ext>
            </a:extLst>
          </a:blip>
          <a:stretch>
            <a:fillRect/>
          </a:stretch>
        </p:blipFill>
        <p:spPr>
          <a:xfrm>
            <a:off x="10907637" y="5598795"/>
            <a:ext cx="630164" cy="250490"/>
          </a:xfrm>
          <a:prstGeom prst="rect">
            <a:avLst/>
          </a:prstGeom>
        </p:spPr>
      </p:pic>
      <p:grpSp>
        <p:nvGrpSpPr>
          <p:cNvPr id="504" name="Group 503">
            <a:extLst>
              <a:ext uri="{FF2B5EF4-FFF2-40B4-BE49-F238E27FC236}">
                <a16:creationId xmlns:a16="http://schemas.microsoft.com/office/drawing/2014/main" id="{D2895DB6-7634-4E84-B888-30961C92395F}"/>
              </a:ext>
            </a:extLst>
          </p:cNvPr>
          <p:cNvGrpSpPr/>
          <p:nvPr/>
        </p:nvGrpSpPr>
        <p:grpSpPr>
          <a:xfrm>
            <a:off x="9621588" y="913716"/>
            <a:ext cx="2264235" cy="2250659"/>
            <a:chOff x="9542973" y="907321"/>
            <a:chExt cx="2264235" cy="2250659"/>
          </a:xfrm>
        </p:grpSpPr>
        <p:sp>
          <p:nvSpPr>
            <p:cNvPr id="505" name="Rectangle 504">
              <a:extLst>
                <a:ext uri="{FF2B5EF4-FFF2-40B4-BE49-F238E27FC236}">
                  <a16:creationId xmlns:a16="http://schemas.microsoft.com/office/drawing/2014/main" id="{88CE0BC2-56C2-4786-96D3-FFFB6115BCFD}"/>
                </a:ext>
              </a:extLst>
            </p:cNvPr>
            <p:cNvSpPr/>
            <p:nvPr/>
          </p:nvSpPr>
          <p:spPr>
            <a:xfrm flipH="1">
              <a:off x="9542973" y="907321"/>
              <a:ext cx="297442" cy="22506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06" name="TextBox 505">
              <a:extLst>
                <a:ext uri="{FF2B5EF4-FFF2-40B4-BE49-F238E27FC236}">
                  <a16:creationId xmlns:a16="http://schemas.microsoft.com/office/drawing/2014/main" id="{9BA8BBB8-F3BA-4E87-A3D7-56959E65BFA0}"/>
                </a:ext>
              </a:extLst>
            </p:cNvPr>
            <p:cNvSpPr txBox="1"/>
            <p:nvPr/>
          </p:nvSpPr>
          <p:spPr>
            <a:xfrm>
              <a:off x="9773814" y="2075476"/>
              <a:ext cx="468077" cy="276999"/>
            </a:xfrm>
            <a:prstGeom prst="rect">
              <a:avLst/>
            </a:prstGeom>
          </p:spPr>
          <p:txBody>
            <a:bodyPr vert="horz" wrap="none" lIns="0" tIns="0" rIns="0" bIns="0" rtlCol="0">
              <a:spAutoFit/>
            </a:bodyPr>
            <a:lstStyle/>
            <a:p>
              <a:r>
                <a:rPr lang="en-US" sz="900" b="1" dirty="0">
                  <a:solidFill>
                    <a:srgbClr val="414141"/>
                  </a:solidFill>
                </a:rPr>
                <a:t>INDUST-</a:t>
              </a:r>
              <a:br>
                <a:rPr lang="en-US" sz="900" b="1" dirty="0">
                  <a:solidFill>
                    <a:srgbClr val="414141"/>
                  </a:solidFill>
                </a:rPr>
              </a:br>
              <a:r>
                <a:rPr lang="en-US" sz="900" b="1" dirty="0">
                  <a:solidFill>
                    <a:srgbClr val="414141"/>
                  </a:solidFill>
                </a:rPr>
                <a:t>RIAL</a:t>
              </a:r>
            </a:p>
          </p:txBody>
        </p:sp>
        <p:sp>
          <p:nvSpPr>
            <p:cNvPr id="507" name="TextBox 506">
              <a:extLst>
                <a:ext uri="{FF2B5EF4-FFF2-40B4-BE49-F238E27FC236}">
                  <a16:creationId xmlns:a16="http://schemas.microsoft.com/office/drawing/2014/main" id="{38BDC5D9-549D-49D7-9ADC-AC1FED1B5881}"/>
                </a:ext>
              </a:extLst>
            </p:cNvPr>
            <p:cNvSpPr txBox="1"/>
            <p:nvPr/>
          </p:nvSpPr>
          <p:spPr>
            <a:xfrm>
              <a:off x="11398832" y="2106746"/>
              <a:ext cx="346249" cy="276999"/>
            </a:xfrm>
            <a:prstGeom prst="rect">
              <a:avLst/>
            </a:prstGeom>
          </p:spPr>
          <p:txBody>
            <a:bodyPr vert="horz" wrap="none" lIns="0" tIns="0" rIns="0" bIns="0" rtlCol="0">
              <a:spAutoFit/>
            </a:bodyPr>
            <a:lstStyle/>
            <a:p>
              <a:r>
                <a:rPr lang="en-US" sz="1800" b="1" dirty="0">
                  <a:solidFill>
                    <a:srgbClr val="414141"/>
                  </a:solidFill>
                </a:rPr>
                <a:t>86</a:t>
              </a:r>
              <a:r>
                <a:rPr lang="en-US" sz="1050" b="1" dirty="0">
                  <a:solidFill>
                    <a:srgbClr val="414141"/>
                  </a:solidFill>
                </a:rPr>
                <a:t>+</a:t>
              </a:r>
              <a:endParaRPr lang="en-US" sz="1400" b="1" dirty="0">
                <a:solidFill>
                  <a:srgbClr val="414141"/>
                </a:solidFill>
              </a:endParaRPr>
            </a:p>
          </p:txBody>
        </p:sp>
        <p:sp>
          <p:nvSpPr>
            <p:cNvPr id="508" name="Freeform 37">
              <a:extLst>
                <a:ext uri="{FF2B5EF4-FFF2-40B4-BE49-F238E27FC236}">
                  <a16:creationId xmlns:a16="http://schemas.microsoft.com/office/drawing/2014/main" id="{A1AB8ECE-644C-4826-92D6-BB0C15B02F63}"/>
                </a:ext>
              </a:extLst>
            </p:cNvPr>
            <p:cNvSpPr>
              <a:spLocks noEditPoints="1"/>
            </p:cNvSpPr>
            <p:nvPr/>
          </p:nvSpPr>
          <p:spPr bwMode="auto">
            <a:xfrm>
              <a:off x="10388080" y="2116596"/>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9" name="Oval 508">
              <a:extLst>
                <a:ext uri="{FF2B5EF4-FFF2-40B4-BE49-F238E27FC236}">
                  <a16:creationId xmlns:a16="http://schemas.microsoft.com/office/drawing/2014/main" id="{B28B10A5-E849-4AE7-97E2-6DC2C2BA765C}"/>
                </a:ext>
              </a:extLst>
            </p:cNvPr>
            <p:cNvSpPr/>
            <p:nvPr/>
          </p:nvSpPr>
          <p:spPr>
            <a:xfrm>
              <a:off x="10421189" y="2118298"/>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0" name="Oval 11">
              <a:extLst>
                <a:ext uri="{FF2B5EF4-FFF2-40B4-BE49-F238E27FC236}">
                  <a16:creationId xmlns:a16="http://schemas.microsoft.com/office/drawing/2014/main" id="{F50E8AAF-6613-4832-A5BE-CB691244C7FA}"/>
                </a:ext>
              </a:extLst>
            </p:cNvPr>
            <p:cNvSpPr/>
            <p:nvPr/>
          </p:nvSpPr>
          <p:spPr>
            <a:xfrm>
              <a:off x="10389987" y="2162247"/>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1" name="Freeform 37">
              <a:extLst>
                <a:ext uri="{FF2B5EF4-FFF2-40B4-BE49-F238E27FC236}">
                  <a16:creationId xmlns:a16="http://schemas.microsoft.com/office/drawing/2014/main" id="{5567CD8C-F392-4F61-B799-CB38DA9B2B22}"/>
                </a:ext>
              </a:extLst>
            </p:cNvPr>
            <p:cNvSpPr>
              <a:spLocks noEditPoints="1"/>
            </p:cNvSpPr>
            <p:nvPr/>
          </p:nvSpPr>
          <p:spPr bwMode="auto">
            <a:xfrm>
              <a:off x="10512357" y="2118298"/>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2" name="Oval 511">
              <a:extLst>
                <a:ext uri="{FF2B5EF4-FFF2-40B4-BE49-F238E27FC236}">
                  <a16:creationId xmlns:a16="http://schemas.microsoft.com/office/drawing/2014/main" id="{82BA1B22-D992-4EFD-80D3-6298F8E31FDD}"/>
                </a:ext>
              </a:extLst>
            </p:cNvPr>
            <p:cNvSpPr/>
            <p:nvPr/>
          </p:nvSpPr>
          <p:spPr>
            <a:xfrm>
              <a:off x="10545466" y="2120000"/>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3" name="Oval 11">
              <a:extLst>
                <a:ext uri="{FF2B5EF4-FFF2-40B4-BE49-F238E27FC236}">
                  <a16:creationId xmlns:a16="http://schemas.microsoft.com/office/drawing/2014/main" id="{0EF4667C-2484-45F7-91D3-957BC8BB2356}"/>
                </a:ext>
              </a:extLst>
            </p:cNvPr>
            <p:cNvSpPr/>
            <p:nvPr/>
          </p:nvSpPr>
          <p:spPr>
            <a:xfrm>
              <a:off x="10514264" y="2163949"/>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4" name="Freeform 37">
              <a:extLst>
                <a:ext uri="{FF2B5EF4-FFF2-40B4-BE49-F238E27FC236}">
                  <a16:creationId xmlns:a16="http://schemas.microsoft.com/office/drawing/2014/main" id="{43502B83-1EA3-4C76-9E5C-E3E72A851426}"/>
                </a:ext>
              </a:extLst>
            </p:cNvPr>
            <p:cNvSpPr>
              <a:spLocks noEditPoints="1"/>
            </p:cNvSpPr>
            <p:nvPr/>
          </p:nvSpPr>
          <p:spPr bwMode="auto">
            <a:xfrm>
              <a:off x="10629929" y="2118298"/>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5" name="Oval 514">
              <a:extLst>
                <a:ext uri="{FF2B5EF4-FFF2-40B4-BE49-F238E27FC236}">
                  <a16:creationId xmlns:a16="http://schemas.microsoft.com/office/drawing/2014/main" id="{1A0A1714-DE37-4AC9-A09B-E59919BFBF43}"/>
                </a:ext>
              </a:extLst>
            </p:cNvPr>
            <p:cNvSpPr/>
            <p:nvPr/>
          </p:nvSpPr>
          <p:spPr>
            <a:xfrm>
              <a:off x="10663038" y="2120000"/>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6" name="Oval 11">
              <a:extLst>
                <a:ext uri="{FF2B5EF4-FFF2-40B4-BE49-F238E27FC236}">
                  <a16:creationId xmlns:a16="http://schemas.microsoft.com/office/drawing/2014/main" id="{326D8E58-CF1A-4E1D-9511-A07D8C17B918}"/>
                </a:ext>
              </a:extLst>
            </p:cNvPr>
            <p:cNvSpPr/>
            <p:nvPr/>
          </p:nvSpPr>
          <p:spPr>
            <a:xfrm>
              <a:off x="10631836" y="2163949"/>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7" name="Freeform 37">
              <a:extLst>
                <a:ext uri="{FF2B5EF4-FFF2-40B4-BE49-F238E27FC236}">
                  <a16:creationId xmlns:a16="http://schemas.microsoft.com/office/drawing/2014/main" id="{4791693C-D6C2-4FFE-89C0-C4B56100C8F4}"/>
                </a:ext>
              </a:extLst>
            </p:cNvPr>
            <p:cNvSpPr>
              <a:spLocks noEditPoints="1"/>
            </p:cNvSpPr>
            <p:nvPr/>
          </p:nvSpPr>
          <p:spPr bwMode="auto">
            <a:xfrm>
              <a:off x="10750988" y="2122291"/>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8" name="Oval 517">
              <a:extLst>
                <a:ext uri="{FF2B5EF4-FFF2-40B4-BE49-F238E27FC236}">
                  <a16:creationId xmlns:a16="http://schemas.microsoft.com/office/drawing/2014/main" id="{E0CFF82F-4A07-4C27-9E82-2CF0D1025D0F}"/>
                </a:ext>
              </a:extLst>
            </p:cNvPr>
            <p:cNvSpPr/>
            <p:nvPr/>
          </p:nvSpPr>
          <p:spPr>
            <a:xfrm>
              <a:off x="10784097" y="2123993"/>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19" name="Oval 11">
              <a:extLst>
                <a:ext uri="{FF2B5EF4-FFF2-40B4-BE49-F238E27FC236}">
                  <a16:creationId xmlns:a16="http://schemas.microsoft.com/office/drawing/2014/main" id="{D7262503-68F8-4398-8FF5-0931B58915E5}"/>
                </a:ext>
              </a:extLst>
            </p:cNvPr>
            <p:cNvSpPr/>
            <p:nvPr/>
          </p:nvSpPr>
          <p:spPr>
            <a:xfrm>
              <a:off x="10752895" y="2167942"/>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20" name="Freeform 37">
              <a:extLst>
                <a:ext uri="{FF2B5EF4-FFF2-40B4-BE49-F238E27FC236}">
                  <a16:creationId xmlns:a16="http://schemas.microsoft.com/office/drawing/2014/main" id="{740BAA59-03F0-4D9D-9E0E-4E6B16C63830}"/>
                </a:ext>
              </a:extLst>
            </p:cNvPr>
            <p:cNvSpPr>
              <a:spLocks noEditPoints="1"/>
            </p:cNvSpPr>
            <p:nvPr/>
          </p:nvSpPr>
          <p:spPr bwMode="auto">
            <a:xfrm>
              <a:off x="10871233" y="2123703"/>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1" name="Oval 520">
              <a:extLst>
                <a:ext uri="{FF2B5EF4-FFF2-40B4-BE49-F238E27FC236}">
                  <a16:creationId xmlns:a16="http://schemas.microsoft.com/office/drawing/2014/main" id="{C5E46633-9B06-4839-B040-02F3B7CDAC58}"/>
                </a:ext>
              </a:extLst>
            </p:cNvPr>
            <p:cNvSpPr/>
            <p:nvPr/>
          </p:nvSpPr>
          <p:spPr>
            <a:xfrm>
              <a:off x="10904342" y="2125405"/>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22" name="Oval 11">
              <a:extLst>
                <a:ext uri="{FF2B5EF4-FFF2-40B4-BE49-F238E27FC236}">
                  <a16:creationId xmlns:a16="http://schemas.microsoft.com/office/drawing/2014/main" id="{FD92688C-8C35-4307-9F77-5B703D38414A}"/>
                </a:ext>
              </a:extLst>
            </p:cNvPr>
            <p:cNvSpPr/>
            <p:nvPr/>
          </p:nvSpPr>
          <p:spPr>
            <a:xfrm>
              <a:off x="10873140" y="2169354"/>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23" name="Freeform 37">
              <a:extLst>
                <a:ext uri="{FF2B5EF4-FFF2-40B4-BE49-F238E27FC236}">
                  <a16:creationId xmlns:a16="http://schemas.microsoft.com/office/drawing/2014/main" id="{1F56AD6F-CB29-4C12-ACC0-E9242F6E4534}"/>
                </a:ext>
              </a:extLst>
            </p:cNvPr>
            <p:cNvSpPr>
              <a:spLocks noEditPoints="1"/>
            </p:cNvSpPr>
            <p:nvPr/>
          </p:nvSpPr>
          <p:spPr bwMode="auto">
            <a:xfrm>
              <a:off x="10989159" y="212540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4" name="Oval 523">
              <a:extLst>
                <a:ext uri="{FF2B5EF4-FFF2-40B4-BE49-F238E27FC236}">
                  <a16:creationId xmlns:a16="http://schemas.microsoft.com/office/drawing/2014/main" id="{6476C07C-DFDB-434C-8ECA-BE0E268E2BB9}"/>
                </a:ext>
              </a:extLst>
            </p:cNvPr>
            <p:cNvSpPr/>
            <p:nvPr/>
          </p:nvSpPr>
          <p:spPr>
            <a:xfrm>
              <a:off x="11022268" y="2127107"/>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25" name="Oval 11">
              <a:extLst>
                <a:ext uri="{FF2B5EF4-FFF2-40B4-BE49-F238E27FC236}">
                  <a16:creationId xmlns:a16="http://schemas.microsoft.com/office/drawing/2014/main" id="{D773984A-5C10-416A-9A95-57289F9E7A96}"/>
                </a:ext>
              </a:extLst>
            </p:cNvPr>
            <p:cNvSpPr/>
            <p:nvPr/>
          </p:nvSpPr>
          <p:spPr>
            <a:xfrm>
              <a:off x="10991066" y="217105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26" name="TextBox 525">
              <a:extLst>
                <a:ext uri="{FF2B5EF4-FFF2-40B4-BE49-F238E27FC236}">
                  <a16:creationId xmlns:a16="http://schemas.microsoft.com/office/drawing/2014/main" id="{50C06C05-7B42-4D05-B45D-DC807F4D0737}"/>
                </a:ext>
              </a:extLst>
            </p:cNvPr>
            <p:cNvSpPr txBox="1"/>
            <p:nvPr/>
          </p:nvSpPr>
          <p:spPr>
            <a:xfrm>
              <a:off x="9779068" y="2380417"/>
              <a:ext cx="557845" cy="276999"/>
            </a:xfrm>
            <a:prstGeom prst="rect">
              <a:avLst/>
            </a:prstGeom>
          </p:spPr>
          <p:txBody>
            <a:bodyPr vert="horz" wrap="none" lIns="0" tIns="0" rIns="0" bIns="0" rtlCol="0">
              <a:spAutoFit/>
            </a:bodyPr>
            <a:lstStyle/>
            <a:p>
              <a:r>
                <a:rPr lang="en-US" sz="900" b="1" dirty="0">
                  <a:solidFill>
                    <a:srgbClr val="414141"/>
                  </a:solidFill>
                </a:rPr>
                <a:t>OFF- </a:t>
              </a:r>
              <a:br>
                <a:rPr lang="en-US" sz="900" b="1" dirty="0">
                  <a:solidFill>
                    <a:srgbClr val="414141"/>
                  </a:solidFill>
                </a:rPr>
              </a:br>
              <a:r>
                <a:rPr lang="en-US" sz="900" b="1" dirty="0">
                  <a:solidFill>
                    <a:srgbClr val="414141"/>
                  </a:solidFill>
                </a:rPr>
                <a:t>HIGHWAY</a:t>
              </a:r>
            </a:p>
          </p:txBody>
        </p:sp>
        <p:sp>
          <p:nvSpPr>
            <p:cNvPr id="527" name="TextBox 526">
              <a:extLst>
                <a:ext uri="{FF2B5EF4-FFF2-40B4-BE49-F238E27FC236}">
                  <a16:creationId xmlns:a16="http://schemas.microsoft.com/office/drawing/2014/main" id="{FFD7C16F-1DC9-44A9-B4E8-3E4C4AAC59FD}"/>
                </a:ext>
              </a:extLst>
            </p:cNvPr>
            <p:cNvSpPr txBox="1"/>
            <p:nvPr/>
          </p:nvSpPr>
          <p:spPr>
            <a:xfrm>
              <a:off x="11264268" y="2402666"/>
              <a:ext cx="474489" cy="276999"/>
            </a:xfrm>
            <a:prstGeom prst="rect">
              <a:avLst/>
            </a:prstGeom>
          </p:spPr>
          <p:txBody>
            <a:bodyPr vert="horz" wrap="none" lIns="0" tIns="0" rIns="0" bIns="0" rtlCol="0">
              <a:spAutoFit/>
            </a:bodyPr>
            <a:lstStyle/>
            <a:p>
              <a:r>
                <a:rPr lang="en-US" sz="1800" b="1" dirty="0">
                  <a:solidFill>
                    <a:srgbClr val="414141"/>
                  </a:solidFill>
                </a:rPr>
                <a:t>127</a:t>
              </a:r>
              <a:r>
                <a:rPr lang="en-US" sz="1050" b="1" dirty="0">
                  <a:solidFill>
                    <a:srgbClr val="414141"/>
                  </a:solidFill>
                </a:rPr>
                <a:t>+</a:t>
              </a:r>
            </a:p>
          </p:txBody>
        </p:sp>
        <p:sp>
          <p:nvSpPr>
            <p:cNvPr id="528" name="Freeform 37">
              <a:extLst>
                <a:ext uri="{FF2B5EF4-FFF2-40B4-BE49-F238E27FC236}">
                  <a16:creationId xmlns:a16="http://schemas.microsoft.com/office/drawing/2014/main" id="{F637F6B6-0BBA-4238-B985-EAC8AA34FAD6}"/>
                </a:ext>
              </a:extLst>
            </p:cNvPr>
            <p:cNvSpPr>
              <a:spLocks noEditPoints="1"/>
            </p:cNvSpPr>
            <p:nvPr/>
          </p:nvSpPr>
          <p:spPr bwMode="auto">
            <a:xfrm>
              <a:off x="10387907" y="2430404"/>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9" name="Oval 528">
              <a:extLst>
                <a:ext uri="{FF2B5EF4-FFF2-40B4-BE49-F238E27FC236}">
                  <a16:creationId xmlns:a16="http://schemas.microsoft.com/office/drawing/2014/main" id="{3D03DCB5-1152-4384-84D7-2AE5791087AD}"/>
                </a:ext>
              </a:extLst>
            </p:cNvPr>
            <p:cNvSpPr/>
            <p:nvPr/>
          </p:nvSpPr>
          <p:spPr>
            <a:xfrm>
              <a:off x="10421016" y="2432106"/>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0" name="Oval 11">
              <a:extLst>
                <a:ext uri="{FF2B5EF4-FFF2-40B4-BE49-F238E27FC236}">
                  <a16:creationId xmlns:a16="http://schemas.microsoft.com/office/drawing/2014/main" id="{DFC97216-A2D7-4AA5-804E-D49F79F900F5}"/>
                </a:ext>
              </a:extLst>
            </p:cNvPr>
            <p:cNvSpPr/>
            <p:nvPr/>
          </p:nvSpPr>
          <p:spPr>
            <a:xfrm>
              <a:off x="10389814" y="2476055"/>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1" name="Freeform 37">
              <a:extLst>
                <a:ext uri="{FF2B5EF4-FFF2-40B4-BE49-F238E27FC236}">
                  <a16:creationId xmlns:a16="http://schemas.microsoft.com/office/drawing/2014/main" id="{C1EDEF52-6F85-4778-81AD-4288D3159F09}"/>
                </a:ext>
              </a:extLst>
            </p:cNvPr>
            <p:cNvSpPr>
              <a:spLocks noEditPoints="1"/>
            </p:cNvSpPr>
            <p:nvPr/>
          </p:nvSpPr>
          <p:spPr bwMode="auto">
            <a:xfrm>
              <a:off x="10512183" y="243210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2" name="Oval 531">
              <a:extLst>
                <a:ext uri="{FF2B5EF4-FFF2-40B4-BE49-F238E27FC236}">
                  <a16:creationId xmlns:a16="http://schemas.microsoft.com/office/drawing/2014/main" id="{BB01EB90-CAB1-4033-88F8-6E8D5DDB5A29}"/>
                </a:ext>
              </a:extLst>
            </p:cNvPr>
            <p:cNvSpPr/>
            <p:nvPr/>
          </p:nvSpPr>
          <p:spPr>
            <a:xfrm>
              <a:off x="10545292" y="2433807"/>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3" name="Oval 11">
              <a:extLst>
                <a:ext uri="{FF2B5EF4-FFF2-40B4-BE49-F238E27FC236}">
                  <a16:creationId xmlns:a16="http://schemas.microsoft.com/office/drawing/2014/main" id="{BCCD164D-55C9-4031-9071-AABB5B42DE59}"/>
                </a:ext>
              </a:extLst>
            </p:cNvPr>
            <p:cNvSpPr/>
            <p:nvPr/>
          </p:nvSpPr>
          <p:spPr>
            <a:xfrm>
              <a:off x="10514090" y="247775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4" name="Freeform 37">
              <a:extLst>
                <a:ext uri="{FF2B5EF4-FFF2-40B4-BE49-F238E27FC236}">
                  <a16:creationId xmlns:a16="http://schemas.microsoft.com/office/drawing/2014/main" id="{9C436FAA-B264-49AE-85D3-0F9E5488EA50}"/>
                </a:ext>
              </a:extLst>
            </p:cNvPr>
            <p:cNvSpPr>
              <a:spLocks noEditPoints="1"/>
            </p:cNvSpPr>
            <p:nvPr/>
          </p:nvSpPr>
          <p:spPr bwMode="auto">
            <a:xfrm>
              <a:off x="10629756" y="243210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5" name="Oval 534">
              <a:extLst>
                <a:ext uri="{FF2B5EF4-FFF2-40B4-BE49-F238E27FC236}">
                  <a16:creationId xmlns:a16="http://schemas.microsoft.com/office/drawing/2014/main" id="{175CA4AD-F35C-41DB-A441-C2EDEB545D94}"/>
                </a:ext>
              </a:extLst>
            </p:cNvPr>
            <p:cNvSpPr/>
            <p:nvPr/>
          </p:nvSpPr>
          <p:spPr>
            <a:xfrm>
              <a:off x="10662865" y="2433807"/>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6" name="Oval 11">
              <a:extLst>
                <a:ext uri="{FF2B5EF4-FFF2-40B4-BE49-F238E27FC236}">
                  <a16:creationId xmlns:a16="http://schemas.microsoft.com/office/drawing/2014/main" id="{AC351087-6D56-4D99-83AA-7E0E0F99B180}"/>
                </a:ext>
              </a:extLst>
            </p:cNvPr>
            <p:cNvSpPr/>
            <p:nvPr/>
          </p:nvSpPr>
          <p:spPr>
            <a:xfrm>
              <a:off x="10631663" y="247775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7" name="Freeform 37">
              <a:extLst>
                <a:ext uri="{FF2B5EF4-FFF2-40B4-BE49-F238E27FC236}">
                  <a16:creationId xmlns:a16="http://schemas.microsoft.com/office/drawing/2014/main" id="{DA918D43-CFE4-49B9-B8D6-5A351BE8118C}"/>
                </a:ext>
              </a:extLst>
            </p:cNvPr>
            <p:cNvSpPr>
              <a:spLocks noEditPoints="1"/>
            </p:cNvSpPr>
            <p:nvPr/>
          </p:nvSpPr>
          <p:spPr bwMode="auto">
            <a:xfrm>
              <a:off x="10750815" y="2436098"/>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8" name="Oval 537">
              <a:extLst>
                <a:ext uri="{FF2B5EF4-FFF2-40B4-BE49-F238E27FC236}">
                  <a16:creationId xmlns:a16="http://schemas.microsoft.com/office/drawing/2014/main" id="{74B6AC9C-CB2D-4C4D-B10B-DB3FD4EE9B5F}"/>
                </a:ext>
              </a:extLst>
            </p:cNvPr>
            <p:cNvSpPr/>
            <p:nvPr/>
          </p:nvSpPr>
          <p:spPr>
            <a:xfrm>
              <a:off x="10783924" y="2437800"/>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39" name="Oval 11">
              <a:extLst>
                <a:ext uri="{FF2B5EF4-FFF2-40B4-BE49-F238E27FC236}">
                  <a16:creationId xmlns:a16="http://schemas.microsoft.com/office/drawing/2014/main" id="{2BF3490C-2445-41A5-9205-5CC2F6483091}"/>
                </a:ext>
              </a:extLst>
            </p:cNvPr>
            <p:cNvSpPr/>
            <p:nvPr/>
          </p:nvSpPr>
          <p:spPr>
            <a:xfrm>
              <a:off x="10752722" y="2481749"/>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40" name="Freeform 37">
              <a:extLst>
                <a:ext uri="{FF2B5EF4-FFF2-40B4-BE49-F238E27FC236}">
                  <a16:creationId xmlns:a16="http://schemas.microsoft.com/office/drawing/2014/main" id="{175ECD33-F7F3-4F94-A83F-C11AD0C9F2E6}"/>
                </a:ext>
              </a:extLst>
            </p:cNvPr>
            <p:cNvSpPr>
              <a:spLocks noEditPoints="1"/>
            </p:cNvSpPr>
            <p:nvPr/>
          </p:nvSpPr>
          <p:spPr bwMode="auto">
            <a:xfrm>
              <a:off x="10871059" y="2437510"/>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1" name="Oval 540">
              <a:extLst>
                <a:ext uri="{FF2B5EF4-FFF2-40B4-BE49-F238E27FC236}">
                  <a16:creationId xmlns:a16="http://schemas.microsoft.com/office/drawing/2014/main" id="{485E3E9C-0835-4436-9DD3-BADC2EBCFD7B}"/>
                </a:ext>
              </a:extLst>
            </p:cNvPr>
            <p:cNvSpPr/>
            <p:nvPr/>
          </p:nvSpPr>
          <p:spPr>
            <a:xfrm>
              <a:off x="10904168" y="2439212"/>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42" name="Oval 11">
              <a:extLst>
                <a:ext uri="{FF2B5EF4-FFF2-40B4-BE49-F238E27FC236}">
                  <a16:creationId xmlns:a16="http://schemas.microsoft.com/office/drawing/2014/main" id="{53F385B5-3508-4031-8FB7-A696FC75C26A}"/>
                </a:ext>
              </a:extLst>
            </p:cNvPr>
            <p:cNvSpPr/>
            <p:nvPr/>
          </p:nvSpPr>
          <p:spPr>
            <a:xfrm>
              <a:off x="10872966" y="2483161"/>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43" name="Freeform 37">
              <a:extLst>
                <a:ext uri="{FF2B5EF4-FFF2-40B4-BE49-F238E27FC236}">
                  <a16:creationId xmlns:a16="http://schemas.microsoft.com/office/drawing/2014/main" id="{113CD307-C28C-4F70-B887-4CE7F5BDCE76}"/>
                </a:ext>
              </a:extLst>
            </p:cNvPr>
            <p:cNvSpPr>
              <a:spLocks noEditPoints="1"/>
            </p:cNvSpPr>
            <p:nvPr/>
          </p:nvSpPr>
          <p:spPr bwMode="auto">
            <a:xfrm>
              <a:off x="10988985" y="243921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4" name="Oval 543">
              <a:extLst>
                <a:ext uri="{FF2B5EF4-FFF2-40B4-BE49-F238E27FC236}">
                  <a16:creationId xmlns:a16="http://schemas.microsoft.com/office/drawing/2014/main" id="{FA4E7391-2E86-487E-93E6-17EAF452DCB0}"/>
                </a:ext>
              </a:extLst>
            </p:cNvPr>
            <p:cNvSpPr/>
            <p:nvPr/>
          </p:nvSpPr>
          <p:spPr>
            <a:xfrm>
              <a:off x="11022094" y="2440914"/>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45" name="Oval 11">
              <a:extLst>
                <a:ext uri="{FF2B5EF4-FFF2-40B4-BE49-F238E27FC236}">
                  <a16:creationId xmlns:a16="http://schemas.microsoft.com/office/drawing/2014/main" id="{332FCC31-10B2-4ECC-976A-F136A66CDFAE}"/>
                </a:ext>
              </a:extLst>
            </p:cNvPr>
            <p:cNvSpPr/>
            <p:nvPr/>
          </p:nvSpPr>
          <p:spPr>
            <a:xfrm>
              <a:off x="10990892" y="248486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46" name="TextBox 545">
              <a:extLst>
                <a:ext uri="{FF2B5EF4-FFF2-40B4-BE49-F238E27FC236}">
                  <a16:creationId xmlns:a16="http://schemas.microsoft.com/office/drawing/2014/main" id="{387FF5FB-532A-4D50-913F-3E77524033ED}"/>
                </a:ext>
              </a:extLst>
            </p:cNvPr>
            <p:cNvSpPr txBox="1"/>
            <p:nvPr/>
          </p:nvSpPr>
          <p:spPr>
            <a:xfrm>
              <a:off x="9784421" y="2722164"/>
              <a:ext cx="397545" cy="276999"/>
            </a:xfrm>
            <a:prstGeom prst="rect">
              <a:avLst/>
            </a:prstGeom>
          </p:spPr>
          <p:txBody>
            <a:bodyPr vert="horz" wrap="none" lIns="0" tIns="0" rIns="0" bIns="0" rtlCol="0">
              <a:spAutoFit/>
            </a:bodyPr>
            <a:lstStyle/>
            <a:p>
              <a:r>
                <a:rPr lang="en-US" sz="900" b="1" dirty="0">
                  <a:solidFill>
                    <a:srgbClr val="414141"/>
                  </a:solidFill>
                </a:rPr>
                <a:t>AERO-</a:t>
              </a:r>
              <a:br>
                <a:rPr lang="en-US" sz="900" b="1" dirty="0">
                  <a:solidFill>
                    <a:srgbClr val="414141"/>
                  </a:solidFill>
                </a:rPr>
              </a:br>
              <a:r>
                <a:rPr lang="en-US" sz="900" b="1" dirty="0">
                  <a:solidFill>
                    <a:srgbClr val="414141"/>
                  </a:solidFill>
                </a:rPr>
                <a:t>SPACE</a:t>
              </a:r>
            </a:p>
          </p:txBody>
        </p:sp>
        <p:sp>
          <p:nvSpPr>
            <p:cNvPr id="547" name="TextBox 546">
              <a:extLst>
                <a:ext uri="{FF2B5EF4-FFF2-40B4-BE49-F238E27FC236}">
                  <a16:creationId xmlns:a16="http://schemas.microsoft.com/office/drawing/2014/main" id="{B5E976B1-0079-472E-B0C9-7FE590B21E9F}"/>
                </a:ext>
              </a:extLst>
            </p:cNvPr>
            <p:cNvSpPr txBox="1"/>
            <p:nvPr/>
          </p:nvSpPr>
          <p:spPr>
            <a:xfrm>
              <a:off x="11263256" y="2711561"/>
              <a:ext cx="474489" cy="276999"/>
            </a:xfrm>
            <a:prstGeom prst="rect">
              <a:avLst/>
            </a:prstGeom>
          </p:spPr>
          <p:txBody>
            <a:bodyPr vert="horz" wrap="none" lIns="0" tIns="0" rIns="0" bIns="0" rtlCol="0">
              <a:spAutoFit/>
            </a:bodyPr>
            <a:lstStyle/>
            <a:p>
              <a:r>
                <a:rPr lang="en-US" sz="1800" b="1" dirty="0">
                  <a:solidFill>
                    <a:srgbClr val="414141"/>
                  </a:solidFill>
                </a:rPr>
                <a:t>158</a:t>
              </a:r>
              <a:r>
                <a:rPr lang="en-US" sz="1050" b="1" dirty="0">
                  <a:solidFill>
                    <a:srgbClr val="414141"/>
                  </a:solidFill>
                </a:rPr>
                <a:t>+</a:t>
              </a:r>
            </a:p>
          </p:txBody>
        </p:sp>
        <p:sp>
          <p:nvSpPr>
            <p:cNvPr id="548" name="Freeform 37">
              <a:extLst>
                <a:ext uri="{FF2B5EF4-FFF2-40B4-BE49-F238E27FC236}">
                  <a16:creationId xmlns:a16="http://schemas.microsoft.com/office/drawing/2014/main" id="{217C4E23-3BAE-469E-9090-3F5C877EE27D}"/>
                </a:ext>
              </a:extLst>
            </p:cNvPr>
            <p:cNvSpPr>
              <a:spLocks noEditPoints="1"/>
            </p:cNvSpPr>
            <p:nvPr/>
          </p:nvSpPr>
          <p:spPr bwMode="auto">
            <a:xfrm>
              <a:off x="10384128" y="2736144"/>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9" name="Oval 548">
              <a:extLst>
                <a:ext uri="{FF2B5EF4-FFF2-40B4-BE49-F238E27FC236}">
                  <a16:creationId xmlns:a16="http://schemas.microsoft.com/office/drawing/2014/main" id="{AC6268D7-1D9D-4F29-A3F8-3B08D8DE1874}"/>
                </a:ext>
              </a:extLst>
            </p:cNvPr>
            <p:cNvSpPr/>
            <p:nvPr/>
          </p:nvSpPr>
          <p:spPr>
            <a:xfrm>
              <a:off x="10417237" y="2750546"/>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0" name="Oval 11">
              <a:extLst>
                <a:ext uri="{FF2B5EF4-FFF2-40B4-BE49-F238E27FC236}">
                  <a16:creationId xmlns:a16="http://schemas.microsoft.com/office/drawing/2014/main" id="{5A7D4419-577E-45A5-B8E4-268AAA0F560B}"/>
                </a:ext>
              </a:extLst>
            </p:cNvPr>
            <p:cNvSpPr/>
            <p:nvPr/>
          </p:nvSpPr>
          <p:spPr>
            <a:xfrm>
              <a:off x="10386035" y="2781795"/>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1" name="Freeform 37">
              <a:extLst>
                <a:ext uri="{FF2B5EF4-FFF2-40B4-BE49-F238E27FC236}">
                  <a16:creationId xmlns:a16="http://schemas.microsoft.com/office/drawing/2014/main" id="{588097A9-64AC-43B6-9AF9-012B679F3831}"/>
                </a:ext>
              </a:extLst>
            </p:cNvPr>
            <p:cNvSpPr>
              <a:spLocks noEditPoints="1"/>
            </p:cNvSpPr>
            <p:nvPr/>
          </p:nvSpPr>
          <p:spPr bwMode="auto">
            <a:xfrm>
              <a:off x="10508405" y="273784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2" name="Oval 551">
              <a:extLst>
                <a:ext uri="{FF2B5EF4-FFF2-40B4-BE49-F238E27FC236}">
                  <a16:creationId xmlns:a16="http://schemas.microsoft.com/office/drawing/2014/main" id="{83D5C5DC-FFA0-41D1-A405-18CCA7C03FFD}"/>
                </a:ext>
              </a:extLst>
            </p:cNvPr>
            <p:cNvSpPr/>
            <p:nvPr/>
          </p:nvSpPr>
          <p:spPr>
            <a:xfrm>
              <a:off x="10541514" y="2752247"/>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3" name="Oval 11">
              <a:extLst>
                <a:ext uri="{FF2B5EF4-FFF2-40B4-BE49-F238E27FC236}">
                  <a16:creationId xmlns:a16="http://schemas.microsoft.com/office/drawing/2014/main" id="{AE05C89B-6AE8-4EBD-8EF4-4F8A10BBF95A}"/>
                </a:ext>
              </a:extLst>
            </p:cNvPr>
            <p:cNvSpPr/>
            <p:nvPr/>
          </p:nvSpPr>
          <p:spPr>
            <a:xfrm>
              <a:off x="10510312" y="278349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4" name="Freeform 37">
              <a:extLst>
                <a:ext uri="{FF2B5EF4-FFF2-40B4-BE49-F238E27FC236}">
                  <a16:creationId xmlns:a16="http://schemas.microsoft.com/office/drawing/2014/main" id="{A3F826C8-7D51-4D5B-90E8-18C9C6A1EFD9}"/>
                </a:ext>
              </a:extLst>
            </p:cNvPr>
            <p:cNvSpPr>
              <a:spLocks noEditPoints="1"/>
            </p:cNvSpPr>
            <p:nvPr/>
          </p:nvSpPr>
          <p:spPr bwMode="auto">
            <a:xfrm>
              <a:off x="10625977" y="273784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5" name="Oval 554">
              <a:extLst>
                <a:ext uri="{FF2B5EF4-FFF2-40B4-BE49-F238E27FC236}">
                  <a16:creationId xmlns:a16="http://schemas.microsoft.com/office/drawing/2014/main" id="{7198C743-59E2-4774-A932-A894BD12EFD0}"/>
                </a:ext>
              </a:extLst>
            </p:cNvPr>
            <p:cNvSpPr/>
            <p:nvPr/>
          </p:nvSpPr>
          <p:spPr>
            <a:xfrm>
              <a:off x="10659086" y="2752247"/>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6" name="Oval 11">
              <a:extLst>
                <a:ext uri="{FF2B5EF4-FFF2-40B4-BE49-F238E27FC236}">
                  <a16:creationId xmlns:a16="http://schemas.microsoft.com/office/drawing/2014/main" id="{21157CBC-9767-4CC4-B094-A9E14CB7878E}"/>
                </a:ext>
              </a:extLst>
            </p:cNvPr>
            <p:cNvSpPr/>
            <p:nvPr/>
          </p:nvSpPr>
          <p:spPr>
            <a:xfrm>
              <a:off x="10627884" y="278349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7" name="Freeform 37">
              <a:extLst>
                <a:ext uri="{FF2B5EF4-FFF2-40B4-BE49-F238E27FC236}">
                  <a16:creationId xmlns:a16="http://schemas.microsoft.com/office/drawing/2014/main" id="{84DA1E00-AC80-4406-8995-D0BA8E0DF055}"/>
                </a:ext>
              </a:extLst>
            </p:cNvPr>
            <p:cNvSpPr>
              <a:spLocks noEditPoints="1"/>
            </p:cNvSpPr>
            <p:nvPr/>
          </p:nvSpPr>
          <p:spPr bwMode="auto">
            <a:xfrm>
              <a:off x="10747035" y="2741838"/>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8" name="Oval 557">
              <a:extLst>
                <a:ext uri="{FF2B5EF4-FFF2-40B4-BE49-F238E27FC236}">
                  <a16:creationId xmlns:a16="http://schemas.microsoft.com/office/drawing/2014/main" id="{646DF4F0-438F-4F7A-8B24-C835FD19821B}"/>
                </a:ext>
              </a:extLst>
            </p:cNvPr>
            <p:cNvSpPr/>
            <p:nvPr/>
          </p:nvSpPr>
          <p:spPr>
            <a:xfrm>
              <a:off x="10780144" y="2756240"/>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59" name="Oval 11">
              <a:extLst>
                <a:ext uri="{FF2B5EF4-FFF2-40B4-BE49-F238E27FC236}">
                  <a16:creationId xmlns:a16="http://schemas.microsoft.com/office/drawing/2014/main" id="{CD8C2BD5-81F7-45C5-A379-97011ABFC406}"/>
                </a:ext>
              </a:extLst>
            </p:cNvPr>
            <p:cNvSpPr/>
            <p:nvPr/>
          </p:nvSpPr>
          <p:spPr>
            <a:xfrm>
              <a:off x="10748942" y="2787489"/>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0" name="Freeform 37">
              <a:extLst>
                <a:ext uri="{FF2B5EF4-FFF2-40B4-BE49-F238E27FC236}">
                  <a16:creationId xmlns:a16="http://schemas.microsoft.com/office/drawing/2014/main" id="{58C6F5ED-0168-4C4D-8F00-0A13535AFF62}"/>
                </a:ext>
              </a:extLst>
            </p:cNvPr>
            <p:cNvSpPr>
              <a:spLocks noEditPoints="1"/>
            </p:cNvSpPr>
            <p:nvPr/>
          </p:nvSpPr>
          <p:spPr bwMode="auto">
            <a:xfrm>
              <a:off x="10867280" y="2743250"/>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1" name="Oval 560">
              <a:extLst>
                <a:ext uri="{FF2B5EF4-FFF2-40B4-BE49-F238E27FC236}">
                  <a16:creationId xmlns:a16="http://schemas.microsoft.com/office/drawing/2014/main" id="{ED97D25C-A722-47C4-88B5-86E68A635999}"/>
                </a:ext>
              </a:extLst>
            </p:cNvPr>
            <p:cNvSpPr/>
            <p:nvPr/>
          </p:nvSpPr>
          <p:spPr>
            <a:xfrm>
              <a:off x="10900389" y="2757652"/>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2" name="Oval 11">
              <a:extLst>
                <a:ext uri="{FF2B5EF4-FFF2-40B4-BE49-F238E27FC236}">
                  <a16:creationId xmlns:a16="http://schemas.microsoft.com/office/drawing/2014/main" id="{1F81FDDF-8B3E-4451-B7B7-3B2FFD89FA90}"/>
                </a:ext>
              </a:extLst>
            </p:cNvPr>
            <p:cNvSpPr/>
            <p:nvPr/>
          </p:nvSpPr>
          <p:spPr>
            <a:xfrm>
              <a:off x="10869187" y="2788901"/>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3" name="Freeform 37">
              <a:extLst>
                <a:ext uri="{FF2B5EF4-FFF2-40B4-BE49-F238E27FC236}">
                  <a16:creationId xmlns:a16="http://schemas.microsoft.com/office/drawing/2014/main" id="{091A586E-A6AE-4DA6-8849-E400EE783EB0}"/>
                </a:ext>
              </a:extLst>
            </p:cNvPr>
            <p:cNvSpPr>
              <a:spLocks noEditPoints="1"/>
            </p:cNvSpPr>
            <p:nvPr/>
          </p:nvSpPr>
          <p:spPr bwMode="auto">
            <a:xfrm>
              <a:off x="10985207" y="274495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4" name="Oval 563">
              <a:extLst>
                <a:ext uri="{FF2B5EF4-FFF2-40B4-BE49-F238E27FC236}">
                  <a16:creationId xmlns:a16="http://schemas.microsoft.com/office/drawing/2014/main" id="{A10CD446-5966-4C1B-A15F-7789079E6FC6}"/>
                </a:ext>
              </a:extLst>
            </p:cNvPr>
            <p:cNvSpPr/>
            <p:nvPr/>
          </p:nvSpPr>
          <p:spPr>
            <a:xfrm>
              <a:off x="11018316" y="2759354"/>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5" name="Oval 11">
              <a:extLst>
                <a:ext uri="{FF2B5EF4-FFF2-40B4-BE49-F238E27FC236}">
                  <a16:creationId xmlns:a16="http://schemas.microsoft.com/office/drawing/2014/main" id="{B4C032E6-53C1-4BC4-9E75-ED2539D9464E}"/>
                </a:ext>
              </a:extLst>
            </p:cNvPr>
            <p:cNvSpPr/>
            <p:nvPr/>
          </p:nvSpPr>
          <p:spPr>
            <a:xfrm>
              <a:off x="10987114" y="279060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6" name="Freeform 37">
              <a:extLst>
                <a:ext uri="{FF2B5EF4-FFF2-40B4-BE49-F238E27FC236}">
                  <a16:creationId xmlns:a16="http://schemas.microsoft.com/office/drawing/2014/main" id="{A8B1AFE5-7475-4F97-B698-E8D186621611}"/>
                </a:ext>
              </a:extLst>
            </p:cNvPr>
            <p:cNvSpPr>
              <a:spLocks noEditPoints="1"/>
            </p:cNvSpPr>
            <p:nvPr/>
          </p:nvSpPr>
          <p:spPr bwMode="auto">
            <a:xfrm>
              <a:off x="10390178" y="177293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7" name="Oval 566">
              <a:extLst>
                <a:ext uri="{FF2B5EF4-FFF2-40B4-BE49-F238E27FC236}">
                  <a16:creationId xmlns:a16="http://schemas.microsoft.com/office/drawing/2014/main" id="{7C4A9F67-1A34-4887-B28B-7178ED7691E8}"/>
                </a:ext>
              </a:extLst>
            </p:cNvPr>
            <p:cNvSpPr/>
            <p:nvPr/>
          </p:nvSpPr>
          <p:spPr>
            <a:xfrm>
              <a:off x="10423287" y="1774634"/>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8" name="Oval 11">
              <a:extLst>
                <a:ext uri="{FF2B5EF4-FFF2-40B4-BE49-F238E27FC236}">
                  <a16:creationId xmlns:a16="http://schemas.microsoft.com/office/drawing/2014/main" id="{4E79BAA0-9B65-44A5-897C-CFA01BA1DB3F}"/>
                </a:ext>
              </a:extLst>
            </p:cNvPr>
            <p:cNvSpPr/>
            <p:nvPr/>
          </p:nvSpPr>
          <p:spPr>
            <a:xfrm>
              <a:off x="10392085" y="181858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69" name="Freeform 37">
              <a:extLst>
                <a:ext uri="{FF2B5EF4-FFF2-40B4-BE49-F238E27FC236}">
                  <a16:creationId xmlns:a16="http://schemas.microsoft.com/office/drawing/2014/main" id="{B7B1341A-6E39-4849-AB2D-A5F54A0ED3F8}"/>
                </a:ext>
              </a:extLst>
            </p:cNvPr>
            <p:cNvSpPr>
              <a:spLocks noEditPoints="1"/>
            </p:cNvSpPr>
            <p:nvPr/>
          </p:nvSpPr>
          <p:spPr bwMode="auto">
            <a:xfrm>
              <a:off x="10514454" y="1774634"/>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0" name="Oval 569">
              <a:extLst>
                <a:ext uri="{FF2B5EF4-FFF2-40B4-BE49-F238E27FC236}">
                  <a16:creationId xmlns:a16="http://schemas.microsoft.com/office/drawing/2014/main" id="{7883C829-6C96-4C99-8E4E-14040A6749EE}"/>
                </a:ext>
              </a:extLst>
            </p:cNvPr>
            <p:cNvSpPr/>
            <p:nvPr/>
          </p:nvSpPr>
          <p:spPr>
            <a:xfrm>
              <a:off x="10547563" y="1776336"/>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1" name="Oval 11">
              <a:extLst>
                <a:ext uri="{FF2B5EF4-FFF2-40B4-BE49-F238E27FC236}">
                  <a16:creationId xmlns:a16="http://schemas.microsoft.com/office/drawing/2014/main" id="{170088A1-712D-41EC-A22B-09DDE9A97158}"/>
                </a:ext>
              </a:extLst>
            </p:cNvPr>
            <p:cNvSpPr/>
            <p:nvPr/>
          </p:nvSpPr>
          <p:spPr>
            <a:xfrm>
              <a:off x="10516361" y="1820285"/>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2" name="Freeform 37">
              <a:extLst>
                <a:ext uri="{FF2B5EF4-FFF2-40B4-BE49-F238E27FC236}">
                  <a16:creationId xmlns:a16="http://schemas.microsoft.com/office/drawing/2014/main" id="{2034E51B-4BDE-4C29-9816-71503913B624}"/>
                </a:ext>
              </a:extLst>
            </p:cNvPr>
            <p:cNvSpPr>
              <a:spLocks noEditPoints="1"/>
            </p:cNvSpPr>
            <p:nvPr/>
          </p:nvSpPr>
          <p:spPr bwMode="auto">
            <a:xfrm>
              <a:off x="10632027" y="1774634"/>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3" name="Oval 572">
              <a:extLst>
                <a:ext uri="{FF2B5EF4-FFF2-40B4-BE49-F238E27FC236}">
                  <a16:creationId xmlns:a16="http://schemas.microsoft.com/office/drawing/2014/main" id="{A5273C81-7E59-4284-8EA7-7B0F5A8D7BFE}"/>
                </a:ext>
              </a:extLst>
            </p:cNvPr>
            <p:cNvSpPr/>
            <p:nvPr/>
          </p:nvSpPr>
          <p:spPr>
            <a:xfrm>
              <a:off x="10665136" y="1776336"/>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4" name="Oval 11">
              <a:extLst>
                <a:ext uri="{FF2B5EF4-FFF2-40B4-BE49-F238E27FC236}">
                  <a16:creationId xmlns:a16="http://schemas.microsoft.com/office/drawing/2014/main" id="{50D8764E-4C73-4A2D-B6A8-2A1336E0AE8D}"/>
                </a:ext>
              </a:extLst>
            </p:cNvPr>
            <p:cNvSpPr/>
            <p:nvPr/>
          </p:nvSpPr>
          <p:spPr>
            <a:xfrm>
              <a:off x="10633934" y="1820285"/>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5" name="Freeform 37">
              <a:extLst>
                <a:ext uri="{FF2B5EF4-FFF2-40B4-BE49-F238E27FC236}">
                  <a16:creationId xmlns:a16="http://schemas.microsoft.com/office/drawing/2014/main" id="{3884B6DE-C9E4-425D-A86B-5EDA51F5F1A6}"/>
                </a:ext>
              </a:extLst>
            </p:cNvPr>
            <p:cNvSpPr>
              <a:spLocks noEditPoints="1"/>
            </p:cNvSpPr>
            <p:nvPr/>
          </p:nvSpPr>
          <p:spPr bwMode="auto">
            <a:xfrm>
              <a:off x="10753085" y="1778626"/>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6" name="Oval 575">
              <a:extLst>
                <a:ext uri="{FF2B5EF4-FFF2-40B4-BE49-F238E27FC236}">
                  <a16:creationId xmlns:a16="http://schemas.microsoft.com/office/drawing/2014/main" id="{3CD8CFC7-F2A7-45C5-9CF3-A55FFE19ACA2}"/>
                </a:ext>
              </a:extLst>
            </p:cNvPr>
            <p:cNvSpPr/>
            <p:nvPr/>
          </p:nvSpPr>
          <p:spPr>
            <a:xfrm>
              <a:off x="10786194" y="1780328"/>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7" name="Oval 11">
              <a:extLst>
                <a:ext uri="{FF2B5EF4-FFF2-40B4-BE49-F238E27FC236}">
                  <a16:creationId xmlns:a16="http://schemas.microsoft.com/office/drawing/2014/main" id="{F8CAA22A-B923-460A-A2C3-14316E799ECA}"/>
                </a:ext>
              </a:extLst>
            </p:cNvPr>
            <p:cNvSpPr/>
            <p:nvPr/>
          </p:nvSpPr>
          <p:spPr>
            <a:xfrm>
              <a:off x="10754992" y="1824277"/>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78" name="Freeform 37">
              <a:extLst>
                <a:ext uri="{FF2B5EF4-FFF2-40B4-BE49-F238E27FC236}">
                  <a16:creationId xmlns:a16="http://schemas.microsoft.com/office/drawing/2014/main" id="{F86734CE-A73D-4080-8A19-A930741BBE33}"/>
                </a:ext>
              </a:extLst>
            </p:cNvPr>
            <p:cNvSpPr>
              <a:spLocks noEditPoints="1"/>
            </p:cNvSpPr>
            <p:nvPr/>
          </p:nvSpPr>
          <p:spPr bwMode="auto">
            <a:xfrm>
              <a:off x="10873330" y="1780039"/>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9" name="Oval 578">
              <a:extLst>
                <a:ext uri="{FF2B5EF4-FFF2-40B4-BE49-F238E27FC236}">
                  <a16:creationId xmlns:a16="http://schemas.microsoft.com/office/drawing/2014/main" id="{2F274C5A-89A3-4F41-AE49-98E88D64FE16}"/>
                </a:ext>
              </a:extLst>
            </p:cNvPr>
            <p:cNvSpPr/>
            <p:nvPr/>
          </p:nvSpPr>
          <p:spPr>
            <a:xfrm>
              <a:off x="10906439" y="1781741"/>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0" name="Oval 11">
              <a:extLst>
                <a:ext uri="{FF2B5EF4-FFF2-40B4-BE49-F238E27FC236}">
                  <a16:creationId xmlns:a16="http://schemas.microsoft.com/office/drawing/2014/main" id="{BDF06F3D-F3F7-4B34-BD4D-5C714B0A5BAB}"/>
                </a:ext>
              </a:extLst>
            </p:cNvPr>
            <p:cNvSpPr/>
            <p:nvPr/>
          </p:nvSpPr>
          <p:spPr>
            <a:xfrm>
              <a:off x="10875237" y="1825690"/>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1" name="Freeform 37">
              <a:extLst>
                <a:ext uri="{FF2B5EF4-FFF2-40B4-BE49-F238E27FC236}">
                  <a16:creationId xmlns:a16="http://schemas.microsoft.com/office/drawing/2014/main" id="{D1E15F10-78D7-40A3-8227-9F706FB89869}"/>
                </a:ext>
              </a:extLst>
            </p:cNvPr>
            <p:cNvSpPr>
              <a:spLocks noEditPoints="1"/>
            </p:cNvSpPr>
            <p:nvPr/>
          </p:nvSpPr>
          <p:spPr bwMode="auto">
            <a:xfrm>
              <a:off x="10991257" y="1781740"/>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2" name="Oval 581">
              <a:extLst>
                <a:ext uri="{FF2B5EF4-FFF2-40B4-BE49-F238E27FC236}">
                  <a16:creationId xmlns:a16="http://schemas.microsoft.com/office/drawing/2014/main" id="{C644700C-3B04-405F-AECA-98111B7B90DD}"/>
                </a:ext>
              </a:extLst>
            </p:cNvPr>
            <p:cNvSpPr/>
            <p:nvPr/>
          </p:nvSpPr>
          <p:spPr>
            <a:xfrm>
              <a:off x="11024366" y="1783442"/>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3" name="Oval 11">
              <a:extLst>
                <a:ext uri="{FF2B5EF4-FFF2-40B4-BE49-F238E27FC236}">
                  <a16:creationId xmlns:a16="http://schemas.microsoft.com/office/drawing/2014/main" id="{C954ACDF-2E92-4B8B-A1B3-691C09FA96C9}"/>
                </a:ext>
              </a:extLst>
            </p:cNvPr>
            <p:cNvSpPr/>
            <p:nvPr/>
          </p:nvSpPr>
          <p:spPr>
            <a:xfrm>
              <a:off x="10993164" y="1827391"/>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4" name="TextBox 583">
              <a:extLst>
                <a:ext uri="{FF2B5EF4-FFF2-40B4-BE49-F238E27FC236}">
                  <a16:creationId xmlns:a16="http://schemas.microsoft.com/office/drawing/2014/main" id="{268EA81B-9B29-4CEA-876B-65B0C59D06D8}"/>
                </a:ext>
              </a:extLst>
            </p:cNvPr>
            <p:cNvSpPr txBox="1"/>
            <p:nvPr/>
          </p:nvSpPr>
          <p:spPr>
            <a:xfrm>
              <a:off x="9783890" y="1732434"/>
              <a:ext cx="442429" cy="276999"/>
            </a:xfrm>
            <a:prstGeom prst="rect">
              <a:avLst/>
            </a:prstGeom>
          </p:spPr>
          <p:txBody>
            <a:bodyPr vert="horz" wrap="none" lIns="0" tIns="0" rIns="0" bIns="0" rtlCol="0">
              <a:spAutoFit/>
            </a:bodyPr>
            <a:lstStyle/>
            <a:p>
              <a:r>
                <a:rPr lang="en-US" sz="900" b="1" dirty="0">
                  <a:solidFill>
                    <a:srgbClr val="414141"/>
                  </a:solidFill>
                </a:rPr>
                <a:t>AUTO-</a:t>
              </a:r>
              <a:br>
                <a:rPr lang="en-US" sz="900" b="1" dirty="0">
                  <a:solidFill>
                    <a:srgbClr val="414141"/>
                  </a:solidFill>
                </a:rPr>
              </a:br>
              <a:r>
                <a:rPr lang="en-US" sz="900" b="1" dirty="0">
                  <a:solidFill>
                    <a:srgbClr val="414141"/>
                  </a:solidFill>
                </a:rPr>
                <a:t>MOTIVE</a:t>
              </a:r>
            </a:p>
          </p:txBody>
        </p:sp>
        <p:sp>
          <p:nvSpPr>
            <p:cNvPr id="585" name="TextBox 584">
              <a:extLst>
                <a:ext uri="{FF2B5EF4-FFF2-40B4-BE49-F238E27FC236}">
                  <a16:creationId xmlns:a16="http://schemas.microsoft.com/office/drawing/2014/main" id="{A495C7B1-E413-4EED-944F-49E8580C87C6}"/>
                </a:ext>
              </a:extLst>
            </p:cNvPr>
            <p:cNvSpPr txBox="1"/>
            <p:nvPr/>
          </p:nvSpPr>
          <p:spPr>
            <a:xfrm>
              <a:off x="11261870" y="1746835"/>
              <a:ext cx="474489" cy="276999"/>
            </a:xfrm>
            <a:prstGeom prst="rect">
              <a:avLst/>
            </a:prstGeom>
          </p:spPr>
          <p:txBody>
            <a:bodyPr vert="horz" wrap="none" lIns="0" tIns="0" rIns="0" bIns="0" rtlCol="0">
              <a:spAutoFit/>
            </a:bodyPr>
            <a:lstStyle/>
            <a:p>
              <a:r>
                <a:rPr lang="en-US" sz="1800" b="1" dirty="0">
                  <a:solidFill>
                    <a:srgbClr val="414141"/>
                  </a:solidFill>
                </a:rPr>
                <a:t>612</a:t>
              </a:r>
              <a:r>
                <a:rPr lang="en-US" sz="1050" b="1" dirty="0">
                  <a:solidFill>
                    <a:srgbClr val="414141"/>
                  </a:solidFill>
                </a:rPr>
                <a:t>+</a:t>
              </a:r>
              <a:endParaRPr lang="en-US" sz="1800" b="1" dirty="0">
                <a:solidFill>
                  <a:srgbClr val="414141"/>
                </a:solidFill>
              </a:endParaRPr>
            </a:p>
          </p:txBody>
        </p:sp>
        <p:sp>
          <p:nvSpPr>
            <p:cNvPr id="586" name="Freeform 37">
              <a:extLst>
                <a:ext uri="{FF2B5EF4-FFF2-40B4-BE49-F238E27FC236}">
                  <a16:creationId xmlns:a16="http://schemas.microsoft.com/office/drawing/2014/main" id="{A8F1DF69-13B9-409B-9B65-B8D2ADE49E2F}"/>
                </a:ext>
              </a:extLst>
            </p:cNvPr>
            <p:cNvSpPr>
              <a:spLocks noEditPoints="1"/>
            </p:cNvSpPr>
            <p:nvPr/>
          </p:nvSpPr>
          <p:spPr bwMode="auto">
            <a:xfrm>
              <a:off x="10380029" y="1440574"/>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7" name="Oval 586">
              <a:extLst>
                <a:ext uri="{FF2B5EF4-FFF2-40B4-BE49-F238E27FC236}">
                  <a16:creationId xmlns:a16="http://schemas.microsoft.com/office/drawing/2014/main" id="{44600E93-E389-48F9-A248-918DF60A0AAF}"/>
                </a:ext>
              </a:extLst>
            </p:cNvPr>
            <p:cNvSpPr/>
            <p:nvPr/>
          </p:nvSpPr>
          <p:spPr>
            <a:xfrm>
              <a:off x="10413138" y="1442276"/>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8" name="Oval 11">
              <a:extLst>
                <a:ext uri="{FF2B5EF4-FFF2-40B4-BE49-F238E27FC236}">
                  <a16:creationId xmlns:a16="http://schemas.microsoft.com/office/drawing/2014/main" id="{3F06DB93-7EEC-401B-8779-6A64764D9DD6}"/>
                </a:ext>
              </a:extLst>
            </p:cNvPr>
            <p:cNvSpPr/>
            <p:nvPr/>
          </p:nvSpPr>
          <p:spPr>
            <a:xfrm>
              <a:off x="10381936" y="1486225"/>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89" name="Freeform 37">
              <a:extLst>
                <a:ext uri="{FF2B5EF4-FFF2-40B4-BE49-F238E27FC236}">
                  <a16:creationId xmlns:a16="http://schemas.microsoft.com/office/drawing/2014/main" id="{BD5F1087-04CD-4023-B1B8-91C97992C2B9}"/>
                </a:ext>
              </a:extLst>
            </p:cNvPr>
            <p:cNvSpPr>
              <a:spLocks noEditPoints="1"/>
            </p:cNvSpPr>
            <p:nvPr/>
          </p:nvSpPr>
          <p:spPr bwMode="auto">
            <a:xfrm>
              <a:off x="10504305" y="1442276"/>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0" name="Oval 589">
              <a:extLst>
                <a:ext uri="{FF2B5EF4-FFF2-40B4-BE49-F238E27FC236}">
                  <a16:creationId xmlns:a16="http://schemas.microsoft.com/office/drawing/2014/main" id="{35C34D07-0F51-4E3B-8821-94797646D7C8}"/>
                </a:ext>
              </a:extLst>
            </p:cNvPr>
            <p:cNvSpPr/>
            <p:nvPr/>
          </p:nvSpPr>
          <p:spPr>
            <a:xfrm>
              <a:off x="10537414" y="1443978"/>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1" name="Oval 11">
              <a:extLst>
                <a:ext uri="{FF2B5EF4-FFF2-40B4-BE49-F238E27FC236}">
                  <a16:creationId xmlns:a16="http://schemas.microsoft.com/office/drawing/2014/main" id="{CD1804F4-6722-45D8-A002-0047DF1E996D}"/>
                </a:ext>
              </a:extLst>
            </p:cNvPr>
            <p:cNvSpPr/>
            <p:nvPr/>
          </p:nvSpPr>
          <p:spPr>
            <a:xfrm>
              <a:off x="10506212" y="1487927"/>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2" name="Freeform 37">
              <a:extLst>
                <a:ext uri="{FF2B5EF4-FFF2-40B4-BE49-F238E27FC236}">
                  <a16:creationId xmlns:a16="http://schemas.microsoft.com/office/drawing/2014/main" id="{55820504-A36F-4F51-93FA-7D648FC0D24E}"/>
                </a:ext>
              </a:extLst>
            </p:cNvPr>
            <p:cNvSpPr>
              <a:spLocks noEditPoints="1"/>
            </p:cNvSpPr>
            <p:nvPr/>
          </p:nvSpPr>
          <p:spPr bwMode="auto">
            <a:xfrm>
              <a:off x="10621878" y="1442276"/>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3" name="Oval 592">
              <a:extLst>
                <a:ext uri="{FF2B5EF4-FFF2-40B4-BE49-F238E27FC236}">
                  <a16:creationId xmlns:a16="http://schemas.microsoft.com/office/drawing/2014/main" id="{EC7F2D89-25AF-4299-A4EB-5FBDE17A351A}"/>
                </a:ext>
              </a:extLst>
            </p:cNvPr>
            <p:cNvSpPr/>
            <p:nvPr/>
          </p:nvSpPr>
          <p:spPr>
            <a:xfrm>
              <a:off x="10654987" y="1443978"/>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4" name="Oval 11">
              <a:extLst>
                <a:ext uri="{FF2B5EF4-FFF2-40B4-BE49-F238E27FC236}">
                  <a16:creationId xmlns:a16="http://schemas.microsoft.com/office/drawing/2014/main" id="{87FAB876-AA02-4051-9385-85B9ECD925F0}"/>
                </a:ext>
              </a:extLst>
            </p:cNvPr>
            <p:cNvSpPr/>
            <p:nvPr/>
          </p:nvSpPr>
          <p:spPr>
            <a:xfrm>
              <a:off x="10623785" y="1487927"/>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5" name="Freeform 37">
              <a:extLst>
                <a:ext uri="{FF2B5EF4-FFF2-40B4-BE49-F238E27FC236}">
                  <a16:creationId xmlns:a16="http://schemas.microsoft.com/office/drawing/2014/main" id="{35C5AC12-B5FD-4EF6-95E8-EE110693B403}"/>
                </a:ext>
              </a:extLst>
            </p:cNvPr>
            <p:cNvSpPr>
              <a:spLocks noEditPoints="1"/>
            </p:cNvSpPr>
            <p:nvPr/>
          </p:nvSpPr>
          <p:spPr bwMode="auto">
            <a:xfrm>
              <a:off x="10742936" y="1446268"/>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6" name="Oval 595">
              <a:extLst>
                <a:ext uri="{FF2B5EF4-FFF2-40B4-BE49-F238E27FC236}">
                  <a16:creationId xmlns:a16="http://schemas.microsoft.com/office/drawing/2014/main" id="{66641A14-290A-4F72-BE2F-1A63E93EF3AE}"/>
                </a:ext>
              </a:extLst>
            </p:cNvPr>
            <p:cNvSpPr/>
            <p:nvPr/>
          </p:nvSpPr>
          <p:spPr>
            <a:xfrm>
              <a:off x="10776045" y="1447970"/>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7" name="Oval 11">
              <a:extLst>
                <a:ext uri="{FF2B5EF4-FFF2-40B4-BE49-F238E27FC236}">
                  <a16:creationId xmlns:a16="http://schemas.microsoft.com/office/drawing/2014/main" id="{4DF4DE7D-97A8-401A-A5C9-E579A9DC1D01}"/>
                </a:ext>
              </a:extLst>
            </p:cNvPr>
            <p:cNvSpPr/>
            <p:nvPr/>
          </p:nvSpPr>
          <p:spPr>
            <a:xfrm>
              <a:off x="10744843" y="1491919"/>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598" name="Freeform 37">
              <a:extLst>
                <a:ext uri="{FF2B5EF4-FFF2-40B4-BE49-F238E27FC236}">
                  <a16:creationId xmlns:a16="http://schemas.microsoft.com/office/drawing/2014/main" id="{23E5F191-090A-4C13-A048-330F03A7487C}"/>
                </a:ext>
              </a:extLst>
            </p:cNvPr>
            <p:cNvSpPr>
              <a:spLocks noEditPoints="1"/>
            </p:cNvSpPr>
            <p:nvPr/>
          </p:nvSpPr>
          <p:spPr bwMode="auto">
            <a:xfrm>
              <a:off x="10863181" y="1447681"/>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9" name="Oval 598">
              <a:extLst>
                <a:ext uri="{FF2B5EF4-FFF2-40B4-BE49-F238E27FC236}">
                  <a16:creationId xmlns:a16="http://schemas.microsoft.com/office/drawing/2014/main" id="{740B6CA9-C6F7-4D64-AEF2-1A537F6A7BA2}"/>
                </a:ext>
              </a:extLst>
            </p:cNvPr>
            <p:cNvSpPr/>
            <p:nvPr/>
          </p:nvSpPr>
          <p:spPr>
            <a:xfrm>
              <a:off x="10896290" y="1449383"/>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0" name="Oval 11">
              <a:extLst>
                <a:ext uri="{FF2B5EF4-FFF2-40B4-BE49-F238E27FC236}">
                  <a16:creationId xmlns:a16="http://schemas.microsoft.com/office/drawing/2014/main" id="{4D3BF826-E64E-4FAA-B989-9D3A3189FEE9}"/>
                </a:ext>
              </a:extLst>
            </p:cNvPr>
            <p:cNvSpPr/>
            <p:nvPr/>
          </p:nvSpPr>
          <p:spPr>
            <a:xfrm>
              <a:off x="10865088" y="1493332"/>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1" name="Freeform 37">
              <a:extLst>
                <a:ext uri="{FF2B5EF4-FFF2-40B4-BE49-F238E27FC236}">
                  <a16:creationId xmlns:a16="http://schemas.microsoft.com/office/drawing/2014/main" id="{3CC47ABC-05B5-4AD4-B9EB-C78D37702F15}"/>
                </a:ext>
              </a:extLst>
            </p:cNvPr>
            <p:cNvSpPr>
              <a:spLocks noEditPoints="1"/>
            </p:cNvSpPr>
            <p:nvPr/>
          </p:nvSpPr>
          <p:spPr bwMode="auto">
            <a:xfrm>
              <a:off x="10981108" y="144938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2" name="Oval 601">
              <a:extLst>
                <a:ext uri="{FF2B5EF4-FFF2-40B4-BE49-F238E27FC236}">
                  <a16:creationId xmlns:a16="http://schemas.microsoft.com/office/drawing/2014/main" id="{972EF99E-981B-435E-95FD-FB9E41C77275}"/>
                </a:ext>
              </a:extLst>
            </p:cNvPr>
            <p:cNvSpPr/>
            <p:nvPr/>
          </p:nvSpPr>
          <p:spPr>
            <a:xfrm>
              <a:off x="11014217" y="1451084"/>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3" name="Oval 11">
              <a:extLst>
                <a:ext uri="{FF2B5EF4-FFF2-40B4-BE49-F238E27FC236}">
                  <a16:creationId xmlns:a16="http://schemas.microsoft.com/office/drawing/2014/main" id="{75B523BE-3D96-4CA8-9039-090F712BAB81}"/>
                </a:ext>
              </a:extLst>
            </p:cNvPr>
            <p:cNvSpPr/>
            <p:nvPr/>
          </p:nvSpPr>
          <p:spPr>
            <a:xfrm>
              <a:off x="10983015" y="149503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4" name="TextBox 603">
              <a:extLst>
                <a:ext uri="{FF2B5EF4-FFF2-40B4-BE49-F238E27FC236}">
                  <a16:creationId xmlns:a16="http://schemas.microsoft.com/office/drawing/2014/main" id="{06361940-E05A-4643-BD5C-B001360BE46A}"/>
                </a:ext>
              </a:extLst>
            </p:cNvPr>
            <p:cNvSpPr txBox="1"/>
            <p:nvPr/>
          </p:nvSpPr>
          <p:spPr>
            <a:xfrm>
              <a:off x="9785872" y="1424921"/>
              <a:ext cx="920072" cy="276999"/>
            </a:xfrm>
            <a:prstGeom prst="rect">
              <a:avLst/>
            </a:prstGeom>
          </p:spPr>
          <p:txBody>
            <a:bodyPr vert="horz" wrap="square" lIns="0" tIns="0" rIns="0" bIns="0" rtlCol="0">
              <a:spAutoFit/>
            </a:bodyPr>
            <a:lstStyle/>
            <a:p>
              <a:r>
                <a:rPr lang="en-US" sz="900" b="1" dirty="0">
                  <a:solidFill>
                    <a:srgbClr val="414141"/>
                  </a:solidFill>
                </a:rPr>
                <a:t>R&amp;D/ENG/</a:t>
              </a:r>
              <a:br>
                <a:rPr lang="en-US" sz="900" b="1" dirty="0">
                  <a:solidFill>
                    <a:srgbClr val="414141"/>
                  </a:solidFill>
                </a:rPr>
              </a:br>
              <a:r>
                <a:rPr lang="en-US" sz="900" b="1" dirty="0">
                  <a:solidFill>
                    <a:srgbClr val="414141"/>
                  </a:solidFill>
                </a:rPr>
                <a:t>ADMIN</a:t>
              </a:r>
            </a:p>
          </p:txBody>
        </p:sp>
        <p:sp>
          <p:nvSpPr>
            <p:cNvPr id="605" name="TextBox 604">
              <a:extLst>
                <a:ext uri="{FF2B5EF4-FFF2-40B4-BE49-F238E27FC236}">
                  <a16:creationId xmlns:a16="http://schemas.microsoft.com/office/drawing/2014/main" id="{1364D889-7685-40C8-8CB4-B6D959845D42}"/>
                </a:ext>
              </a:extLst>
            </p:cNvPr>
            <p:cNvSpPr txBox="1"/>
            <p:nvPr/>
          </p:nvSpPr>
          <p:spPr>
            <a:xfrm>
              <a:off x="11261246" y="1414477"/>
              <a:ext cx="466474" cy="276999"/>
            </a:xfrm>
            <a:prstGeom prst="rect">
              <a:avLst/>
            </a:prstGeom>
          </p:spPr>
          <p:txBody>
            <a:bodyPr vert="horz" wrap="none" lIns="0" tIns="0" rIns="0" bIns="0" rtlCol="0">
              <a:spAutoFit/>
            </a:bodyPr>
            <a:lstStyle/>
            <a:p>
              <a:r>
                <a:rPr lang="en-US" sz="1800" b="1" dirty="0">
                  <a:solidFill>
                    <a:srgbClr val="414141"/>
                  </a:solidFill>
                </a:rPr>
                <a:t>717</a:t>
              </a:r>
              <a:r>
                <a:rPr lang="en-US" sz="1050" b="1" dirty="0">
                  <a:solidFill>
                    <a:srgbClr val="414141"/>
                  </a:solidFill>
                </a:rPr>
                <a:t>+</a:t>
              </a:r>
              <a:endParaRPr lang="en-US" sz="1600" b="1" dirty="0">
                <a:solidFill>
                  <a:srgbClr val="414141"/>
                </a:solidFill>
              </a:endParaRPr>
            </a:p>
          </p:txBody>
        </p:sp>
        <p:sp>
          <p:nvSpPr>
            <p:cNvPr id="606" name="Freeform 37">
              <a:extLst>
                <a:ext uri="{FF2B5EF4-FFF2-40B4-BE49-F238E27FC236}">
                  <a16:creationId xmlns:a16="http://schemas.microsoft.com/office/drawing/2014/main" id="{074C2495-4A5E-45DF-B70A-865F443CB0B6}"/>
                </a:ext>
              </a:extLst>
            </p:cNvPr>
            <p:cNvSpPr>
              <a:spLocks noEditPoints="1"/>
            </p:cNvSpPr>
            <p:nvPr/>
          </p:nvSpPr>
          <p:spPr bwMode="auto">
            <a:xfrm>
              <a:off x="11103477" y="2125405"/>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7" name="Oval 606">
              <a:extLst>
                <a:ext uri="{FF2B5EF4-FFF2-40B4-BE49-F238E27FC236}">
                  <a16:creationId xmlns:a16="http://schemas.microsoft.com/office/drawing/2014/main" id="{5324CC1B-1EB5-4A41-96B3-DC3891F014AE}"/>
                </a:ext>
              </a:extLst>
            </p:cNvPr>
            <p:cNvSpPr/>
            <p:nvPr/>
          </p:nvSpPr>
          <p:spPr>
            <a:xfrm>
              <a:off x="11136586" y="2127107"/>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8" name="Oval 11">
              <a:extLst>
                <a:ext uri="{FF2B5EF4-FFF2-40B4-BE49-F238E27FC236}">
                  <a16:creationId xmlns:a16="http://schemas.microsoft.com/office/drawing/2014/main" id="{753EA97B-DC39-468E-AB51-A56809AFB03B}"/>
                </a:ext>
              </a:extLst>
            </p:cNvPr>
            <p:cNvSpPr/>
            <p:nvPr/>
          </p:nvSpPr>
          <p:spPr>
            <a:xfrm>
              <a:off x="11105384" y="2171056"/>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09" name="Freeform 37">
              <a:extLst>
                <a:ext uri="{FF2B5EF4-FFF2-40B4-BE49-F238E27FC236}">
                  <a16:creationId xmlns:a16="http://schemas.microsoft.com/office/drawing/2014/main" id="{F325D4C6-757E-4CBF-A67C-B978740AF3FF}"/>
                </a:ext>
              </a:extLst>
            </p:cNvPr>
            <p:cNvSpPr>
              <a:spLocks noEditPoints="1"/>
            </p:cNvSpPr>
            <p:nvPr/>
          </p:nvSpPr>
          <p:spPr bwMode="auto">
            <a:xfrm>
              <a:off x="11103303" y="243921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0" name="Oval 609">
              <a:extLst>
                <a:ext uri="{FF2B5EF4-FFF2-40B4-BE49-F238E27FC236}">
                  <a16:creationId xmlns:a16="http://schemas.microsoft.com/office/drawing/2014/main" id="{FFFD6569-B715-46AB-84DD-A3F3A24702D0}"/>
                </a:ext>
              </a:extLst>
            </p:cNvPr>
            <p:cNvSpPr/>
            <p:nvPr/>
          </p:nvSpPr>
          <p:spPr>
            <a:xfrm>
              <a:off x="11136412" y="2440914"/>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1" name="Oval 11">
              <a:extLst>
                <a:ext uri="{FF2B5EF4-FFF2-40B4-BE49-F238E27FC236}">
                  <a16:creationId xmlns:a16="http://schemas.microsoft.com/office/drawing/2014/main" id="{7AB87785-BEBD-4617-975F-684816E64DA4}"/>
                </a:ext>
              </a:extLst>
            </p:cNvPr>
            <p:cNvSpPr/>
            <p:nvPr/>
          </p:nvSpPr>
          <p:spPr>
            <a:xfrm>
              <a:off x="11105210" y="248486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2" name="Freeform 37">
              <a:extLst>
                <a:ext uri="{FF2B5EF4-FFF2-40B4-BE49-F238E27FC236}">
                  <a16:creationId xmlns:a16="http://schemas.microsoft.com/office/drawing/2014/main" id="{DD0449FC-D14F-41D4-BFCE-ED8A66FC7CC3}"/>
                </a:ext>
              </a:extLst>
            </p:cNvPr>
            <p:cNvSpPr>
              <a:spLocks noEditPoints="1"/>
            </p:cNvSpPr>
            <p:nvPr/>
          </p:nvSpPr>
          <p:spPr bwMode="auto">
            <a:xfrm>
              <a:off x="11099525" y="274495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3" name="Oval 612">
              <a:extLst>
                <a:ext uri="{FF2B5EF4-FFF2-40B4-BE49-F238E27FC236}">
                  <a16:creationId xmlns:a16="http://schemas.microsoft.com/office/drawing/2014/main" id="{071DFDD7-556F-4CA1-8276-C620E63BCC16}"/>
                </a:ext>
              </a:extLst>
            </p:cNvPr>
            <p:cNvSpPr/>
            <p:nvPr/>
          </p:nvSpPr>
          <p:spPr>
            <a:xfrm>
              <a:off x="11132634" y="2759354"/>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4" name="Oval 11">
              <a:extLst>
                <a:ext uri="{FF2B5EF4-FFF2-40B4-BE49-F238E27FC236}">
                  <a16:creationId xmlns:a16="http://schemas.microsoft.com/office/drawing/2014/main" id="{31F4C7F4-F167-449F-B129-BF835F5452FA}"/>
                </a:ext>
              </a:extLst>
            </p:cNvPr>
            <p:cNvSpPr/>
            <p:nvPr/>
          </p:nvSpPr>
          <p:spPr>
            <a:xfrm>
              <a:off x="11101432" y="279060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5" name="Freeform 37">
              <a:extLst>
                <a:ext uri="{FF2B5EF4-FFF2-40B4-BE49-F238E27FC236}">
                  <a16:creationId xmlns:a16="http://schemas.microsoft.com/office/drawing/2014/main" id="{0909FAFC-F07A-4A6A-B36A-058992C8747E}"/>
                </a:ext>
              </a:extLst>
            </p:cNvPr>
            <p:cNvSpPr>
              <a:spLocks noEditPoints="1"/>
            </p:cNvSpPr>
            <p:nvPr/>
          </p:nvSpPr>
          <p:spPr bwMode="auto">
            <a:xfrm>
              <a:off x="11105575" y="1781740"/>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6" name="Oval 615">
              <a:extLst>
                <a:ext uri="{FF2B5EF4-FFF2-40B4-BE49-F238E27FC236}">
                  <a16:creationId xmlns:a16="http://schemas.microsoft.com/office/drawing/2014/main" id="{0C68B5A7-D457-4408-BE5B-26A3645A15B1}"/>
                </a:ext>
              </a:extLst>
            </p:cNvPr>
            <p:cNvSpPr/>
            <p:nvPr/>
          </p:nvSpPr>
          <p:spPr>
            <a:xfrm>
              <a:off x="11138684" y="1783442"/>
              <a:ext cx="32255" cy="35481"/>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7" name="Oval 11">
              <a:extLst>
                <a:ext uri="{FF2B5EF4-FFF2-40B4-BE49-F238E27FC236}">
                  <a16:creationId xmlns:a16="http://schemas.microsoft.com/office/drawing/2014/main" id="{A20C93C3-4EAF-4D18-B3E9-ABB056E3897F}"/>
                </a:ext>
              </a:extLst>
            </p:cNvPr>
            <p:cNvSpPr/>
            <p:nvPr/>
          </p:nvSpPr>
          <p:spPr>
            <a:xfrm>
              <a:off x="11107482" y="1827391"/>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18" name="Freeform 37">
              <a:extLst>
                <a:ext uri="{FF2B5EF4-FFF2-40B4-BE49-F238E27FC236}">
                  <a16:creationId xmlns:a16="http://schemas.microsoft.com/office/drawing/2014/main" id="{7162911C-D9B2-4B53-8FAE-28F4F66E465F}"/>
                </a:ext>
              </a:extLst>
            </p:cNvPr>
            <p:cNvSpPr>
              <a:spLocks noEditPoints="1"/>
            </p:cNvSpPr>
            <p:nvPr/>
          </p:nvSpPr>
          <p:spPr bwMode="auto">
            <a:xfrm>
              <a:off x="11095426" y="1449382"/>
              <a:ext cx="97296" cy="213623"/>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41414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9" name="Oval 618">
              <a:extLst>
                <a:ext uri="{FF2B5EF4-FFF2-40B4-BE49-F238E27FC236}">
                  <a16:creationId xmlns:a16="http://schemas.microsoft.com/office/drawing/2014/main" id="{4115C379-7D72-4D73-91F6-25AA4C3A4676}"/>
                </a:ext>
              </a:extLst>
            </p:cNvPr>
            <p:cNvSpPr/>
            <p:nvPr/>
          </p:nvSpPr>
          <p:spPr>
            <a:xfrm>
              <a:off x="11128535" y="1451084"/>
              <a:ext cx="32255" cy="35481"/>
            </a:xfrm>
            <a:prstGeom prst="ellips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20" name="Oval 11">
              <a:extLst>
                <a:ext uri="{FF2B5EF4-FFF2-40B4-BE49-F238E27FC236}">
                  <a16:creationId xmlns:a16="http://schemas.microsoft.com/office/drawing/2014/main" id="{DE0334E2-4F55-4D31-A3A4-B1A074F75CF8}"/>
                </a:ext>
              </a:extLst>
            </p:cNvPr>
            <p:cNvSpPr/>
            <p:nvPr/>
          </p:nvSpPr>
          <p:spPr>
            <a:xfrm>
              <a:off x="11097333" y="1495033"/>
              <a:ext cx="93639" cy="166209"/>
            </a:xfrm>
            <a:custGeom>
              <a:avLst/>
              <a:gdLst>
                <a:gd name="connsiteX0" fmla="*/ 0 w 720080"/>
                <a:gd name="connsiteY0" fmla="*/ 695053 h 1390105"/>
                <a:gd name="connsiteX1" fmla="*/ 360040 w 720080"/>
                <a:gd name="connsiteY1" fmla="*/ 0 h 1390105"/>
                <a:gd name="connsiteX2" fmla="*/ 720080 w 720080"/>
                <a:gd name="connsiteY2" fmla="*/ 695053 h 1390105"/>
                <a:gd name="connsiteX3" fmla="*/ 360040 w 720080"/>
                <a:gd name="connsiteY3" fmla="*/ 1390106 h 1390105"/>
                <a:gd name="connsiteX4" fmla="*/ 0 w 720080"/>
                <a:gd name="connsiteY4" fmla="*/ 695053 h 1390105"/>
                <a:gd name="connsiteX0" fmla="*/ 0 w 770087"/>
                <a:gd name="connsiteY0" fmla="*/ 638152 h 1390561"/>
                <a:gd name="connsiteX1" fmla="*/ 410047 w 770087"/>
                <a:gd name="connsiteY1" fmla="*/ 249 h 1390561"/>
                <a:gd name="connsiteX2" fmla="*/ 770087 w 770087"/>
                <a:gd name="connsiteY2" fmla="*/ 695302 h 1390561"/>
                <a:gd name="connsiteX3" fmla="*/ 410047 w 770087"/>
                <a:gd name="connsiteY3" fmla="*/ 1390355 h 1390561"/>
                <a:gd name="connsiteX4" fmla="*/ 0 w 770087"/>
                <a:gd name="connsiteY4" fmla="*/ 638152 h 1390561"/>
                <a:gd name="connsiteX0" fmla="*/ 12823 w 782910"/>
                <a:gd name="connsiteY0" fmla="*/ 638190 h 1390599"/>
                <a:gd name="connsiteX1" fmla="*/ 422870 w 782910"/>
                <a:gd name="connsiteY1" fmla="*/ 287 h 1390599"/>
                <a:gd name="connsiteX2" fmla="*/ 782910 w 782910"/>
                <a:gd name="connsiteY2" fmla="*/ 695340 h 1390599"/>
                <a:gd name="connsiteX3" fmla="*/ 422870 w 782910"/>
                <a:gd name="connsiteY3" fmla="*/ 1390393 h 1390599"/>
                <a:gd name="connsiteX4" fmla="*/ 12823 w 782910"/>
                <a:gd name="connsiteY4" fmla="*/ 638190 h 1390599"/>
                <a:gd name="connsiteX0" fmla="*/ 12823 w 782910"/>
                <a:gd name="connsiteY0" fmla="*/ 671584 h 1423993"/>
                <a:gd name="connsiteX1" fmla="*/ 220142 w 782910"/>
                <a:gd name="connsiteY1" fmla="*/ 166731 h 1423993"/>
                <a:gd name="connsiteX2" fmla="*/ 422870 w 782910"/>
                <a:gd name="connsiteY2" fmla="*/ 33681 h 1423993"/>
                <a:gd name="connsiteX3" fmla="*/ 782910 w 782910"/>
                <a:gd name="connsiteY3" fmla="*/ 728734 h 1423993"/>
                <a:gd name="connsiteX4" fmla="*/ 422870 w 782910"/>
                <a:gd name="connsiteY4" fmla="*/ 1423787 h 1423993"/>
                <a:gd name="connsiteX5" fmla="*/ 12823 w 782910"/>
                <a:gd name="connsiteY5" fmla="*/ 671584 h 1423993"/>
                <a:gd name="connsiteX0" fmla="*/ 5561 w 775648"/>
                <a:gd name="connsiteY0" fmla="*/ 679531 h 1431940"/>
                <a:gd name="connsiteX1" fmla="*/ 193830 w 775648"/>
                <a:gd name="connsiteY1" fmla="*/ 143722 h 1431940"/>
                <a:gd name="connsiteX2" fmla="*/ 415608 w 775648"/>
                <a:gd name="connsiteY2" fmla="*/ 41628 h 1431940"/>
                <a:gd name="connsiteX3" fmla="*/ 775648 w 775648"/>
                <a:gd name="connsiteY3" fmla="*/ 736681 h 1431940"/>
                <a:gd name="connsiteX4" fmla="*/ 415608 w 775648"/>
                <a:gd name="connsiteY4" fmla="*/ 1431734 h 1431940"/>
                <a:gd name="connsiteX5" fmla="*/ 5561 w 775648"/>
                <a:gd name="connsiteY5" fmla="*/ 679531 h 1431940"/>
                <a:gd name="connsiteX0" fmla="*/ 4050 w 774137"/>
                <a:gd name="connsiteY0" fmla="*/ 679531 h 1431940"/>
                <a:gd name="connsiteX1" fmla="*/ 192319 w 774137"/>
                <a:gd name="connsiteY1" fmla="*/ 143722 h 1431940"/>
                <a:gd name="connsiteX2" fmla="*/ 414097 w 774137"/>
                <a:gd name="connsiteY2" fmla="*/ 41628 h 1431940"/>
                <a:gd name="connsiteX3" fmla="*/ 774137 w 774137"/>
                <a:gd name="connsiteY3" fmla="*/ 736681 h 1431940"/>
                <a:gd name="connsiteX4" fmla="*/ 414097 w 774137"/>
                <a:gd name="connsiteY4" fmla="*/ 1431734 h 1431940"/>
                <a:gd name="connsiteX5" fmla="*/ 4050 w 774137"/>
                <a:gd name="connsiteY5" fmla="*/ 679531 h 1431940"/>
                <a:gd name="connsiteX0" fmla="*/ 11361 w 781448"/>
                <a:gd name="connsiteY0" fmla="*/ 679531 h 1431940"/>
                <a:gd name="connsiteX1" fmla="*/ 199630 w 781448"/>
                <a:gd name="connsiteY1" fmla="*/ 143722 h 1431940"/>
                <a:gd name="connsiteX2" fmla="*/ 421408 w 781448"/>
                <a:gd name="connsiteY2" fmla="*/ 41628 h 1431940"/>
                <a:gd name="connsiteX3" fmla="*/ 781448 w 781448"/>
                <a:gd name="connsiteY3" fmla="*/ 736681 h 1431940"/>
                <a:gd name="connsiteX4" fmla="*/ 421408 w 781448"/>
                <a:gd name="connsiteY4" fmla="*/ 1431734 h 1431940"/>
                <a:gd name="connsiteX5" fmla="*/ 11361 w 781448"/>
                <a:gd name="connsiteY5" fmla="*/ 679531 h 1431940"/>
                <a:gd name="connsiteX0" fmla="*/ 11361 w 781448"/>
                <a:gd name="connsiteY0" fmla="*/ 639808 h 1392217"/>
                <a:gd name="connsiteX1" fmla="*/ 199630 w 781448"/>
                <a:gd name="connsiteY1" fmla="*/ 103999 h 1392217"/>
                <a:gd name="connsiteX2" fmla="*/ 421408 w 781448"/>
                <a:gd name="connsiteY2" fmla="*/ 1905 h 1392217"/>
                <a:gd name="connsiteX3" fmla="*/ 781448 w 781448"/>
                <a:gd name="connsiteY3" fmla="*/ 696958 h 1392217"/>
                <a:gd name="connsiteX4" fmla="*/ 421408 w 781448"/>
                <a:gd name="connsiteY4" fmla="*/ 1392011 h 1392217"/>
                <a:gd name="connsiteX5" fmla="*/ 11361 w 781448"/>
                <a:gd name="connsiteY5" fmla="*/ 639808 h 1392217"/>
                <a:gd name="connsiteX0" fmla="*/ 11361 w 781448"/>
                <a:gd name="connsiteY0" fmla="*/ 641614 h 1394023"/>
                <a:gd name="connsiteX1" fmla="*/ 199630 w 781448"/>
                <a:gd name="connsiteY1" fmla="*/ 105805 h 1394023"/>
                <a:gd name="connsiteX2" fmla="*/ 421408 w 781448"/>
                <a:gd name="connsiteY2" fmla="*/ 3711 h 1394023"/>
                <a:gd name="connsiteX3" fmla="*/ 781448 w 781448"/>
                <a:gd name="connsiteY3" fmla="*/ 698764 h 1394023"/>
                <a:gd name="connsiteX4" fmla="*/ 421408 w 781448"/>
                <a:gd name="connsiteY4" fmla="*/ 1393817 h 1394023"/>
                <a:gd name="connsiteX5" fmla="*/ 11361 w 781448"/>
                <a:gd name="connsiteY5" fmla="*/ 641614 h 1394023"/>
                <a:gd name="connsiteX0" fmla="*/ 4915 w 775002"/>
                <a:gd name="connsiteY0" fmla="*/ 679531 h 1431940"/>
                <a:gd name="connsiteX1" fmla="*/ 176515 w 775002"/>
                <a:gd name="connsiteY1" fmla="*/ 143722 h 1431940"/>
                <a:gd name="connsiteX2" fmla="*/ 414962 w 775002"/>
                <a:gd name="connsiteY2" fmla="*/ 41628 h 1431940"/>
                <a:gd name="connsiteX3" fmla="*/ 775002 w 775002"/>
                <a:gd name="connsiteY3" fmla="*/ 736681 h 1431940"/>
                <a:gd name="connsiteX4" fmla="*/ 414962 w 775002"/>
                <a:gd name="connsiteY4" fmla="*/ 1431734 h 1431940"/>
                <a:gd name="connsiteX5" fmla="*/ 4915 w 775002"/>
                <a:gd name="connsiteY5" fmla="*/ 679531 h 1431940"/>
                <a:gd name="connsiteX0" fmla="*/ 4915 w 775002"/>
                <a:gd name="connsiteY0" fmla="*/ 661347 h 1413756"/>
                <a:gd name="connsiteX1" fmla="*/ 176515 w 775002"/>
                <a:gd name="connsiteY1" fmla="*/ 125538 h 1413756"/>
                <a:gd name="connsiteX2" fmla="*/ 426869 w 775002"/>
                <a:gd name="connsiteY2" fmla="*/ 47256 h 1413756"/>
                <a:gd name="connsiteX3" fmla="*/ 775002 w 775002"/>
                <a:gd name="connsiteY3" fmla="*/ 718497 h 1413756"/>
                <a:gd name="connsiteX4" fmla="*/ 414962 w 775002"/>
                <a:gd name="connsiteY4" fmla="*/ 1413550 h 1413756"/>
                <a:gd name="connsiteX5" fmla="*/ 4915 w 775002"/>
                <a:gd name="connsiteY5" fmla="*/ 661347 h 1413756"/>
                <a:gd name="connsiteX0" fmla="*/ 4915 w 775002"/>
                <a:gd name="connsiteY0" fmla="*/ 623253 h 1375662"/>
                <a:gd name="connsiteX1" fmla="*/ 176515 w 775002"/>
                <a:gd name="connsiteY1" fmla="*/ 87444 h 1375662"/>
                <a:gd name="connsiteX2" fmla="*/ 426869 w 775002"/>
                <a:gd name="connsiteY2" fmla="*/ 9162 h 1375662"/>
                <a:gd name="connsiteX3" fmla="*/ 775002 w 775002"/>
                <a:gd name="connsiteY3" fmla="*/ 680403 h 1375662"/>
                <a:gd name="connsiteX4" fmla="*/ 414962 w 775002"/>
                <a:gd name="connsiteY4" fmla="*/ 1375456 h 1375662"/>
                <a:gd name="connsiteX5" fmla="*/ 4915 w 775002"/>
                <a:gd name="connsiteY5" fmla="*/ 623253 h 1375662"/>
                <a:gd name="connsiteX0" fmla="*/ 4915 w 775002"/>
                <a:gd name="connsiteY0" fmla="*/ 614263 h 1366672"/>
                <a:gd name="connsiteX1" fmla="*/ 176515 w 775002"/>
                <a:gd name="connsiteY1" fmla="*/ 78454 h 1366672"/>
                <a:gd name="connsiteX2" fmla="*/ 426869 w 775002"/>
                <a:gd name="connsiteY2" fmla="*/ 172 h 1366672"/>
                <a:gd name="connsiteX3" fmla="*/ 775002 w 775002"/>
                <a:gd name="connsiteY3" fmla="*/ 671413 h 1366672"/>
                <a:gd name="connsiteX4" fmla="*/ 414962 w 775002"/>
                <a:gd name="connsiteY4" fmla="*/ 1366466 h 1366672"/>
                <a:gd name="connsiteX5" fmla="*/ 4915 w 775002"/>
                <a:gd name="connsiteY5" fmla="*/ 614263 h 1366672"/>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915 w 775002"/>
                <a:gd name="connsiteY0" fmla="*/ 615254 h 1367663"/>
                <a:gd name="connsiteX1" fmla="*/ 176515 w 775002"/>
                <a:gd name="connsiteY1" fmla="*/ 79445 h 1367663"/>
                <a:gd name="connsiteX2" fmla="*/ 426869 w 775002"/>
                <a:gd name="connsiteY2" fmla="*/ 1163 h 1367663"/>
                <a:gd name="connsiteX3" fmla="*/ 775002 w 775002"/>
                <a:gd name="connsiteY3" fmla="*/ 672404 h 1367663"/>
                <a:gd name="connsiteX4" fmla="*/ 414962 w 775002"/>
                <a:gd name="connsiteY4" fmla="*/ 1367457 h 1367663"/>
                <a:gd name="connsiteX5" fmla="*/ 4915 w 775002"/>
                <a:gd name="connsiteY5" fmla="*/ 615254 h 1367663"/>
                <a:gd name="connsiteX0" fmla="*/ 4800 w 774887"/>
                <a:gd name="connsiteY0" fmla="*/ 615254 h 1367663"/>
                <a:gd name="connsiteX1" fmla="*/ 176400 w 774887"/>
                <a:gd name="connsiteY1" fmla="*/ 79445 h 1367663"/>
                <a:gd name="connsiteX2" fmla="*/ 426754 w 774887"/>
                <a:gd name="connsiteY2" fmla="*/ 1163 h 1367663"/>
                <a:gd name="connsiteX3" fmla="*/ 774887 w 774887"/>
                <a:gd name="connsiteY3" fmla="*/ 672404 h 1367663"/>
                <a:gd name="connsiteX4" fmla="*/ 414847 w 774887"/>
                <a:gd name="connsiteY4" fmla="*/ 1367457 h 1367663"/>
                <a:gd name="connsiteX5" fmla="*/ 4800 w 774887"/>
                <a:gd name="connsiteY5" fmla="*/ 615254 h 1367663"/>
                <a:gd name="connsiteX0" fmla="*/ 4800 w 777000"/>
                <a:gd name="connsiteY0" fmla="*/ 628981 h 1381321"/>
                <a:gd name="connsiteX1" fmla="*/ 176400 w 777000"/>
                <a:gd name="connsiteY1" fmla="*/ 93172 h 1381321"/>
                <a:gd name="connsiteX2" fmla="*/ 426754 w 777000"/>
                <a:gd name="connsiteY2" fmla="*/ 14890 h 1381321"/>
                <a:gd name="connsiteX3" fmla="*/ 557400 w 777000"/>
                <a:gd name="connsiteY3" fmla="*/ 71741 h 1381321"/>
                <a:gd name="connsiteX4" fmla="*/ 774887 w 777000"/>
                <a:gd name="connsiteY4" fmla="*/ 686131 h 1381321"/>
                <a:gd name="connsiteX5" fmla="*/ 414847 w 777000"/>
                <a:gd name="connsiteY5" fmla="*/ 1381184 h 1381321"/>
                <a:gd name="connsiteX6" fmla="*/ 4800 w 777000"/>
                <a:gd name="connsiteY6" fmla="*/ 628981 h 1381321"/>
                <a:gd name="connsiteX0" fmla="*/ 4800 w 778273"/>
                <a:gd name="connsiteY0" fmla="*/ 618820 h 1371160"/>
                <a:gd name="connsiteX1" fmla="*/ 176400 w 778273"/>
                <a:gd name="connsiteY1" fmla="*/ 83011 h 1371160"/>
                <a:gd name="connsiteX2" fmla="*/ 426754 w 778273"/>
                <a:gd name="connsiteY2" fmla="*/ 4729 h 1371160"/>
                <a:gd name="connsiteX3" fmla="*/ 633600 w 778273"/>
                <a:gd name="connsiteY3" fmla="*/ 83011 h 1371160"/>
                <a:gd name="connsiteX4" fmla="*/ 774887 w 778273"/>
                <a:gd name="connsiteY4" fmla="*/ 675970 h 1371160"/>
                <a:gd name="connsiteX5" fmla="*/ 414847 w 778273"/>
                <a:gd name="connsiteY5" fmla="*/ 1371023 h 1371160"/>
                <a:gd name="connsiteX6" fmla="*/ 4800 w 778273"/>
                <a:gd name="connsiteY6" fmla="*/ 618820 h 1371160"/>
                <a:gd name="connsiteX0" fmla="*/ 4800 w 778273"/>
                <a:gd name="connsiteY0" fmla="*/ 615927 h 1368267"/>
                <a:gd name="connsiteX1" fmla="*/ 176400 w 778273"/>
                <a:gd name="connsiteY1" fmla="*/ 80118 h 1368267"/>
                <a:gd name="connsiteX2" fmla="*/ 426754 w 778273"/>
                <a:gd name="connsiteY2" fmla="*/ 1836 h 1368267"/>
                <a:gd name="connsiteX3" fmla="*/ 633600 w 778273"/>
                <a:gd name="connsiteY3" fmla="*/ 80118 h 1368267"/>
                <a:gd name="connsiteX4" fmla="*/ 774887 w 778273"/>
                <a:gd name="connsiteY4" fmla="*/ 673077 h 1368267"/>
                <a:gd name="connsiteX5" fmla="*/ 414847 w 778273"/>
                <a:gd name="connsiteY5" fmla="*/ 1368130 h 1368267"/>
                <a:gd name="connsiteX6" fmla="*/ 4800 w 778273"/>
                <a:gd name="connsiteY6" fmla="*/ 615927 h 1368267"/>
                <a:gd name="connsiteX0" fmla="*/ 3987 w 777460"/>
                <a:gd name="connsiteY0" fmla="*/ 615927 h 1375081"/>
                <a:gd name="connsiteX1" fmla="*/ 175587 w 777460"/>
                <a:gd name="connsiteY1" fmla="*/ 80118 h 1375081"/>
                <a:gd name="connsiteX2" fmla="*/ 425941 w 777460"/>
                <a:gd name="connsiteY2" fmla="*/ 1836 h 1375081"/>
                <a:gd name="connsiteX3" fmla="*/ 632787 w 777460"/>
                <a:gd name="connsiteY3" fmla="*/ 80118 h 1375081"/>
                <a:gd name="connsiteX4" fmla="*/ 774074 w 777460"/>
                <a:gd name="connsiteY4" fmla="*/ 673077 h 1375081"/>
                <a:gd name="connsiteX5" fmla="*/ 414034 w 777460"/>
                <a:gd name="connsiteY5" fmla="*/ 1368130 h 1375081"/>
                <a:gd name="connsiteX6" fmla="*/ 85099 w 777460"/>
                <a:gd name="connsiteY6" fmla="*/ 1006425 h 1375081"/>
                <a:gd name="connsiteX7" fmla="*/ 3987 w 777460"/>
                <a:gd name="connsiteY7" fmla="*/ 615927 h 1375081"/>
                <a:gd name="connsiteX0" fmla="*/ 3987 w 807467"/>
                <a:gd name="connsiteY0" fmla="*/ 616552 h 1375706"/>
                <a:gd name="connsiteX1" fmla="*/ 175587 w 807467"/>
                <a:gd name="connsiteY1" fmla="*/ 80743 h 1375706"/>
                <a:gd name="connsiteX2" fmla="*/ 425941 w 807467"/>
                <a:gd name="connsiteY2" fmla="*/ 2461 h 1375706"/>
                <a:gd name="connsiteX3" fmla="*/ 632787 w 807467"/>
                <a:gd name="connsiteY3" fmla="*/ 80743 h 1375706"/>
                <a:gd name="connsiteX4" fmla="*/ 775660 w 807467"/>
                <a:gd name="connsiteY4" fmla="*/ 616525 h 1375706"/>
                <a:gd name="connsiteX5" fmla="*/ 774074 w 807467"/>
                <a:gd name="connsiteY5" fmla="*/ 673702 h 1375706"/>
                <a:gd name="connsiteX6" fmla="*/ 414034 w 807467"/>
                <a:gd name="connsiteY6" fmla="*/ 1368755 h 1375706"/>
                <a:gd name="connsiteX7" fmla="*/ 85099 w 807467"/>
                <a:gd name="connsiteY7" fmla="*/ 1007050 h 1375706"/>
                <a:gd name="connsiteX8" fmla="*/ 3987 w 807467"/>
                <a:gd name="connsiteY8" fmla="*/ 616552 h 1375706"/>
                <a:gd name="connsiteX0" fmla="*/ 3987 w 844053"/>
                <a:gd name="connsiteY0" fmla="*/ 616552 h 1375706"/>
                <a:gd name="connsiteX1" fmla="*/ 175587 w 844053"/>
                <a:gd name="connsiteY1" fmla="*/ 80743 h 1375706"/>
                <a:gd name="connsiteX2" fmla="*/ 425941 w 844053"/>
                <a:gd name="connsiteY2" fmla="*/ 2461 h 1375706"/>
                <a:gd name="connsiteX3" fmla="*/ 632787 w 844053"/>
                <a:gd name="connsiteY3" fmla="*/ 80743 h 1375706"/>
                <a:gd name="connsiteX4" fmla="*/ 835191 w 844053"/>
                <a:gd name="connsiteY4" fmla="*/ 623668 h 1375706"/>
                <a:gd name="connsiteX5" fmla="*/ 774074 w 844053"/>
                <a:gd name="connsiteY5" fmla="*/ 673702 h 1375706"/>
                <a:gd name="connsiteX6" fmla="*/ 414034 w 844053"/>
                <a:gd name="connsiteY6" fmla="*/ 1368755 h 1375706"/>
                <a:gd name="connsiteX7" fmla="*/ 85099 w 844053"/>
                <a:gd name="connsiteY7" fmla="*/ 1007050 h 1375706"/>
                <a:gd name="connsiteX8" fmla="*/ 3987 w 844053"/>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5706"/>
                <a:gd name="connsiteX1" fmla="*/ 175587 w 835191"/>
                <a:gd name="connsiteY1" fmla="*/ 80743 h 1375706"/>
                <a:gd name="connsiteX2" fmla="*/ 425941 w 835191"/>
                <a:gd name="connsiteY2" fmla="*/ 2461 h 1375706"/>
                <a:gd name="connsiteX3" fmla="*/ 632787 w 835191"/>
                <a:gd name="connsiteY3" fmla="*/ 80743 h 1375706"/>
                <a:gd name="connsiteX4" fmla="*/ 835191 w 835191"/>
                <a:gd name="connsiteY4" fmla="*/ 623668 h 1375706"/>
                <a:gd name="connsiteX5" fmla="*/ 774074 w 835191"/>
                <a:gd name="connsiteY5" fmla="*/ 673702 h 1375706"/>
                <a:gd name="connsiteX6" fmla="*/ 414034 w 835191"/>
                <a:gd name="connsiteY6" fmla="*/ 1368755 h 1375706"/>
                <a:gd name="connsiteX7" fmla="*/ 85099 w 835191"/>
                <a:gd name="connsiteY7" fmla="*/ 1007050 h 1375706"/>
                <a:gd name="connsiteX8" fmla="*/ 3987 w 835191"/>
                <a:gd name="connsiteY8" fmla="*/ 616552 h 1375706"/>
                <a:gd name="connsiteX0" fmla="*/ 3987 w 835191"/>
                <a:gd name="connsiteY0" fmla="*/ 616552 h 1372970"/>
                <a:gd name="connsiteX1" fmla="*/ 175587 w 835191"/>
                <a:gd name="connsiteY1" fmla="*/ 80743 h 1372970"/>
                <a:gd name="connsiteX2" fmla="*/ 425941 w 835191"/>
                <a:gd name="connsiteY2" fmla="*/ 2461 h 1372970"/>
                <a:gd name="connsiteX3" fmla="*/ 632787 w 835191"/>
                <a:gd name="connsiteY3" fmla="*/ 80743 h 1372970"/>
                <a:gd name="connsiteX4" fmla="*/ 835191 w 835191"/>
                <a:gd name="connsiteY4" fmla="*/ 623668 h 1372970"/>
                <a:gd name="connsiteX5" fmla="*/ 774074 w 835191"/>
                <a:gd name="connsiteY5" fmla="*/ 673702 h 1372970"/>
                <a:gd name="connsiteX6" fmla="*/ 735179 w 835191"/>
                <a:gd name="connsiteY6" fmla="*/ 757019 h 1372970"/>
                <a:gd name="connsiteX7" fmla="*/ 414034 w 835191"/>
                <a:gd name="connsiteY7" fmla="*/ 1368755 h 1372970"/>
                <a:gd name="connsiteX8" fmla="*/ 85099 w 835191"/>
                <a:gd name="connsiteY8" fmla="*/ 1007050 h 1372970"/>
                <a:gd name="connsiteX9" fmla="*/ 3987 w 835191"/>
                <a:gd name="connsiteY9" fmla="*/ 616552 h 1372970"/>
                <a:gd name="connsiteX0" fmla="*/ 3987 w 835191"/>
                <a:gd name="connsiteY0" fmla="*/ 616552 h 1387532"/>
                <a:gd name="connsiteX1" fmla="*/ 175587 w 835191"/>
                <a:gd name="connsiteY1" fmla="*/ 80743 h 1387532"/>
                <a:gd name="connsiteX2" fmla="*/ 425941 w 835191"/>
                <a:gd name="connsiteY2" fmla="*/ 2461 h 1387532"/>
                <a:gd name="connsiteX3" fmla="*/ 632787 w 835191"/>
                <a:gd name="connsiteY3" fmla="*/ 80743 h 1387532"/>
                <a:gd name="connsiteX4" fmla="*/ 835191 w 835191"/>
                <a:gd name="connsiteY4" fmla="*/ 623668 h 1387532"/>
                <a:gd name="connsiteX5" fmla="*/ 774074 w 835191"/>
                <a:gd name="connsiteY5" fmla="*/ 673702 h 1387532"/>
                <a:gd name="connsiteX6" fmla="*/ 530391 w 835191"/>
                <a:gd name="connsiteY6" fmla="*/ 397450 h 1387532"/>
                <a:gd name="connsiteX7" fmla="*/ 414034 w 835191"/>
                <a:gd name="connsiteY7" fmla="*/ 1368755 h 1387532"/>
                <a:gd name="connsiteX8" fmla="*/ 85099 w 835191"/>
                <a:gd name="connsiteY8" fmla="*/ 1007050 h 1387532"/>
                <a:gd name="connsiteX9" fmla="*/ 3987 w 835191"/>
                <a:gd name="connsiteY9" fmla="*/ 616552 h 1387532"/>
                <a:gd name="connsiteX0" fmla="*/ 3987 w 835191"/>
                <a:gd name="connsiteY0" fmla="*/ 616552 h 1391449"/>
                <a:gd name="connsiteX1" fmla="*/ 175587 w 835191"/>
                <a:gd name="connsiteY1" fmla="*/ 80743 h 1391449"/>
                <a:gd name="connsiteX2" fmla="*/ 425941 w 835191"/>
                <a:gd name="connsiteY2" fmla="*/ 2461 h 1391449"/>
                <a:gd name="connsiteX3" fmla="*/ 632787 w 835191"/>
                <a:gd name="connsiteY3" fmla="*/ 80743 h 1391449"/>
                <a:gd name="connsiteX4" fmla="*/ 835191 w 835191"/>
                <a:gd name="connsiteY4" fmla="*/ 623668 h 1391449"/>
                <a:gd name="connsiteX5" fmla="*/ 774074 w 835191"/>
                <a:gd name="connsiteY5" fmla="*/ 673702 h 1391449"/>
                <a:gd name="connsiteX6" fmla="*/ 516103 w 835191"/>
                <a:gd name="connsiteY6" fmla="*/ 318869 h 1391449"/>
                <a:gd name="connsiteX7" fmla="*/ 414034 w 835191"/>
                <a:gd name="connsiteY7" fmla="*/ 1368755 h 1391449"/>
                <a:gd name="connsiteX8" fmla="*/ 85099 w 835191"/>
                <a:gd name="connsiteY8" fmla="*/ 1007050 h 1391449"/>
                <a:gd name="connsiteX9" fmla="*/ 3987 w 835191"/>
                <a:gd name="connsiteY9" fmla="*/ 616552 h 1391449"/>
                <a:gd name="connsiteX0" fmla="*/ 3987 w 835191"/>
                <a:gd name="connsiteY0" fmla="*/ 616552 h 1393787"/>
                <a:gd name="connsiteX1" fmla="*/ 175587 w 835191"/>
                <a:gd name="connsiteY1" fmla="*/ 80743 h 1393787"/>
                <a:gd name="connsiteX2" fmla="*/ 425941 w 835191"/>
                <a:gd name="connsiteY2" fmla="*/ 2461 h 1393787"/>
                <a:gd name="connsiteX3" fmla="*/ 632787 w 835191"/>
                <a:gd name="connsiteY3" fmla="*/ 80743 h 1393787"/>
                <a:gd name="connsiteX4" fmla="*/ 835191 w 835191"/>
                <a:gd name="connsiteY4" fmla="*/ 623668 h 1393787"/>
                <a:gd name="connsiteX5" fmla="*/ 774074 w 835191"/>
                <a:gd name="connsiteY5" fmla="*/ 673702 h 1393787"/>
                <a:gd name="connsiteX6" fmla="*/ 551822 w 835191"/>
                <a:gd name="connsiteY6" fmla="*/ 273625 h 1393787"/>
                <a:gd name="connsiteX7" fmla="*/ 414034 w 835191"/>
                <a:gd name="connsiteY7" fmla="*/ 1368755 h 1393787"/>
                <a:gd name="connsiteX8" fmla="*/ 85099 w 835191"/>
                <a:gd name="connsiteY8" fmla="*/ 1007050 h 1393787"/>
                <a:gd name="connsiteX9" fmla="*/ 3987 w 835191"/>
                <a:gd name="connsiteY9" fmla="*/ 616552 h 1393787"/>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91085"/>
                <a:gd name="connsiteX1" fmla="*/ 175587 w 835191"/>
                <a:gd name="connsiteY1" fmla="*/ 80743 h 1391085"/>
                <a:gd name="connsiteX2" fmla="*/ 425941 w 835191"/>
                <a:gd name="connsiteY2" fmla="*/ 2461 h 1391085"/>
                <a:gd name="connsiteX3" fmla="*/ 632787 w 835191"/>
                <a:gd name="connsiteY3" fmla="*/ 80743 h 1391085"/>
                <a:gd name="connsiteX4" fmla="*/ 835191 w 835191"/>
                <a:gd name="connsiteY4" fmla="*/ 623668 h 1391085"/>
                <a:gd name="connsiteX5" fmla="*/ 774074 w 835191"/>
                <a:gd name="connsiteY5" fmla="*/ 673702 h 1391085"/>
                <a:gd name="connsiteX6" fmla="*/ 580397 w 835191"/>
                <a:gd name="connsiteY6" fmla="*/ 326012 h 1391085"/>
                <a:gd name="connsiteX7" fmla="*/ 414034 w 835191"/>
                <a:gd name="connsiteY7" fmla="*/ 1368755 h 1391085"/>
                <a:gd name="connsiteX8" fmla="*/ 85099 w 835191"/>
                <a:gd name="connsiteY8" fmla="*/ 1007050 h 1391085"/>
                <a:gd name="connsiteX9" fmla="*/ 3987 w 835191"/>
                <a:gd name="connsiteY9" fmla="*/ 616552 h 1391085"/>
                <a:gd name="connsiteX0" fmla="*/ 3987 w 835191"/>
                <a:gd name="connsiteY0" fmla="*/ 616552 h 1361812"/>
                <a:gd name="connsiteX1" fmla="*/ 175587 w 835191"/>
                <a:gd name="connsiteY1" fmla="*/ 80743 h 1361812"/>
                <a:gd name="connsiteX2" fmla="*/ 425941 w 835191"/>
                <a:gd name="connsiteY2" fmla="*/ 2461 h 1361812"/>
                <a:gd name="connsiteX3" fmla="*/ 632787 w 835191"/>
                <a:gd name="connsiteY3" fmla="*/ 80743 h 1361812"/>
                <a:gd name="connsiteX4" fmla="*/ 835191 w 835191"/>
                <a:gd name="connsiteY4" fmla="*/ 623668 h 1361812"/>
                <a:gd name="connsiteX5" fmla="*/ 774074 w 835191"/>
                <a:gd name="connsiteY5" fmla="*/ 673702 h 1361812"/>
                <a:gd name="connsiteX6" fmla="*/ 580397 w 835191"/>
                <a:gd name="connsiteY6" fmla="*/ 326012 h 1361812"/>
                <a:gd name="connsiteX7" fmla="*/ 592627 w 835191"/>
                <a:gd name="connsiteY7" fmla="*/ 1337799 h 1361812"/>
                <a:gd name="connsiteX8" fmla="*/ 85099 w 835191"/>
                <a:gd name="connsiteY8" fmla="*/ 1007050 h 1361812"/>
                <a:gd name="connsiteX9" fmla="*/ 3987 w 835191"/>
                <a:gd name="connsiteY9" fmla="*/ 616552 h 1361812"/>
                <a:gd name="connsiteX0" fmla="*/ 3987 w 835191"/>
                <a:gd name="connsiteY0" fmla="*/ 616552 h 1368090"/>
                <a:gd name="connsiteX1" fmla="*/ 175587 w 835191"/>
                <a:gd name="connsiteY1" fmla="*/ 80743 h 1368090"/>
                <a:gd name="connsiteX2" fmla="*/ 425941 w 835191"/>
                <a:gd name="connsiteY2" fmla="*/ 2461 h 1368090"/>
                <a:gd name="connsiteX3" fmla="*/ 632787 w 835191"/>
                <a:gd name="connsiteY3" fmla="*/ 80743 h 1368090"/>
                <a:gd name="connsiteX4" fmla="*/ 835191 w 835191"/>
                <a:gd name="connsiteY4" fmla="*/ 623668 h 1368090"/>
                <a:gd name="connsiteX5" fmla="*/ 774074 w 835191"/>
                <a:gd name="connsiteY5" fmla="*/ 673702 h 1368090"/>
                <a:gd name="connsiteX6" fmla="*/ 580397 w 835191"/>
                <a:gd name="connsiteY6" fmla="*/ 326012 h 1368090"/>
                <a:gd name="connsiteX7" fmla="*/ 592627 w 835191"/>
                <a:gd name="connsiteY7" fmla="*/ 1337799 h 1368090"/>
                <a:gd name="connsiteX8" fmla="*/ 85099 w 835191"/>
                <a:gd name="connsiteY8" fmla="*/ 1007050 h 1368090"/>
                <a:gd name="connsiteX9" fmla="*/ 3987 w 835191"/>
                <a:gd name="connsiteY9" fmla="*/ 616552 h 1368090"/>
                <a:gd name="connsiteX0" fmla="*/ 3987 w 835191"/>
                <a:gd name="connsiteY0" fmla="*/ 616552 h 1412388"/>
                <a:gd name="connsiteX1" fmla="*/ 175587 w 835191"/>
                <a:gd name="connsiteY1" fmla="*/ 80743 h 1412388"/>
                <a:gd name="connsiteX2" fmla="*/ 425941 w 835191"/>
                <a:gd name="connsiteY2" fmla="*/ 2461 h 1412388"/>
                <a:gd name="connsiteX3" fmla="*/ 632787 w 835191"/>
                <a:gd name="connsiteY3" fmla="*/ 80743 h 1412388"/>
                <a:gd name="connsiteX4" fmla="*/ 835191 w 835191"/>
                <a:gd name="connsiteY4" fmla="*/ 623668 h 1412388"/>
                <a:gd name="connsiteX5" fmla="*/ 774074 w 835191"/>
                <a:gd name="connsiteY5" fmla="*/ 673702 h 1412388"/>
                <a:gd name="connsiteX6" fmla="*/ 580397 w 835191"/>
                <a:gd name="connsiteY6" fmla="*/ 326012 h 1412388"/>
                <a:gd name="connsiteX7" fmla="*/ 592627 w 835191"/>
                <a:gd name="connsiteY7" fmla="*/ 1337799 h 1412388"/>
                <a:gd name="connsiteX8" fmla="*/ 411329 w 835191"/>
                <a:gd name="connsiteY8" fmla="*/ 1299944 h 1412388"/>
                <a:gd name="connsiteX9" fmla="*/ 85099 w 835191"/>
                <a:gd name="connsiteY9" fmla="*/ 1007050 h 1412388"/>
                <a:gd name="connsiteX10" fmla="*/ 3987 w 835191"/>
                <a:gd name="connsiteY10" fmla="*/ 616552 h 1412388"/>
                <a:gd name="connsiteX0" fmla="*/ 3987 w 835191"/>
                <a:gd name="connsiteY0" fmla="*/ 616552 h 1351288"/>
                <a:gd name="connsiteX1" fmla="*/ 175587 w 835191"/>
                <a:gd name="connsiteY1" fmla="*/ 80743 h 1351288"/>
                <a:gd name="connsiteX2" fmla="*/ 425941 w 835191"/>
                <a:gd name="connsiteY2" fmla="*/ 2461 h 1351288"/>
                <a:gd name="connsiteX3" fmla="*/ 632787 w 835191"/>
                <a:gd name="connsiteY3" fmla="*/ 80743 h 1351288"/>
                <a:gd name="connsiteX4" fmla="*/ 835191 w 835191"/>
                <a:gd name="connsiteY4" fmla="*/ 623668 h 1351288"/>
                <a:gd name="connsiteX5" fmla="*/ 774074 w 835191"/>
                <a:gd name="connsiteY5" fmla="*/ 673702 h 1351288"/>
                <a:gd name="connsiteX6" fmla="*/ 580397 w 835191"/>
                <a:gd name="connsiteY6" fmla="*/ 326012 h 1351288"/>
                <a:gd name="connsiteX7" fmla="*/ 592627 w 835191"/>
                <a:gd name="connsiteY7" fmla="*/ 1337799 h 1351288"/>
                <a:gd name="connsiteX8" fmla="*/ 489910 w 835191"/>
                <a:gd name="connsiteY8" fmla="*/ 914182 h 1351288"/>
                <a:gd name="connsiteX9" fmla="*/ 85099 w 835191"/>
                <a:gd name="connsiteY9" fmla="*/ 1007050 h 1351288"/>
                <a:gd name="connsiteX10" fmla="*/ 3987 w 835191"/>
                <a:gd name="connsiteY10" fmla="*/ 616552 h 1351288"/>
                <a:gd name="connsiteX0" fmla="*/ 3987 w 835191"/>
                <a:gd name="connsiteY0" fmla="*/ 616552 h 1345296"/>
                <a:gd name="connsiteX1" fmla="*/ 175587 w 835191"/>
                <a:gd name="connsiteY1" fmla="*/ 80743 h 1345296"/>
                <a:gd name="connsiteX2" fmla="*/ 425941 w 835191"/>
                <a:gd name="connsiteY2" fmla="*/ 2461 h 1345296"/>
                <a:gd name="connsiteX3" fmla="*/ 632787 w 835191"/>
                <a:gd name="connsiteY3" fmla="*/ 80743 h 1345296"/>
                <a:gd name="connsiteX4" fmla="*/ 835191 w 835191"/>
                <a:gd name="connsiteY4" fmla="*/ 623668 h 1345296"/>
                <a:gd name="connsiteX5" fmla="*/ 774074 w 835191"/>
                <a:gd name="connsiteY5" fmla="*/ 673702 h 1345296"/>
                <a:gd name="connsiteX6" fmla="*/ 580397 w 835191"/>
                <a:gd name="connsiteY6" fmla="*/ 326012 h 1345296"/>
                <a:gd name="connsiteX7" fmla="*/ 592627 w 835191"/>
                <a:gd name="connsiteY7" fmla="*/ 1337799 h 1345296"/>
                <a:gd name="connsiteX8" fmla="*/ 389898 w 835191"/>
                <a:gd name="connsiteY8" fmla="*/ 797501 h 1345296"/>
                <a:gd name="connsiteX9" fmla="*/ 85099 w 835191"/>
                <a:gd name="connsiteY9" fmla="*/ 1007050 h 1345296"/>
                <a:gd name="connsiteX10" fmla="*/ 3987 w 835191"/>
                <a:gd name="connsiteY10" fmla="*/ 616552 h 1345296"/>
                <a:gd name="connsiteX0" fmla="*/ 3987 w 835191"/>
                <a:gd name="connsiteY0" fmla="*/ 616552 h 1343003"/>
                <a:gd name="connsiteX1" fmla="*/ 175587 w 835191"/>
                <a:gd name="connsiteY1" fmla="*/ 80743 h 1343003"/>
                <a:gd name="connsiteX2" fmla="*/ 425941 w 835191"/>
                <a:gd name="connsiteY2" fmla="*/ 2461 h 1343003"/>
                <a:gd name="connsiteX3" fmla="*/ 632787 w 835191"/>
                <a:gd name="connsiteY3" fmla="*/ 80743 h 1343003"/>
                <a:gd name="connsiteX4" fmla="*/ 835191 w 835191"/>
                <a:gd name="connsiteY4" fmla="*/ 623668 h 1343003"/>
                <a:gd name="connsiteX5" fmla="*/ 774074 w 835191"/>
                <a:gd name="connsiteY5" fmla="*/ 673702 h 1343003"/>
                <a:gd name="connsiteX6" fmla="*/ 580397 w 835191"/>
                <a:gd name="connsiteY6" fmla="*/ 326012 h 1343003"/>
                <a:gd name="connsiteX7" fmla="*/ 592627 w 835191"/>
                <a:gd name="connsiteY7" fmla="*/ 1337799 h 1343003"/>
                <a:gd name="connsiteX8" fmla="*/ 420855 w 835191"/>
                <a:gd name="connsiteY8" fmla="*/ 733207 h 1343003"/>
                <a:gd name="connsiteX9" fmla="*/ 85099 w 835191"/>
                <a:gd name="connsiteY9" fmla="*/ 1007050 h 1343003"/>
                <a:gd name="connsiteX10" fmla="*/ 3987 w 835191"/>
                <a:gd name="connsiteY10" fmla="*/ 616552 h 1343003"/>
                <a:gd name="connsiteX0" fmla="*/ 3987 w 835191"/>
                <a:gd name="connsiteY0" fmla="*/ 616552 h 1343077"/>
                <a:gd name="connsiteX1" fmla="*/ 175587 w 835191"/>
                <a:gd name="connsiteY1" fmla="*/ 80743 h 1343077"/>
                <a:gd name="connsiteX2" fmla="*/ 425941 w 835191"/>
                <a:gd name="connsiteY2" fmla="*/ 2461 h 1343077"/>
                <a:gd name="connsiteX3" fmla="*/ 632787 w 835191"/>
                <a:gd name="connsiteY3" fmla="*/ 80743 h 1343077"/>
                <a:gd name="connsiteX4" fmla="*/ 835191 w 835191"/>
                <a:gd name="connsiteY4" fmla="*/ 623668 h 1343077"/>
                <a:gd name="connsiteX5" fmla="*/ 774074 w 835191"/>
                <a:gd name="connsiteY5" fmla="*/ 673702 h 1343077"/>
                <a:gd name="connsiteX6" fmla="*/ 580397 w 835191"/>
                <a:gd name="connsiteY6" fmla="*/ 326012 h 1343077"/>
                <a:gd name="connsiteX7" fmla="*/ 592627 w 835191"/>
                <a:gd name="connsiteY7" fmla="*/ 1337799 h 1343077"/>
                <a:gd name="connsiteX8" fmla="*/ 408949 w 835191"/>
                <a:gd name="connsiteY8" fmla="*/ 735588 h 1343077"/>
                <a:gd name="connsiteX9" fmla="*/ 85099 w 835191"/>
                <a:gd name="connsiteY9" fmla="*/ 1007050 h 1343077"/>
                <a:gd name="connsiteX10" fmla="*/ 3987 w 835191"/>
                <a:gd name="connsiteY10" fmla="*/ 616552 h 1343077"/>
                <a:gd name="connsiteX0" fmla="*/ 3987 w 835191"/>
                <a:gd name="connsiteY0" fmla="*/ 616552 h 1389136"/>
                <a:gd name="connsiteX1" fmla="*/ 175587 w 835191"/>
                <a:gd name="connsiteY1" fmla="*/ 80743 h 1389136"/>
                <a:gd name="connsiteX2" fmla="*/ 425941 w 835191"/>
                <a:gd name="connsiteY2" fmla="*/ 2461 h 1389136"/>
                <a:gd name="connsiteX3" fmla="*/ 632787 w 835191"/>
                <a:gd name="connsiteY3" fmla="*/ 80743 h 1389136"/>
                <a:gd name="connsiteX4" fmla="*/ 835191 w 835191"/>
                <a:gd name="connsiteY4" fmla="*/ 623668 h 1389136"/>
                <a:gd name="connsiteX5" fmla="*/ 774074 w 835191"/>
                <a:gd name="connsiteY5" fmla="*/ 673702 h 1389136"/>
                <a:gd name="connsiteX6" fmla="*/ 580397 w 835191"/>
                <a:gd name="connsiteY6" fmla="*/ 326012 h 1389136"/>
                <a:gd name="connsiteX7" fmla="*/ 592627 w 835191"/>
                <a:gd name="connsiteY7" fmla="*/ 1337799 h 1389136"/>
                <a:gd name="connsiteX8" fmla="*/ 542298 w 835191"/>
                <a:gd name="connsiteY8" fmla="*/ 1188026 h 1389136"/>
                <a:gd name="connsiteX9" fmla="*/ 408949 w 835191"/>
                <a:gd name="connsiteY9" fmla="*/ 735588 h 1389136"/>
                <a:gd name="connsiteX10" fmla="*/ 85099 w 835191"/>
                <a:gd name="connsiteY10" fmla="*/ 1007050 h 1389136"/>
                <a:gd name="connsiteX11" fmla="*/ 3987 w 835191"/>
                <a:gd name="connsiteY11" fmla="*/ 616552 h 1389136"/>
                <a:gd name="connsiteX0" fmla="*/ 3987 w 835191"/>
                <a:gd name="connsiteY0" fmla="*/ 616552 h 1360255"/>
                <a:gd name="connsiteX1" fmla="*/ 175587 w 835191"/>
                <a:gd name="connsiteY1" fmla="*/ 80743 h 1360255"/>
                <a:gd name="connsiteX2" fmla="*/ 425941 w 835191"/>
                <a:gd name="connsiteY2" fmla="*/ 2461 h 1360255"/>
                <a:gd name="connsiteX3" fmla="*/ 632787 w 835191"/>
                <a:gd name="connsiteY3" fmla="*/ 80743 h 1360255"/>
                <a:gd name="connsiteX4" fmla="*/ 835191 w 835191"/>
                <a:gd name="connsiteY4" fmla="*/ 623668 h 1360255"/>
                <a:gd name="connsiteX5" fmla="*/ 774074 w 835191"/>
                <a:gd name="connsiteY5" fmla="*/ 673702 h 1360255"/>
                <a:gd name="connsiteX6" fmla="*/ 580397 w 835191"/>
                <a:gd name="connsiteY6" fmla="*/ 326012 h 1360255"/>
                <a:gd name="connsiteX7" fmla="*/ 592627 w 835191"/>
                <a:gd name="connsiteY7" fmla="*/ 1337799 h 1360255"/>
                <a:gd name="connsiteX8" fmla="*/ 463717 w 835191"/>
                <a:gd name="connsiteY8" fmla="*/ 1004670 h 1360255"/>
                <a:gd name="connsiteX9" fmla="*/ 408949 w 835191"/>
                <a:gd name="connsiteY9" fmla="*/ 735588 h 1360255"/>
                <a:gd name="connsiteX10" fmla="*/ 85099 w 835191"/>
                <a:gd name="connsiteY10" fmla="*/ 1007050 h 1360255"/>
                <a:gd name="connsiteX11" fmla="*/ 3987 w 835191"/>
                <a:gd name="connsiteY11" fmla="*/ 616552 h 1360255"/>
                <a:gd name="connsiteX0" fmla="*/ 3987 w 835191"/>
                <a:gd name="connsiteY0" fmla="*/ 616552 h 1344482"/>
                <a:gd name="connsiteX1" fmla="*/ 175587 w 835191"/>
                <a:gd name="connsiteY1" fmla="*/ 80743 h 1344482"/>
                <a:gd name="connsiteX2" fmla="*/ 425941 w 835191"/>
                <a:gd name="connsiteY2" fmla="*/ 2461 h 1344482"/>
                <a:gd name="connsiteX3" fmla="*/ 632787 w 835191"/>
                <a:gd name="connsiteY3" fmla="*/ 80743 h 1344482"/>
                <a:gd name="connsiteX4" fmla="*/ 835191 w 835191"/>
                <a:gd name="connsiteY4" fmla="*/ 623668 h 1344482"/>
                <a:gd name="connsiteX5" fmla="*/ 774074 w 835191"/>
                <a:gd name="connsiteY5" fmla="*/ 673702 h 1344482"/>
                <a:gd name="connsiteX6" fmla="*/ 580397 w 835191"/>
                <a:gd name="connsiteY6" fmla="*/ 326012 h 1344482"/>
                <a:gd name="connsiteX7" fmla="*/ 590246 w 835191"/>
                <a:gd name="connsiteY7" fmla="*/ 1321130 h 1344482"/>
                <a:gd name="connsiteX8" fmla="*/ 463717 w 835191"/>
                <a:gd name="connsiteY8" fmla="*/ 1004670 h 1344482"/>
                <a:gd name="connsiteX9" fmla="*/ 408949 w 835191"/>
                <a:gd name="connsiteY9" fmla="*/ 735588 h 1344482"/>
                <a:gd name="connsiteX10" fmla="*/ 85099 w 835191"/>
                <a:gd name="connsiteY10" fmla="*/ 1007050 h 1344482"/>
                <a:gd name="connsiteX11" fmla="*/ 3987 w 835191"/>
                <a:gd name="connsiteY11" fmla="*/ 616552 h 1344482"/>
                <a:gd name="connsiteX0" fmla="*/ 3987 w 835191"/>
                <a:gd name="connsiteY0" fmla="*/ 616552 h 1340799"/>
                <a:gd name="connsiteX1" fmla="*/ 175587 w 835191"/>
                <a:gd name="connsiteY1" fmla="*/ 80743 h 1340799"/>
                <a:gd name="connsiteX2" fmla="*/ 425941 w 835191"/>
                <a:gd name="connsiteY2" fmla="*/ 2461 h 1340799"/>
                <a:gd name="connsiteX3" fmla="*/ 632787 w 835191"/>
                <a:gd name="connsiteY3" fmla="*/ 80743 h 1340799"/>
                <a:gd name="connsiteX4" fmla="*/ 835191 w 835191"/>
                <a:gd name="connsiteY4" fmla="*/ 623668 h 1340799"/>
                <a:gd name="connsiteX5" fmla="*/ 774074 w 835191"/>
                <a:gd name="connsiteY5" fmla="*/ 673702 h 1340799"/>
                <a:gd name="connsiteX6" fmla="*/ 580397 w 835191"/>
                <a:gd name="connsiteY6" fmla="*/ 326012 h 1340799"/>
                <a:gd name="connsiteX7" fmla="*/ 590246 w 835191"/>
                <a:gd name="connsiteY7" fmla="*/ 1321130 h 1340799"/>
                <a:gd name="connsiteX8" fmla="*/ 463717 w 835191"/>
                <a:gd name="connsiteY8" fmla="*/ 1004670 h 1340799"/>
                <a:gd name="connsiteX9" fmla="*/ 408949 w 835191"/>
                <a:gd name="connsiteY9" fmla="*/ 735588 h 1340799"/>
                <a:gd name="connsiteX10" fmla="*/ 85099 w 835191"/>
                <a:gd name="connsiteY10" fmla="*/ 1007050 h 1340799"/>
                <a:gd name="connsiteX11" fmla="*/ 3987 w 835191"/>
                <a:gd name="connsiteY11" fmla="*/ 616552 h 1340799"/>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58824"/>
                <a:gd name="connsiteX1" fmla="*/ 175587 w 835191"/>
                <a:gd name="connsiteY1" fmla="*/ 80743 h 1358824"/>
                <a:gd name="connsiteX2" fmla="*/ 425941 w 835191"/>
                <a:gd name="connsiteY2" fmla="*/ 2461 h 1358824"/>
                <a:gd name="connsiteX3" fmla="*/ 632787 w 835191"/>
                <a:gd name="connsiteY3" fmla="*/ 80743 h 1358824"/>
                <a:gd name="connsiteX4" fmla="*/ 835191 w 835191"/>
                <a:gd name="connsiteY4" fmla="*/ 623668 h 1358824"/>
                <a:gd name="connsiteX5" fmla="*/ 774074 w 835191"/>
                <a:gd name="connsiteY5" fmla="*/ 673702 h 1358824"/>
                <a:gd name="connsiteX6" fmla="*/ 580397 w 835191"/>
                <a:gd name="connsiteY6" fmla="*/ 326012 h 1358824"/>
                <a:gd name="connsiteX7" fmla="*/ 590246 w 835191"/>
                <a:gd name="connsiteY7" fmla="*/ 1321130 h 1358824"/>
                <a:gd name="connsiteX8" fmla="*/ 463717 w 835191"/>
                <a:gd name="connsiteY8" fmla="*/ 1004670 h 1358824"/>
                <a:gd name="connsiteX9" fmla="*/ 408949 w 835191"/>
                <a:gd name="connsiteY9" fmla="*/ 735588 h 1358824"/>
                <a:gd name="connsiteX10" fmla="*/ 85099 w 835191"/>
                <a:gd name="connsiteY10" fmla="*/ 1007050 h 1358824"/>
                <a:gd name="connsiteX11" fmla="*/ 3987 w 835191"/>
                <a:gd name="connsiteY11" fmla="*/ 616552 h 1358824"/>
                <a:gd name="connsiteX0" fmla="*/ 3987 w 835191"/>
                <a:gd name="connsiteY0" fmla="*/ 616552 h 1384321"/>
                <a:gd name="connsiteX1" fmla="*/ 175587 w 835191"/>
                <a:gd name="connsiteY1" fmla="*/ 80743 h 1384321"/>
                <a:gd name="connsiteX2" fmla="*/ 425941 w 835191"/>
                <a:gd name="connsiteY2" fmla="*/ 2461 h 1384321"/>
                <a:gd name="connsiteX3" fmla="*/ 632787 w 835191"/>
                <a:gd name="connsiteY3" fmla="*/ 80743 h 1384321"/>
                <a:gd name="connsiteX4" fmla="*/ 835191 w 835191"/>
                <a:gd name="connsiteY4" fmla="*/ 623668 h 1384321"/>
                <a:gd name="connsiteX5" fmla="*/ 774074 w 835191"/>
                <a:gd name="connsiteY5" fmla="*/ 673702 h 1384321"/>
                <a:gd name="connsiteX6" fmla="*/ 580397 w 835191"/>
                <a:gd name="connsiteY6" fmla="*/ 326012 h 1384321"/>
                <a:gd name="connsiteX7" fmla="*/ 590246 w 835191"/>
                <a:gd name="connsiteY7" fmla="*/ 1321130 h 1384321"/>
                <a:gd name="connsiteX8" fmla="*/ 532773 w 835191"/>
                <a:gd name="connsiteY8" fmla="*/ 1252320 h 1384321"/>
                <a:gd name="connsiteX9" fmla="*/ 463717 w 835191"/>
                <a:gd name="connsiteY9" fmla="*/ 1004670 h 1384321"/>
                <a:gd name="connsiteX10" fmla="*/ 408949 w 835191"/>
                <a:gd name="connsiteY10" fmla="*/ 735588 h 1384321"/>
                <a:gd name="connsiteX11" fmla="*/ 85099 w 835191"/>
                <a:gd name="connsiteY11" fmla="*/ 1007050 h 1384321"/>
                <a:gd name="connsiteX12" fmla="*/ 3987 w 835191"/>
                <a:gd name="connsiteY12" fmla="*/ 616552 h 1384321"/>
                <a:gd name="connsiteX0" fmla="*/ 3987 w 835191"/>
                <a:gd name="connsiteY0" fmla="*/ 616552 h 1382969"/>
                <a:gd name="connsiteX1" fmla="*/ 175587 w 835191"/>
                <a:gd name="connsiteY1" fmla="*/ 80743 h 1382969"/>
                <a:gd name="connsiteX2" fmla="*/ 425941 w 835191"/>
                <a:gd name="connsiteY2" fmla="*/ 2461 h 1382969"/>
                <a:gd name="connsiteX3" fmla="*/ 632787 w 835191"/>
                <a:gd name="connsiteY3" fmla="*/ 80743 h 1382969"/>
                <a:gd name="connsiteX4" fmla="*/ 835191 w 835191"/>
                <a:gd name="connsiteY4" fmla="*/ 623668 h 1382969"/>
                <a:gd name="connsiteX5" fmla="*/ 774074 w 835191"/>
                <a:gd name="connsiteY5" fmla="*/ 673702 h 1382969"/>
                <a:gd name="connsiteX6" fmla="*/ 580397 w 835191"/>
                <a:gd name="connsiteY6" fmla="*/ 326012 h 1382969"/>
                <a:gd name="connsiteX7" fmla="*/ 590246 w 835191"/>
                <a:gd name="connsiteY7" fmla="*/ 1321130 h 1382969"/>
                <a:gd name="connsiteX8" fmla="*/ 480385 w 835191"/>
                <a:gd name="connsiteY8" fmla="*/ 1247558 h 1382969"/>
                <a:gd name="connsiteX9" fmla="*/ 463717 w 835191"/>
                <a:gd name="connsiteY9" fmla="*/ 1004670 h 1382969"/>
                <a:gd name="connsiteX10" fmla="*/ 408949 w 835191"/>
                <a:gd name="connsiteY10" fmla="*/ 735588 h 1382969"/>
                <a:gd name="connsiteX11" fmla="*/ 85099 w 835191"/>
                <a:gd name="connsiteY11" fmla="*/ 1007050 h 1382969"/>
                <a:gd name="connsiteX12" fmla="*/ 3987 w 835191"/>
                <a:gd name="connsiteY12" fmla="*/ 616552 h 1382969"/>
                <a:gd name="connsiteX0" fmla="*/ 3987 w 835191"/>
                <a:gd name="connsiteY0" fmla="*/ 616552 h 1342669"/>
                <a:gd name="connsiteX1" fmla="*/ 175587 w 835191"/>
                <a:gd name="connsiteY1" fmla="*/ 80743 h 1342669"/>
                <a:gd name="connsiteX2" fmla="*/ 425941 w 835191"/>
                <a:gd name="connsiteY2" fmla="*/ 2461 h 1342669"/>
                <a:gd name="connsiteX3" fmla="*/ 632787 w 835191"/>
                <a:gd name="connsiteY3" fmla="*/ 80743 h 1342669"/>
                <a:gd name="connsiteX4" fmla="*/ 835191 w 835191"/>
                <a:gd name="connsiteY4" fmla="*/ 623668 h 1342669"/>
                <a:gd name="connsiteX5" fmla="*/ 774074 w 835191"/>
                <a:gd name="connsiteY5" fmla="*/ 673702 h 1342669"/>
                <a:gd name="connsiteX6" fmla="*/ 580397 w 835191"/>
                <a:gd name="connsiteY6" fmla="*/ 326012 h 1342669"/>
                <a:gd name="connsiteX7" fmla="*/ 590246 w 835191"/>
                <a:gd name="connsiteY7" fmla="*/ 1321130 h 1342669"/>
                <a:gd name="connsiteX8" fmla="*/ 480385 w 835191"/>
                <a:gd name="connsiteY8" fmla="*/ 1247558 h 1342669"/>
                <a:gd name="connsiteX9" fmla="*/ 463717 w 835191"/>
                <a:gd name="connsiteY9" fmla="*/ 1004670 h 1342669"/>
                <a:gd name="connsiteX10" fmla="*/ 408949 w 835191"/>
                <a:gd name="connsiteY10" fmla="*/ 735588 h 1342669"/>
                <a:gd name="connsiteX11" fmla="*/ 85099 w 835191"/>
                <a:gd name="connsiteY11" fmla="*/ 1007050 h 1342669"/>
                <a:gd name="connsiteX12" fmla="*/ 3987 w 835191"/>
                <a:gd name="connsiteY12" fmla="*/ 616552 h 1342669"/>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63717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3987 w 835191"/>
                <a:gd name="connsiteY0" fmla="*/ 616552 h 1349281"/>
                <a:gd name="connsiteX1" fmla="*/ 175587 w 835191"/>
                <a:gd name="connsiteY1" fmla="*/ 80743 h 1349281"/>
                <a:gd name="connsiteX2" fmla="*/ 425941 w 835191"/>
                <a:gd name="connsiteY2" fmla="*/ 2461 h 1349281"/>
                <a:gd name="connsiteX3" fmla="*/ 632787 w 835191"/>
                <a:gd name="connsiteY3" fmla="*/ 80743 h 1349281"/>
                <a:gd name="connsiteX4" fmla="*/ 835191 w 835191"/>
                <a:gd name="connsiteY4" fmla="*/ 623668 h 1349281"/>
                <a:gd name="connsiteX5" fmla="*/ 774074 w 835191"/>
                <a:gd name="connsiteY5" fmla="*/ 673702 h 1349281"/>
                <a:gd name="connsiteX6" fmla="*/ 580397 w 835191"/>
                <a:gd name="connsiteY6" fmla="*/ 326012 h 1349281"/>
                <a:gd name="connsiteX7" fmla="*/ 590246 w 835191"/>
                <a:gd name="connsiteY7" fmla="*/ 1321130 h 1349281"/>
                <a:gd name="connsiteX8" fmla="*/ 480385 w 835191"/>
                <a:gd name="connsiteY8" fmla="*/ 1247558 h 1349281"/>
                <a:gd name="connsiteX9" fmla="*/ 458954 w 835191"/>
                <a:gd name="connsiteY9" fmla="*/ 1004670 h 1349281"/>
                <a:gd name="connsiteX10" fmla="*/ 408949 w 835191"/>
                <a:gd name="connsiteY10" fmla="*/ 735588 h 1349281"/>
                <a:gd name="connsiteX11" fmla="*/ 85099 w 835191"/>
                <a:gd name="connsiteY11" fmla="*/ 1007050 h 1349281"/>
                <a:gd name="connsiteX12" fmla="*/ 3987 w 835191"/>
                <a:gd name="connsiteY12" fmla="*/ 616552 h 1349281"/>
                <a:gd name="connsiteX0" fmla="*/ 1693 w 832897"/>
                <a:gd name="connsiteY0" fmla="*/ 616552 h 1352225"/>
                <a:gd name="connsiteX1" fmla="*/ 173293 w 832897"/>
                <a:gd name="connsiteY1" fmla="*/ 80743 h 1352225"/>
                <a:gd name="connsiteX2" fmla="*/ 423647 w 832897"/>
                <a:gd name="connsiteY2" fmla="*/ 2461 h 1352225"/>
                <a:gd name="connsiteX3" fmla="*/ 630493 w 832897"/>
                <a:gd name="connsiteY3" fmla="*/ 80743 h 1352225"/>
                <a:gd name="connsiteX4" fmla="*/ 832897 w 832897"/>
                <a:gd name="connsiteY4" fmla="*/ 623668 h 1352225"/>
                <a:gd name="connsiteX5" fmla="*/ 771780 w 832897"/>
                <a:gd name="connsiteY5" fmla="*/ 673702 h 1352225"/>
                <a:gd name="connsiteX6" fmla="*/ 578103 w 832897"/>
                <a:gd name="connsiteY6" fmla="*/ 326012 h 1352225"/>
                <a:gd name="connsiteX7" fmla="*/ 587952 w 832897"/>
                <a:gd name="connsiteY7" fmla="*/ 1321130 h 1352225"/>
                <a:gd name="connsiteX8" fmla="*/ 478091 w 832897"/>
                <a:gd name="connsiteY8" fmla="*/ 1247558 h 1352225"/>
                <a:gd name="connsiteX9" fmla="*/ 456660 w 832897"/>
                <a:gd name="connsiteY9" fmla="*/ 1004670 h 1352225"/>
                <a:gd name="connsiteX10" fmla="*/ 406655 w 832897"/>
                <a:gd name="connsiteY10" fmla="*/ 735588 h 1352225"/>
                <a:gd name="connsiteX11" fmla="*/ 304262 w 832897"/>
                <a:gd name="connsiteY11" fmla="*/ 1340425 h 1352225"/>
                <a:gd name="connsiteX12" fmla="*/ 1693 w 832897"/>
                <a:gd name="connsiteY12" fmla="*/ 616552 h 1352225"/>
                <a:gd name="connsiteX0" fmla="*/ 1693 w 832897"/>
                <a:gd name="connsiteY0" fmla="*/ 616552 h 1352891"/>
                <a:gd name="connsiteX1" fmla="*/ 173293 w 832897"/>
                <a:gd name="connsiteY1" fmla="*/ 80743 h 1352891"/>
                <a:gd name="connsiteX2" fmla="*/ 423647 w 832897"/>
                <a:gd name="connsiteY2" fmla="*/ 2461 h 1352891"/>
                <a:gd name="connsiteX3" fmla="*/ 630493 w 832897"/>
                <a:gd name="connsiteY3" fmla="*/ 80743 h 1352891"/>
                <a:gd name="connsiteX4" fmla="*/ 832897 w 832897"/>
                <a:gd name="connsiteY4" fmla="*/ 623668 h 1352891"/>
                <a:gd name="connsiteX5" fmla="*/ 771780 w 832897"/>
                <a:gd name="connsiteY5" fmla="*/ 673702 h 1352891"/>
                <a:gd name="connsiteX6" fmla="*/ 578103 w 832897"/>
                <a:gd name="connsiteY6" fmla="*/ 326012 h 1352891"/>
                <a:gd name="connsiteX7" fmla="*/ 587952 w 832897"/>
                <a:gd name="connsiteY7" fmla="*/ 1321130 h 1352891"/>
                <a:gd name="connsiteX8" fmla="*/ 478091 w 832897"/>
                <a:gd name="connsiteY8" fmla="*/ 1247558 h 1352891"/>
                <a:gd name="connsiteX9" fmla="*/ 456660 w 832897"/>
                <a:gd name="connsiteY9" fmla="*/ 1004670 h 1352891"/>
                <a:gd name="connsiteX10" fmla="*/ 406655 w 832897"/>
                <a:gd name="connsiteY10" fmla="*/ 735588 h 1352891"/>
                <a:gd name="connsiteX11" fmla="*/ 304262 w 832897"/>
                <a:gd name="connsiteY11" fmla="*/ 1340425 h 1352891"/>
                <a:gd name="connsiteX12" fmla="*/ 1693 w 832897"/>
                <a:gd name="connsiteY12" fmla="*/ 616552 h 1352891"/>
                <a:gd name="connsiteX0" fmla="*/ 1693 w 832897"/>
                <a:gd name="connsiteY0" fmla="*/ 616552 h 1381875"/>
                <a:gd name="connsiteX1" fmla="*/ 173293 w 832897"/>
                <a:gd name="connsiteY1" fmla="*/ 80743 h 1381875"/>
                <a:gd name="connsiteX2" fmla="*/ 423647 w 832897"/>
                <a:gd name="connsiteY2" fmla="*/ 2461 h 1381875"/>
                <a:gd name="connsiteX3" fmla="*/ 630493 w 832897"/>
                <a:gd name="connsiteY3" fmla="*/ 80743 h 1381875"/>
                <a:gd name="connsiteX4" fmla="*/ 832897 w 832897"/>
                <a:gd name="connsiteY4" fmla="*/ 623668 h 1381875"/>
                <a:gd name="connsiteX5" fmla="*/ 771780 w 832897"/>
                <a:gd name="connsiteY5" fmla="*/ 673702 h 1381875"/>
                <a:gd name="connsiteX6" fmla="*/ 578103 w 832897"/>
                <a:gd name="connsiteY6" fmla="*/ 326012 h 1381875"/>
                <a:gd name="connsiteX7" fmla="*/ 587952 w 832897"/>
                <a:gd name="connsiteY7" fmla="*/ 1321130 h 1381875"/>
                <a:gd name="connsiteX8" fmla="*/ 478091 w 832897"/>
                <a:gd name="connsiteY8" fmla="*/ 1247558 h 1381875"/>
                <a:gd name="connsiteX9" fmla="*/ 456660 w 832897"/>
                <a:gd name="connsiteY9" fmla="*/ 1004670 h 1381875"/>
                <a:gd name="connsiteX10" fmla="*/ 406655 w 832897"/>
                <a:gd name="connsiteY10" fmla="*/ 735588 h 1381875"/>
                <a:gd name="connsiteX11" fmla="*/ 304262 w 832897"/>
                <a:gd name="connsiteY11" fmla="*/ 1340425 h 1381875"/>
                <a:gd name="connsiteX12" fmla="*/ 251873 w 832897"/>
                <a:gd name="connsiteY12" fmla="*/ 1249938 h 1381875"/>
                <a:gd name="connsiteX13" fmla="*/ 1693 w 832897"/>
                <a:gd name="connsiteY13" fmla="*/ 616552 h 1381875"/>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69459"/>
                <a:gd name="connsiteX1" fmla="*/ 171617 w 831221"/>
                <a:gd name="connsiteY1" fmla="*/ 80743 h 1369459"/>
                <a:gd name="connsiteX2" fmla="*/ 421971 w 831221"/>
                <a:gd name="connsiteY2" fmla="*/ 2461 h 1369459"/>
                <a:gd name="connsiteX3" fmla="*/ 628817 w 831221"/>
                <a:gd name="connsiteY3" fmla="*/ 80743 h 1369459"/>
                <a:gd name="connsiteX4" fmla="*/ 831221 w 831221"/>
                <a:gd name="connsiteY4" fmla="*/ 623668 h 1369459"/>
                <a:gd name="connsiteX5" fmla="*/ 770104 w 831221"/>
                <a:gd name="connsiteY5" fmla="*/ 673702 h 1369459"/>
                <a:gd name="connsiteX6" fmla="*/ 576427 w 831221"/>
                <a:gd name="connsiteY6" fmla="*/ 326012 h 1369459"/>
                <a:gd name="connsiteX7" fmla="*/ 586276 w 831221"/>
                <a:gd name="connsiteY7" fmla="*/ 1321130 h 1369459"/>
                <a:gd name="connsiteX8" fmla="*/ 476415 w 831221"/>
                <a:gd name="connsiteY8" fmla="*/ 1247558 h 1369459"/>
                <a:gd name="connsiteX9" fmla="*/ 454984 w 831221"/>
                <a:gd name="connsiteY9" fmla="*/ 1004670 h 1369459"/>
                <a:gd name="connsiteX10" fmla="*/ 404979 w 831221"/>
                <a:gd name="connsiteY10" fmla="*/ 735588 h 1369459"/>
                <a:gd name="connsiteX11" fmla="*/ 302586 w 831221"/>
                <a:gd name="connsiteY11" fmla="*/ 1340425 h 1369459"/>
                <a:gd name="connsiteX12" fmla="*/ 162091 w 831221"/>
                <a:gd name="connsiteY12" fmla="*/ 1185645 h 1369459"/>
                <a:gd name="connsiteX13" fmla="*/ 17 w 831221"/>
                <a:gd name="connsiteY13" fmla="*/ 616552 h 1369459"/>
                <a:gd name="connsiteX0" fmla="*/ 17 w 831221"/>
                <a:gd name="connsiteY0" fmla="*/ 616552 h 1349281"/>
                <a:gd name="connsiteX1" fmla="*/ 171617 w 831221"/>
                <a:gd name="connsiteY1" fmla="*/ 80743 h 1349281"/>
                <a:gd name="connsiteX2" fmla="*/ 421971 w 831221"/>
                <a:gd name="connsiteY2" fmla="*/ 2461 h 1349281"/>
                <a:gd name="connsiteX3" fmla="*/ 628817 w 831221"/>
                <a:gd name="connsiteY3" fmla="*/ 80743 h 1349281"/>
                <a:gd name="connsiteX4" fmla="*/ 831221 w 831221"/>
                <a:gd name="connsiteY4" fmla="*/ 623668 h 1349281"/>
                <a:gd name="connsiteX5" fmla="*/ 770104 w 831221"/>
                <a:gd name="connsiteY5" fmla="*/ 673702 h 1349281"/>
                <a:gd name="connsiteX6" fmla="*/ 576427 w 831221"/>
                <a:gd name="connsiteY6" fmla="*/ 326012 h 1349281"/>
                <a:gd name="connsiteX7" fmla="*/ 586276 w 831221"/>
                <a:gd name="connsiteY7" fmla="*/ 1321130 h 1349281"/>
                <a:gd name="connsiteX8" fmla="*/ 476415 w 831221"/>
                <a:gd name="connsiteY8" fmla="*/ 1247558 h 1349281"/>
                <a:gd name="connsiteX9" fmla="*/ 454984 w 831221"/>
                <a:gd name="connsiteY9" fmla="*/ 1004670 h 1349281"/>
                <a:gd name="connsiteX10" fmla="*/ 404979 w 831221"/>
                <a:gd name="connsiteY10" fmla="*/ 735588 h 1349281"/>
                <a:gd name="connsiteX11" fmla="*/ 302586 w 831221"/>
                <a:gd name="connsiteY11" fmla="*/ 1340425 h 1349281"/>
                <a:gd name="connsiteX12" fmla="*/ 162091 w 831221"/>
                <a:gd name="connsiteY12" fmla="*/ 1185645 h 1349281"/>
                <a:gd name="connsiteX13" fmla="*/ 17 w 831221"/>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25 w 831329"/>
                <a:gd name="connsiteY0" fmla="*/ 616552 h 1349281"/>
                <a:gd name="connsiteX1" fmla="*/ 171725 w 831329"/>
                <a:gd name="connsiteY1" fmla="*/ 80743 h 1349281"/>
                <a:gd name="connsiteX2" fmla="*/ 422079 w 831329"/>
                <a:gd name="connsiteY2" fmla="*/ 2461 h 1349281"/>
                <a:gd name="connsiteX3" fmla="*/ 628925 w 831329"/>
                <a:gd name="connsiteY3" fmla="*/ 80743 h 1349281"/>
                <a:gd name="connsiteX4" fmla="*/ 831329 w 831329"/>
                <a:gd name="connsiteY4" fmla="*/ 623668 h 1349281"/>
                <a:gd name="connsiteX5" fmla="*/ 770212 w 831329"/>
                <a:gd name="connsiteY5" fmla="*/ 673702 h 1349281"/>
                <a:gd name="connsiteX6" fmla="*/ 576535 w 831329"/>
                <a:gd name="connsiteY6" fmla="*/ 326012 h 1349281"/>
                <a:gd name="connsiteX7" fmla="*/ 586384 w 831329"/>
                <a:gd name="connsiteY7" fmla="*/ 1321130 h 1349281"/>
                <a:gd name="connsiteX8" fmla="*/ 476523 w 831329"/>
                <a:gd name="connsiteY8" fmla="*/ 1247558 h 1349281"/>
                <a:gd name="connsiteX9" fmla="*/ 455092 w 831329"/>
                <a:gd name="connsiteY9" fmla="*/ 1004670 h 1349281"/>
                <a:gd name="connsiteX10" fmla="*/ 405087 w 831329"/>
                <a:gd name="connsiteY10" fmla="*/ 735588 h 1349281"/>
                <a:gd name="connsiteX11" fmla="*/ 302694 w 831329"/>
                <a:gd name="connsiteY11" fmla="*/ 1340425 h 1349281"/>
                <a:gd name="connsiteX12" fmla="*/ 205062 w 831329"/>
                <a:gd name="connsiteY12" fmla="*/ 1168976 h 1349281"/>
                <a:gd name="connsiteX13" fmla="*/ 125 w 831329"/>
                <a:gd name="connsiteY13" fmla="*/ 616552 h 1349281"/>
                <a:gd name="connsiteX0" fmla="*/ 14094 w 845298"/>
                <a:gd name="connsiteY0" fmla="*/ 616552 h 1349281"/>
                <a:gd name="connsiteX1" fmla="*/ 185694 w 845298"/>
                <a:gd name="connsiteY1" fmla="*/ 80743 h 1349281"/>
                <a:gd name="connsiteX2" fmla="*/ 436048 w 845298"/>
                <a:gd name="connsiteY2" fmla="*/ 2461 h 1349281"/>
                <a:gd name="connsiteX3" fmla="*/ 642894 w 845298"/>
                <a:gd name="connsiteY3" fmla="*/ 80743 h 1349281"/>
                <a:gd name="connsiteX4" fmla="*/ 845298 w 845298"/>
                <a:gd name="connsiteY4" fmla="*/ 623668 h 1349281"/>
                <a:gd name="connsiteX5" fmla="*/ 784181 w 845298"/>
                <a:gd name="connsiteY5" fmla="*/ 673702 h 1349281"/>
                <a:gd name="connsiteX6" fmla="*/ 590504 w 845298"/>
                <a:gd name="connsiteY6" fmla="*/ 326012 h 1349281"/>
                <a:gd name="connsiteX7" fmla="*/ 600353 w 845298"/>
                <a:gd name="connsiteY7" fmla="*/ 1321130 h 1349281"/>
                <a:gd name="connsiteX8" fmla="*/ 490492 w 845298"/>
                <a:gd name="connsiteY8" fmla="*/ 1247558 h 1349281"/>
                <a:gd name="connsiteX9" fmla="*/ 469061 w 845298"/>
                <a:gd name="connsiteY9" fmla="*/ 1004670 h 1349281"/>
                <a:gd name="connsiteX10" fmla="*/ 419056 w 845298"/>
                <a:gd name="connsiteY10" fmla="*/ 735588 h 1349281"/>
                <a:gd name="connsiteX11" fmla="*/ 316663 w 845298"/>
                <a:gd name="connsiteY11" fmla="*/ 1340425 h 1349281"/>
                <a:gd name="connsiteX12" fmla="*/ 219031 w 845298"/>
                <a:gd name="connsiteY12" fmla="*/ 1168976 h 1349281"/>
                <a:gd name="connsiteX13" fmla="*/ 33292 w 845298"/>
                <a:gd name="connsiteY13" fmla="*/ 709395 h 1349281"/>
                <a:gd name="connsiteX14" fmla="*/ 14094 w 845298"/>
                <a:gd name="connsiteY14" fmla="*/ 616552 h 1349281"/>
                <a:gd name="connsiteX0" fmla="*/ 985 w 832189"/>
                <a:gd name="connsiteY0" fmla="*/ 616552 h 1349281"/>
                <a:gd name="connsiteX1" fmla="*/ 172585 w 832189"/>
                <a:gd name="connsiteY1" fmla="*/ 80743 h 1349281"/>
                <a:gd name="connsiteX2" fmla="*/ 422939 w 832189"/>
                <a:gd name="connsiteY2" fmla="*/ 2461 h 1349281"/>
                <a:gd name="connsiteX3" fmla="*/ 629785 w 832189"/>
                <a:gd name="connsiteY3" fmla="*/ 80743 h 1349281"/>
                <a:gd name="connsiteX4" fmla="*/ 832189 w 832189"/>
                <a:gd name="connsiteY4" fmla="*/ 623668 h 1349281"/>
                <a:gd name="connsiteX5" fmla="*/ 771072 w 832189"/>
                <a:gd name="connsiteY5" fmla="*/ 673702 h 1349281"/>
                <a:gd name="connsiteX6" fmla="*/ 577395 w 832189"/>
                <a:gd name="connsiteY6" fmla="*/ 326012 h 1349281"/>
                <a:gd name="connsiteX7" fmla="*/ 587244 w 832189"/>
                <a:gd name="connsiteY7" fmla="*/ 1321130 h 1349281"/>
                <a:gd name="connsiteX8" fmla="*/ 477383 w 832189"/>
                <a:gd name="connsiteY8" fmla="*/ 1247558 h 1349281"/>
                <a:gd name="connsiteX9" fmla="*/ 455952 w 832189"/>
                <a:gd name="connsiteY9" fmla="*/ 1004670 h 1349281"/>
                <a:gd name="connsiteX10" fmla="*/ 405947 w 832189"/>
                <a:gd name="connsiteY10" fmla="*/ 735588 h 1349281"/>
                <a:gd name="connsiteX11" fmla="*/ 303554 w 832189"/>
                <a:gd name="connsiteY11" fmla="*/ 1340425 h 1349281"/>
                <a:gd name="connsiteX12" fmla="*/ 205922 w 832189"/>
                <a:gd name="connsiteY12" fmla="*/ 1168976 h 1349281"/>
                <a:gd name="connsiteX13" fmla="*/ 270215 w 832189"/>
                <a:gd name="connsiteY13" fmla="*/ 618908 h 1349281"/>
                <a:gd name="connsiteX14" fmla="*/ 985 w 832189"/>
                <a:gd name="connsiteY14" fmla="*/ 616552 h 1349281"/>
                <a:gd name="connsiteX0" fmla="*/ 513 w 831717"/>
                <a:gd name="connsiteY0" fmla="*/ 616552 h 1349281"/>
                <a:gd name="connsiteX1" fmla="*/ 172113 w 831717"/>
                <a:gd name="connsiteY1" fmla="*/ 80743 h 1349281"/>
                <a:gd name="connsiteX2" fmla="*/ 422467 w 831717"/>
                <a:gd name="connsiteY2" fmla="*/ 2461 h 1349281"/>
                <a:gd name="connsiteX3" fmla="*/ 629313 w 831717"/>
                <a:gd name="connsiteY3" fmla="*/ 80743 h 1349281"/>
                <a:gd name="connsiteX4" fmla="*/ 831717 w 831717"/>
                <a:gd name="connsiteY4" fmla="*/ 623668 h 1349281"/>
                <a:gd name="connsiteX5" fmla="*/ 770600 w 831717"/>
                <a:gd name="connsiteY5" fmla="*/ 673702 h 1349281"/>
                <a:gd name="connsiteX6" fmla="*/ 576923 w 831717"/>
                <a:gd name="connsiteY6" fmla="*/ 326012 h 1349281"/>
                <a:gd name="connsiteX7" fmla="*/ 586772 w 831717"/>
                <a:gd name="connsiteY7" fmla="*/ 1321130 h 1349281"/>
                <a:gd name="connsiteX8" fmla="*/ 476911 w 831717"/>
                <a:gd name="connsiteY8" fmla="*/ 1247558 h 1349281"/>
                <a:gd name="connsiteX9" fmla="*/ 455480 w 831717"/>
                <a:gd name="connsiteY9" fmla="*/ 1004670 h 1349281"/>
                <a:gd name="connsiteX10" fmla="*/ 405475 w 831717"/>
                <a:gd name="connsiteY10" fmla="*/ 735588 h 1349281"/>
                <a:gd name="connsiteX11" fmla="*/ 303082 w 831717"/>
                <a:gd name="connsiteY11" fmla="*/ 1340425 h 1349281"/>
                <a:gd name="connsiteX12" fmla="*/ 205450 w 831717"/>
                <a:gd name="connsiteY12" fmla="*/ 1168976 h 1349281"/>
                <a:gd name="connsiteX13" fmla="*/ 241168 w 831717"/>
                <a:gd name="connsiteY13" fmla="*/ 445076 h 1349281"/>
                <a:gd name="connsiteX14" fmla="*/ 513 w 831717"/>
                <a:gd name="connsiteY14" fmla="*/ 616552 h 1349281"/>
                <a:gd name="connsiteX0" fmla="*/ 358 w 831562"/>
                <a:gd name="connsiteY0" fmla="*/ 616552 h 1349281"/>
                <a:gd name="connsiteX1" fmla="*/ 171958 w 831562"/>
                <a:gd name="connsiteY1" fmla="*/ 80743 h 1349281"/>
                <a:gd name="connsiteX2" fmla="*/ 422312 w 831562"/>
                <a:gd name="connsiteY2" fmla="*/ 2461 h 1349281"/>
                <a:gd name="connsiteX3" fmla="*/ 629158 w 831562"/>
                <a:gd name="connsiteY3" fmla="*/ 80743 h 1349281"/>
                <a:gd name="connsiteX4" fmla="*/ 831562 w 831562"/>
                <a:gd name="connsiteY4" fmla="*/ 623668 h 1349281"/>
                <a:gd name="connsiteX5" fmla="*/ 770445 w 831562"/>
                <a:gd name="connsiteY5" fmla="*/ 673702 h 1349281"/>
                <a:gd name="connsiteX6" fmla="*/ 576768 w 831562"/>
                <a:gd name="connsiteY6" fmla="*/ 326012 h 1349281"/>
                <a:gd name="connsiteX7" fmla="*/ 586617 w 831562"/>
                <a:gd name="connsiteY7" fmla="*/ 1321130 h 1349281"/>
                <a:gd name="connsiteX8" fmla="*/ 476756 w 831562"/>
                <a:gd name="connsiteY8" fmla="*/ 1247558 h 1349281"/>
                <a:gd name="connsiteX9" fmla="*/ 455325 w 831562"/>
                <a:gd name="connsiteY9" fmla="*/ 1004670 h 1349281"/>
                <a:gd name="connsiteX10" fmla="*/ 405320 w 831562"/>
                <a:gd name="connsiteY10" fmla="*/ 735588 h 1349281"/>
                <a:gd name="connsiteX11" fmla="*/ 302927 w 831562"/>
                <a:gd name="connsiteY11" fmla="*/ 1340425 h 1349281"/>
                <a:gd name="connsiteX12" fmla="*/ 205295 w 831562"/>
                <a:gd name="connsiteY12" fmla="*/ 1168976 h 1349281"/>
                <a:gd name="connsiteX13" fmla="*/ 229107 w 831562"/>
                <a:gd name="connsiteY13" fmla="*/ 316489 h 1349281"/>
                <a:gd name="connsiteX14" fmla="*/ 358 w 831562"/>
                <a:gd name="connsiteY14" fmla="*/ 616552 h 1349281"/>
                <a:gd name="connsiteX0" fmla="*/ 1268 w 832472"/>
                <a:gd name="connsiteY0" fmla="*/ 616552 h 1349281"/>
                <a:gd name="connsiteX1" fmla="*/ 172868 w 832472"/>
                <a:gd name="connsiteY1" fmla="*/ 80743 h 1349281"/>
                <a:gd name="connsiteX2" fmla="*/ 423222 w 832472"/>
                <a:gd name="connsiteY2" fmla="*/ 2461 h 1349281"/>
                <a:gd name="connsiteX3" fmla="*/ 630068 w 832472"/>
                <a:gd name="connsiteY3" fmla="*/ 80743 h 1349281"/>
                <a:gd name="connsiteX4" fmla="*/ 832472 w 832472"/>
                <a:gd name="connsiteY4" fmla="*/ 623668 h 1349281"/>
                <a:gd name="connsiteX5" fmla="*/ 771355 w 832472"/>
                <a:gd name="connsiteY5" fmla="*/ 673702 h 1349281"/>
                <a:gd name="connsiteX6" fmla="*/ 577678 w 832472"/>
                <a:gd name="connsiteY6" fmla="*/ 326012 h 1349281"/>
                <a:gd name="connsiteX7" fmla="*/ 587527 w 832472"/>
                <a:gd name="connsiteY7" fmla="*/ 1321130 h 1349281"/>
                <a:gd name="connsiteX8" fmla="*/ 477666 w 832472"/>
                <a:gd name="connsiteY8" fmla="*/ 1247558 h 1349281"/>
                <a:gd name="connsiteX9" fmla="*/ 456235 w 832472"/>
                <a:gd name="connsiteY9" fmla="*/ 1004670 h 1349281"/>
                <a:gd name="connsiteX10" fmla="*/ 406230 w 832472"/>
                <a:gd name="connsiteY10" fmla="*/ 735588 h 1349281"/>
                <a:gd name="connsiteX11" fmla="*/ 303837 w 832472"/>
                <a:gd name="connsiteY11" fmla="*/ 1340425 h 1349281"/>
                <a:gd name="connsiteX12" fmla="*/ 206205 w 832472"/>
                <a:gd name="connsiteY12" fmla="*/ 1168976 h 1349281"/>
                <a:gd name="connsiteX13" fmla="*/ 284786 w 832472"/>
                <a:gd name="connsiteY13" fmla="*/ 285532 h 1349281"/>
                <a:gd name="connsiteX14" fmla="*/ 1268 w 832472"/>
                <a:gd name="connsiteY14" fmla="*/ 616552 h 1349281"/>
                <a:gd name="connsiteX0" fmla="*/ 1030 w 832234"/>
                <a:gd name="connsiteY0" fmla="*/ 616552 h 1349281"/>
                <a:gd name="connsiteX1" fmla="*/ 172630 w 832234"/>
                <a:gd name="connsiteY1" fmla="*/ 80743 h 1349281"/>
                <a:gd name="connsiteX2" fmla="*/ 422984 w 832234"/>
                <a:gd name="connsiteY2" fmla="*/ 2461 h 1349281"/>
                <a:gd name="connsiteX3" fmla="*/ 629830 w 832234"/>
                <a:gd name="connsiteY3" fmla="*/ 80743 h 1349281"/>
                <a:gd name="connsiteX4" fmla="*/ 832234 w 832234"/>
                <a:gd name="connsiteY4" fmla="*/ 623668 h 1349281"/>
                <a:gd name="connsiteX5" fmla="*/ 771117 w 832234"/>
                <a:gd name="connsiteY5" fmla="*/ 673702 h 1349281"/>
                <a:gd name="connsiteX6" fmla="*/ 577440 w 832234"/>
                <a:gd name="connsiteY6" fmla="*/ 326012 h 1349281"/>
                <a:gd name="connsiteX7" fmla="*/ 587289 w 832234"/>
                <a:gd name="connsiteY7" fmla="*/ 1321130 h 1349281"/>
                <a:gd name="connsiteX8" fmla="*/ 477428 w 832234"/>
                <a:gd name="connsiteY8" fmla="*/ 1247558 h 1349281"/>
                <a:gd name="connsiteX9" fmla="*/ 455997 w 832234"/>
                <a:gd name="connsiteY9" fmla="*/ 1004670 h 1349281"/>
                <a:gd name="connsiteX10" fmla="*/ 405992 w 832234"/>
                <a:gd name="connsiteY10" fmla="*/ 735588 h 1349281"/>
                <a:gd name="connsiteX11" fmla="*/ 303599 w 832234"/>
                <a:gd name="connsiteY11" fmla="*/ 1340425 h 1349281"/>
                <a:gd name="connsiteX12" fmla="*/ 205967 w 832234"/>
                <a:gd name="connsiteY12" fmla="*/ 1168976 h 1349281"/>
                <a:gd name="connsiteX13" fmla="*/ 272641 w 832234"/>
                <a:gd name="connsiteY13" fmla="*/ 247432 h 1349281"/>
                <a:gd name="connsiteX14" fmla="*/ 1030 w 832234"/>
                <a:gd name="connsiteY14" fmla="*/ 616552 h 1349281"/>
                <a:gd name="connsiteX0" fmla="*/ 655 w 831859"/>
                <a:gd name="connsiteY0" fmla="*/ 616552 h 1349281"/>
                <a:gd name="connsiteX1" fmla="*/ 172255 w 831859"/>
                <a:gd name="connsiteY1" fmla="*/ 80743 h 1349281"/>
                <a:gd name="connsiteX2" fmla="*/ 422609 w 831859"/>
                <a:gd name="connsiteY2" fmla="*/ 2461 h 1349281"/>
                <a:gd name="connsiteX3" fmla="*/ 629455 w 831859"/>
                <a:gd name="connsiteY3" fmla="*/ 80743 h 1349281"/>
                <a:gd name="connsiteX4" fmla="*/ 831859 w 831859"/>
                <a:gd name="connsiteY4" fmla="*/ 623668 h 1349281"/>
                <a:gd name="connsiteX5" fmla="*/ 770742 w 831859"/>
                <a:gd name="connsiteY5" fmla="*/ 673702 h 1349281"/>
                <a:gd name="connsiteX6" fmla="*/ 577065 w 831859"/>
                <a:gd name="connsiteY6" fmla="*/ 326012 h 1349281"/>
                <a:gd name="connsiteX7" fmla="*/ 586914 w 831859"/>
                <a:gd name="connsiteY7" fmla="*/ 1321130 h 1349281"/>
                <a:gd name="connsiteX8" fmla="*/ 477053 w 831859"/>
                <a:gd name="connsiteY8" fmla="*/ 1247558 h 1349281"/>
                <a:gd name="connsiteX9" fmla="*/ 455622 w 831859"/>
                <a:gd name="connsiteY9" fmla="*/ 1004670 h 1349281"/>
                <a:gd name="connsiteX10" fmla="*/ 405617 w 831859"/>
                <a:gd name="connsiteY10" fmla="*/ 735588 h 1349281"/>
                <a:gd name="connsiteX11" fmla="*/ 303224 w 831859"/>
                <a:gd name="connsiteY11" fmla="*/ 1340425 h 1349281"/>
                <a:gd name="connsiteX12" fmla="*/ 205592 w 831859"/>
                <a:gd name="connsiteY12" fmla="*/ 1168976 h 1349281"/>
                <a:gd name="connsiteX13" fmla="*/ 250835 w 831859"/>
                <a:gd name="connsiteY13" fmla="*/ 316488 h 1349281"/>
                <a:gd name="connsiteX14" fmla="*/ 655 w 831859"/>
                <a:gd name="connsiteY14" fmla="*/ 616552 h 1349281"/>
                <a:gd name="connsiteX0" fmla="*/ 22150 w 853354"/>
                <a:gd name="connsiteY0" fmla="*/ 616552 h 1349281"/>
                <a:gd name="connsiteX1" fmla="*/ 31822 w 853354"/>
                <a:gd name="connsiteY1" fmla="*/ 623670 h 1349281"/>
                <a:gd name="connsiteX2" fmla="*/ 193750 w 853354"/>
                <a:gd name="connsiteY2" fmla="*/ 80743 h 1349281"/>
                <a:gd name="connsiteX3" fmla="*/ 444104 w 853354"/>
                <a:gd name="connsiteY3" fmla="*/ 2461 h 1349281"/>
                <a:gd name="connsiteX4" fmla="*/ 650950 w 853354"/>
                <a:gd name="connsiteY4" fmla="*/ 80743 h 1349281"/>
                <a:gd name="connsiteX5" fmla="*/ 853354 w 853354"/>
                <a:gd name="connsiteY5" fmla="*/ 623668 h 1349281"/>
                <a:gd name="connsiteX6" fmla="*/ 792237 w 853354"/>
                <a:gd name="connsiteY6" fmla="*/ 673702 h 1349281"/>
                <a:gd name="connsiteX7" fmla="*/ 598560 w 853354"/>
                <a:gd name="connsiteY7" fmla="*/ 326012 h 1349281"/>
                <a:gd name="connsiteX8" fmla="*/ 608409 w 853354"/>
                <a:gd name="connsiteY8" fmla="*/ 1321130 h 1349281"/>
                <a:gd name="connsiteX9" fmla="*/ 498548 w 853354"/>
                <a:gd name="connsiteY9" fmla="*/ 1247558 h 1349281"/>
                <a:gd name="connsiteX10" fmla="*/ 477117 w 853354"/>
                <a:gd name="connsiteY10" fmla="*/ 1004670 h 1349281"/>
                <a:gd name="connsiteX11" fmla="*/ 427112 w 853354"/>
                <a:gd name="connsiteY11" fmla="*/ 735588 h 1349281"/>
                <a:gd name="connsiteX12" fmla="*/ 324719 w 853354"/>
                <a:gd name="connsiteY12" fmla="*/ 1340425 h 1349281"/>
                <a:gd name="connsiteX13" fmla="*/ 227087 w 853354"/>
                <a:gd name="connsiteY13" fmla="*/ 1168976 h 1349281"/>
                <a:gd name="connsiteX14" fmla="*/ 272330 w 853354"/>
                <a:gd name="connsiteY14" fmla="*/ 316488 h 1349281"/>
                <a:gd name="connsiteX15" fmla="*/ 22150 w 853354"/>
                <a:gd name="connsiteY15" fmla="*/ 616552 h 1349281"/>
                <a:gd name="connsiteX0" fmla="*/ 107725 w 827010"/>
                <a:gd name="connsiteY0" fmla="*/ 595121 h 1349281"/>
                <a:gd name="connsiteX1" fmla="*/ 5478 w 827010"/>
                <a:gd name="connsiteY1" fmla="*/ 623670 h 1349281"/>
                <a:gd name="connsiteX2" fmla="*/ 167406 w 827010"/>
                <a:gd name="connsiteY2" fmla="*/ 80743 h 1349281"/>
                <a:gd name="connsiteX3" fmla="*/ 417760 w 827010"/>
                <a:gd name="connsiteY3" fmla="*/ 2461 h 1349281"/>
                <a:gd name="connsiteX4" fmla="*/ 624606 w 827010"/>
                <a:gd name="connsiteY4" fmla="*/ 80743 h 1349281"/>
                <a:gd name="connsiteX5" fmla="*/ 827010 w 827010"/>
                <a:gd name="connsiteY5" fmla="*/ 623668 h 1349281"/>
                <a:gd name="connsiteX6" fmla="*/ 765893 w 827010"/>
                <a:gd name="connsiteY6" fmla="*/ 673702 h 1349281"/>
                <a:gd name="connsiteX7" fmla="*/ 572216 w 827010"/>
                <a:gd name="connsiteY7" fmla="*/ 326012 h 1349281"/>
                <a:gd name="connsiteX8" fmla="*/ 582065 w 827010"/>
                <a:gd name="connsiteY8" fmla="*/ 1321130 h 1349281"/>
                <a:gd name="connsiteX9" fmla="*/ 472204 w 827010"/>
                <a:gd name="connsiteY9" fmla="*/ 1247558 h 1349281"/>
                <a:gd name="connsiteX10" fmla="*/ 450773 w 827010"/>
                <a:gd name="connsiteY10" fmla="*/ 1004670 h 1349281"/>
                <a:gd name="connsiteX11" fmla="*/ 400768 w 827010"/>
                <a:gd name="connsiteY11" fmla="*/ 735588 h 1349281"/>
                <a:gd name="connsiteX12" fmla="*/ 298375 w 827010"/>
                <a:gd name="connsiteY12" fmla="*/ 1340425 h 1349281"/>
                <a:gd name="connsiteX13" fmla="*/ 200743 w 827010"/>
                <a:gd name="connsiteY13" fmla="*/ 1168976 h 1349281"/>
                <a:gd name="connsiteX14" fmla="*/ 245986 w 827010"/>
                <a:gd name="connsiteY14" fmla="*/ 316488 h 1349281"/>
                <a:gd name="connsiteX15" fmla="*/ 107725 w 827010"/>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06888 w 826173"/>
                <a:gd name="connsiteY0" fmla="*/ 595121 h 1349281"/>
                <a:gd name="connsiteX1" fmla="*/ 4641 w 826173"/>
                <a:gd name="connsiteY1" fmla="*/ 623670 h 1349281"/>
                <a:gd name="connsiteX2" fmla="*/ 166569 w 826173"/>
                <a:gd name="connsiteY2" fmla="*/ 80743 h 1349281"/>
                <a:gd name="connsiteX3" fmla="*/ 416923 w 826173"/>
                <a:gd name="connsiteY3" fmla="*/ 2461 h 1349281"/>
                <a:gd name="connsiteX4" fmla="*/ 623769 w 826173"/>
                <a:gd name="connsiteY4" fmla="*/ 80743 h 1349281"/>
                <a:gd name="connsiteX5" fmla="*/ 826173 w 826173"/>
                <a:gd name="connsiteY5" fmla="*/ 623668 h 1349281"/>
                <a:gd name="connsiteX6" fmla="*/ 765056 w 826173"/>
                <a:gd name="connsiteY6" fmla="*/ 673702 h 1349281"/>
                <a:gd name="connsiteX7" fmla="*/ 571379 w 826173"/>
                <a:gd name="connsiteY7" fmla="*/ 326012 h 1349281"/>
                <a:gd name="connsiteX8" fmla="*/ 581228 w 826173"/>
                <a:gd name="connsiteY8" fmla="*/ 1321130 h 1349281"/>
                <a:gd name="connsiteX9" fmla="*/ 471367 w 826173"/>
                <a:gd name="connsiteY9" fmla="*/ 1247558 h 1349281"/>
                <a:gd name="connsiteX10" fmla="*/ 449936 w 826173"/>
                <a:gd name="connsiteY10" fmla="*/ 1004670 h 1349281"/>
                <a:gd name="connsiteX11" fmla="*/ 399931 w 826173"/>
                <a:gd name="connsiteY11" fmla="*/ 735588 h 1349281"/>
                <a:gd name="connsiteX12" fmla="*/ 297538 w 826173"/>
                <a:gd name="connsiteY12" fmla="*/ 1340425 h 1349281"/>
                <a:gd name="connsiteX13" fmla="*/ 199906 w 826173"/>
                <a:gd name="connsiteY13" fmla="*/ 1168976 h 1349281"/>
                <a:gd name="connsiteX14" fmla="*/ 245149 w 826173"/>
                <a:gd name="connsiteY14" fmla="*/ 316488 h 1349281"/>
                <a:gd name="connsiteX15" fmla="*/ 106888 w 826173"/>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09908 w 836175"/>
                <a:gd name="connsiteY13" fmla="*/ 1168976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 name="connsiteX0" fmla="*/ 116890 w 836175"/>
                <a:gd name="connsiteY0" fmla="*/ 595121 h 1349281"/>
                <a:gd name="connsiteX1" fmla="*/ 5118 w 836175"/>
                <a:gd name="connsiteY1" fmla="*/ 621289 h 1349281"/>
                <a:gd name="connsiteX2" fmla="*/ 176571 w 836175"/>
                <a:gd name="connsiteY2" fmla="*/ 80743 h 1349281"/>
                <a:gd name="connsiteX3" fmla="*/ 426925 w 836175"/>
                <a:gd name="connsiteY3" fmla="*/ 2461 h 1349281"/>
                <a:gd name="connsiteX4" fmla="*/ 633771 w 836175"/>
                <a:gd name="connsiteY4" fmla="*/ 80743 h 1349281"/>
                <a:gd name="connsiteX5" fmla="*/ 836175 w 836175"/>
                <a:gd name="connsiteY5" fmla="*/ 623668 h 1349281"/>
                <a:gd name="connsiteX6" fmla="*/ 775058 w 836175"/>
                <a:gd name="connsiteY6" fmla="*/ 673702 h 1349281"/>
                <a:gd name="connsiteX7" fmla="*/ 581381 w 836175"/>
                <a:gd name="connsiteY7" fmla="*/ 326012 h 1349281"/>
                <a:gd name="connsiteX8" fmla="*/ 591230 w 836175"/>
                <a:gd name="connsiteY8" fmla="*/ 1321130 h 1349281"/>
                <a:gd name="connsiteX9" fmla="*/ 481369 w 836175"/>
                <a:gd name="connsiteY9" fmla="*/ 1247558 h 1349281"/>
                <a:gd name="connsiteX10" fmla="*/ 459938 w 836175"/>
                <a:gd name="connsiteY10" fmla="*/ 1004670 h 1349281"/>
                <a:gd name="connsiteX11" fmla="*/ 409933 w 836175"/>
                <a:gd name="connsiteY11" fmla="*/ 735588 h 1349281"/>
                <a:gd name="connsiteX12" fmla="*/ 307540 w 836175"/>
                <a:gd name="connsiteY12" fmla="*/ 1340425 h 1349281"/>
                <a:gd name="connsiteX13" fmla="*/ 224195 w 836175"/>
                <a:gd name="connsiteY13" fmla="*/ 1157070 h 1349281"/>
                <a:gd name="connsiteX14" fmla="*/ 255151 w 836175"/>
                <a:gd name="connsiteY14" fmla="*/ 316488 h 1349281"/>
                <a:gd name="connsiteX15" fmla="*/ 116890 w 836175"/>
                <a:gd name="connsiteY15" fmla="*/ 595121 h 134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175" h="1349281">
                  <a:moveTo>
                    <a:pt x="116890" y="595121"/>
                  </a:moveTo>
                  <a:cubicBezTo>
                    <a:pt x="75218" y="645921"/>
                    <a:pt x="-23482" y="710591"/>
                    <a:pt x="5118" y="621289"/>
                  </a:cubicBezTo>
                  <a:cubicBezTo>
                    <a:pt x="78962" y="477219"/>
                    <a:pt x="107857" y="184278"/>
                    <a:pt x="176571" y="80743"/>
                  </a:cubicBezTo>
                  <a:cubicBezTo>
                    <a:pt x="273487" y="-18430"/>
                    <a:pt x="350725" y="2461"/>
                    <a:pt x="426925" y="2461"/>
                  </a:cubicBezTo>
                  <a:cubicBezTo>
                    <a:pt x="503125" y="2461"/>
                    <a:pt x="575485" y="-21601"/>
                    <a:pt x="633771" y="80743"/>
                  </a:cubicBezTo>
                  <a:cubicBezTo>
                    <a:pt x="692057" y="183087"/>
                    <a:pt x="812627" y="524842"/>
                    <a:pt x="836175" y="623668"/>
                  </a:cubicBezTo>
                  <a:cubicBezTo>
                    <a:pt x="752566" y="746308"/>
                    <a:pt x="780560" y="634055"/>
                    <a:pt x="775058" y="673702"/>
                  </a:cubicBezTo>
                  <a:cubicBezTo>
                    <a:pt x="758389" y="695927"/>
                    <a:pt x="610432" y="250651"/>
                    <a:pt x="581381" y="326012"/>
                  </a:cubicBezTo>
                  <a:cubicBezTo>
                    <a:pt x="604718" y="451379"/>
                    <a:pt x="622187" y="1260408"/>
                    <a:pt x="591230" y="1321130"/>
                  </a:cubicBezTo>
                  <a:cubicBezTo>
                    <a:pt x="560273" y="1381852"/>
                    <a:pt x="488170" y="1338401"/>
                    <a:pt x="481369" y="1247558"/>
                  </a:cubicBezTo>
                  <a:cubicBezTo>
                    <a:pt x="460281" y="1194815"/>
                    <a:pt x="466287" y="1097936"/>
                    <a:pt x="459938" y="1004670"/>
                  </a:cubicBezTo>
                  <a:cubicBezTo>
                    <a:pt x="422632" y="866161"/>
                    <a:pt x="440890" y="751464"/>
                    <a:pt x="409933" y="735588"/>
                  </a:cubicBezTo>
                  <a:cubicBezTo>
                    <a:pt x="381358" y="750669"/>
                    <a:pt x="418292" y="1342406"/>
                    <a:pt x="307540" y="1340425"/>
                  </a:cubicBezTo>
                  <a:cubicBezTo>
                    <a:pt x="269837" y="1373762"/>
                    <a:pt x="217474" y="1292002"/>
                    <a:pt x="224195" y="1157070"/>
                  </a:cubicBezTo>
                  <a:cubicBezTo>
                    <a:pt x="250785" y="1001892"/>
                    <a:pt x="251207" y="425228"/>
                    <a:pt x="255151" y="316488"/>
                  </a:cubicBezTo>
                  <a:cubicBezTo>
                    <a:pt x="220995" y="224417"/>
                    <a:pt x="158562" y="544321"/>
                    <a:pt x="116890" y="595121"/>
                  </a:cubicBezTo>
                  <a:close/>
                </a:path>
              </a:pathLst>
            </a:cu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21" name="Rectangle 620">
              <a:extLst>
                <a:ext uri="{FF2B5EF4-FFF2-40B4-BE49-F238E27FC236}">
                  <a16:creationId xmlns:a16="http://schemas.microsoft.com/office/drawing/2014/main" id="{D7217172-9656-411E-8258-15092C197B25}"/>
                </a:ext>
              </a:extLst>
            </p:cNvPr>
            <p:cNvSpPr/>
            <p:nvPr/>
          </p:nvSpPr>
          <p:spPr>
            <a:xfrm>
              <a:off x="9680822" y="1294733"/>
              <a:ext cx="2101180" cy="1756201"/>
            </a:xfrm>
            <a:prstGeom prst="rect">
              <a:avLst/>
            </a:prstGeom>
            <a:noFill/>
            <a:ln>
              <a:solidFill>
                <a:srgbClr val="414141"/>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22" name="TextBox 621">
              <a:extLst>
                <a:ext uri="{FF2B5EF4-FFF2-40B4-BE49-F238E27FC236}">
                  <a16:creationId xmlns:a16="http://schemas.microsoft.com/office/drawing/2014/main" id="{8294A4FB-DF05-4FCC-B11B-E3970A44157D}"/>
                </a:ext>
              </a:extLst>
            </p:cNvPr>
            <p:cNvSpPr txBox="1"/>
            <p:nvPr/>
          </p:nvSpPr>
          <p:spPr>
            <a:xfrm>
              <a:off x="9787424" y="1223358"/>
              <a:ext cx="2019784" cy="138499"/>
            </a:xfrm>
            <a:prstGeom prst="rect">
              <a:avLst/>
            </a:prstGeom>
            <a:solidFill>
              <a:schemeClr val="bg1">
                <a:lumMod val="95000"/>
              </a:schemeClr>
            </a:solidFill>
          </p:spPr>
          <p:txBody>
            <a:bodyPr vert="horz" wrap="none" lIns="0" tIns="0" rIns="0" bIns="0" rtlCol="0">
              <a:spAutoFit/>
            </a:bodyPr>
            <a:lstStyle/>
            <a:p>
              <a:r>
                <a:rPr lang="en-US" sz="900" b="1" dirty="0">
                  <a:solidFill>
                    <a:srgbClr val="414141"/>
                  </a:solidFill>
                </a:rPr>
                <a:t>  EMPLOYEES / SUBCONTRACTORS</a:t>
              </a:r>
            </a:p>
          </p:txBody>
        </p:sp>
        <p:sp>
          <p:nvSpPr>
            <p:cNvPr id="623" name="TextBox 622">
              <a:extLst>
                <a:ext uri="{FF2B5EF4-FFF2-40B4-BE49-F238E27FC236}">
                  <a16:creationId xmlns:a16="http://schemas.microsoft.com/office/drawing/2014/main" id="{2B8D7C3F-4DF3-413F-9726-CD031BF9DE07}"/>
                </a:ext>
              </a:extLst>
            </p:cNvPr>
            <p:cNvSpPr txBox="1"/>
            <p:nvPr/>
          </p:nvSpPr>
          <p:spPr>
            <a:xfrm>
              <a:off x="9839625" y="942303"/>
              <a:ext cx="711733" cy="276999"/>
            </a:xfrm>
            <a:prstGeom prst="rect">
              <a:avLst/>
            </a:prstGeom>
          </p:spPr>
          <p:txBody>
            <a:bodyPr vert="horz" wrap="none" lIns="0" tIns="0" rIns="0" bIns="0" rtlCol="0">
              <a:spAutoFit/>
            </a:bodyPr>
            <a:lstStyle/>
            <a:p>
              <a:r>
                <a:rPr lang="en-US" sz="1800" b="1" dirty="0">
                  <a:solidFill>
                    <a:srgbClr val="414141"/>
                  </a:solidFill>
                </a:rPr>
                <a:t>1,700+</a:t>
              </a:r>
            </a:p>
          </p:txBody>
        </p:sp>
      </p:grpSp>
      <p:pic>
        <p:nvPicPr>
          <p:cNvPr id="624" name="Picture 623">
            <a:extLst>
              <a:ext uri="{FF2B5EF4-FFF2-40B4-BE49-F238E27FC236}">
                <a16:creationId xmlns:a16="http://schemas.microsoft.com/office/drawing/2014/main" id="{D9E30301-9412-4A59-9FEE-9B659B121B5E}"/>
              </a:ext>
            </a:extLst>
          </p:cNvPr>
          <p:cNvPicPr>
            <a:picLocks noChangeAspect="1"/>
          </p:cNvPicPr>
          <p:nvPr/>
        </p:nvPicPr>
        <p:blipFill rotWithShape="1">
          <a:blip r:embed="rId87" cstate="screen">
            <a:extLst>
              <a:ext uri="{BEBA8EAE-BF5A-486C-A8C5-ECC9F3942E4B}">
                <a14:imgProps xmlns:a14="http://schemas.microsoft.com/office/drawing/2010/main">
                  <a14:imgLayer r:embed="rId88">
                    <a14:imgEffect>
                      <a14:brightnessContrast bright="100000"/>
                    </a14:imgEffect>
                  </a14:imgLayer>
                </a14:imgProps>
              </a:ext>
              <a:ext uri="{28A0092B-C50C-407E-A947-70E740481C1C}">
                <a14:useLocalDpi xmlns:a14="http://schemas.microsoft.com/office/drawing/2010/main"/>
              </a:ext>
            </a:extLst>
          </a:blip>
          <a:srcRect/>
          <a:stretch/>
        </p:blipFill>
        <p:spPr>
          <a:xfrm>
            <a:off x="4301131" y="4446003"/>
            <a:ext cx="909586" cy="164745"/>
          </a:xfrm>
          <a:prstGeom prst="rect">
            <a:avLst/>
          </a:prstGeom>
        </p:spPr>
      </p:pic>
      <p:sp>
        <p:nvSpPr>
          <p:cNvPr id="625" name="Rectangle 624">
            <a:extLst>
              <a:ext uri="{FF2B5EF4-FFF2-40B4-BE49-F238E27FC236}">
                <a16:creationId xmlns:a16="http://schemas.microsoft.com/office/drawing/2014/main" id="{90CD983A-3E20-4C5B-A9F9-6E70CD53352C}"/>
              </a:ext>
            </a:extLst>
          </p:cNvPr>
          <p:cNvSpPr/>
          <p:nvPr/>
        </p:nvSpPr>
        <p:spPr>
          <a:xfrm>
            <a:off x="253060" y="913199"/>
            <a:ext cx="1302050" cy="22506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grpSp>
        <p:nvGrpSpPr>
          <p:cNvPr id="626" name="Group 625">
            <a:extLst>
              <a:ext uri="{FF2B5EF4-FFF2-40B4-BE49-F238E27FC236}">
                <a16:creationId xmlns:a16="http://schemas.microsoft.com/office/drawing/2014/main" id="{7B513DD3-7C85-47EA-A4CB-6A3614388FAC}"/>
              </a:ext>
            </a:extLst>
          </p:cNvPr>
          <p:cNvGrpSpPr/>
          <p:nvPr/>
        </p:nvGrpSpPr>
        <p:grpSpPr>
          <a:xfrm>
            <a:off x="378300" y="908394"/>
            <a:ext cx="1044000" cy="2360344"/>
            <a:chOff x="-3539798" y="1331806"/>
            <a:chExt cx="1044000" cy="2201479"/>
          </a:xfrm>
        </p:grpSpPr>
        <p:sp>
          <p:nvSpPr>
            <p:cNvPr id="627" name="TextBox 626">
              <a:extLst>
                <a:ext uri="{FF2B5EF4-FFF2-40B4-BE49-F238E27FC236}">
                  <a16:creationId xmlns:a16="http://schemas.microsoft.com/office/drawing/2014/main" id="{B16723FB-AA04-41FE-A045-8ABE81D3F6DE}"/>
                </a:ext>
              </a:extLst>
            </p:cNvPr>
            <p:cNvSpPr txBox="1"/>
            <p:nvPr/>
          </p:nvSpPr>
          <p:spPr>
            <a:xfrm>
              <a:off x="-3437353" y="1732792"/>
              <a:ext cx="882506" cy="1800493"/>
            </a:xfrm>
            <a:prstGeom prst="rect">
              <a:avLst/>
            </a:prstGeom>
          </p:spPr>
          <p:txBody>
            <a:bodyPr vert="horz" wrap="square" lIns="0" tIns="0" rIns="0" bIns="0" rtlCol="0">
              <a:spAutoFit/>
            </a:bodyPr>
            <a:lstStyle/>
            <a:p>
              <a:r>
                <a:rPr lang="en-US" sz="900" b="1" dirty="0">
                  <a:solidFill>
                    <a:srgbClr val="414141"/>
                  </a:solidFill>
                </a:rPr>
                <a:t>AUSTRIA</a:t>
              </a:r>
            </a:p>
            <a:p>
              <a:r>
                <a:rPr lang="en-US" sz="900" b="1" dirty="0">
                  <a:solidFill>
                    <a:schemeClr val="bg1">
                      <a:lumMod val="65000"/>
                    </a:schemeClr>
                  </a:solidFill>
                </a:rPr>
                <a:t>GERMANY</a:t>
              </a:r>
            </a:p>
            <a:p>
              <a:r>
                <a:rPr lang="en-US" sz="900" b="1" dirty="0">
                  <a:solidFill>
                    <a:schemeClr val="bg1">
                      <a:lumMod val="65000"/>
                    </a:schemeClr>
                  </a:solidFill>
                </a:rPr>
                <a:t>USA </a:t>
              </a:r>
            </a:p>
            <a:p>
              <a:r>
                <a:rPr lang="en-US" sz="900" b="1" dirty="0">
                  <a:solidFill>
                    <a:schemeClr val="bg1">
                      <a:lumMod val="65000"/>
                    </a:schemeClr>
                  </a:solidFill>
                </a:rPr>
                <a:t>SERBIA</a:t>
              </a:r>
            </a:p>
            <a:p>
              <a:r>
                <a:rPr lang="en-US" sz="900" b="1" dirty="0">
                  <a:solidFill>
                    <a:schemeClr val="bg1">
                      <a:lumMod val="65000"/>
                    </a:schemeClr>
                  </a:solidFill>
                </a:rPr>
                <a:t>CZECH REP.</a:t>
              </a:r>
            </a:p>
            <a:p>
              <a:r>
                <a:rPr lang="en-US" sz="900" b="1" dirty="0">
                  <a:solidFill>
                    <a:schemeClr val="bg1">
                      <a:lumMod val="65000"/>
                    </a:schemeClr>
                  </a:solidFill>
                </a:rPr>
                <a:t>ITALY</a:t>
              </a:r>
            </a:p>
            <a:p>
              <a:r>
                <a:rPr lang="en-US" sz="900" b="1" dirty="0">
                  <a:solidFill>
                    <a:schemeClr val="bg1">
                      <a:lumMod val="65000"/>
                    </a:schemeClr>
                  </a:solidFill>
                </a:rPr>
                <a:t>CROATIA</a:t>
              </a:r>
            </a:p>
            <a:p>
              <a:r>
                <a:rPr lang="en-US" sz="900" b="1" dirty="0">
                  <a:solidFill>
                    <a:schemeClr val="bg1">
                      <a:lumMod val="65000"/>
                    </a:schemeClr>
                  </a:solidFill>
                </a:rPr>
                <a:t>BOSNIA</a:t>
              </a:r>
            </a:p>
            <a:p>
              <a:r>
                <a:rPr lang="en-US" sz="900" b="1" dirty="0">
                  <a:solidFill>
                    <a:schemeClr val="bg1">
                      <a:lumMod val="65000"/>
                    </a:schemeClr>
                  </a:solidFill>
                </a:rPr>
                <a:t>ROMANIA</a:t>
              </a:r>
            </a:p>
            <a:p>
              <a:r>
                <a:rPr lang="en-US" sz="900" b="1" dirty="0">
                  <a:solidFill>
                    <a:schemeClr val="bg1">
                      <a:lumMod val="65000"/>
                    </a:schemeClr>
                  </a:solidFill>
                </a:rPr>
                <a:t>FINLAND</a:t>
              </a:r>
            </a:p>
            <a:p>
              <a:r>
                <a:rPr lang="en-US" sz="900" b="1" dirty="0">
                  <a:solidFill>
                    <a:schemeClr val="bg1">
                      <a:lumMod val="65000"/>
                    </a:schemeClr>
                  </a:solidFill>
                </a:rPr>
                <a:t>CHINA</a:t>
              </a:r>
            </a:p>
            <a:p>
              <a:r>
                <a:rPr lang="en-US" sz="900" b="1" dirty="0">
                  <a:solidFill>
                    <a:schemeClr val="bg1">
                      <a:lumMod val="65000"/>
                    </a:schemeClr>
                  </a:solidFill>
                </a:rPr>
                <a:t>JAPAN</a:t>
              </a:r>
            </a:p>
            <a:p>
              <a:r>
                <a:rPr lang="en-US" sz="900" b="1" dirty="0">
                  <a:solidFill>
                    <a:schemeClr val="bg1">
                      <a:lumMod val="65000"/>
                    </a:schemeClr>
                  </a:solidFill>
                </a:rPr>
                <a:t>SPAIN</a:t>
              </a:r>
            </a:p>
          </p:txBody>
        </p:sp>
        <p:grpSp>
          <p:nvGrpSpPr>
            <p:cNvPr id="628" name="Group 627">
              <a:extLst>
                <a:ext uri="{FF2B5EF4-FFF2-40B4-BE49-F238E27FC236}">
                  <a16:creationId xmlns:a16="http://schemas.microsoft.com/office/drawing/2014/main" id="{2C814634-001D-4C8D-B7EA-A25CA78AFB08}"/>
                </a:ext>
              </a:extLst>
            </p:cNvPr>
            <p:cNvGrpSpPr/>
            <p:nvPr/>
          </p:nvGrpSpPr>
          <p:grpSpPr>
            <a:xfrm>
              <a:off x="-3539798" y="1331806"/>
              <a:ext cx="1044000" cy="2070893"/>
              <a:chOff x="-3539798" y="1331806"/>
              <a:chExt cx="1044000" cy="2070893"/>
            </a:xfrm>
          </p:grpSpPr>
          <p:grpSp>
            <p:nvGrpSpPr>
              <p:cNvPr id="629" name="Group 628">
                <a:extLst>
                  <a:ext uri="{FF2B5EF4-FFF2-40B4-BE49-F238E27FC236}">
                    <a16:creationId xmlns:a16="http://schemas.microsoft.com/office/drawing/2014/main" id="{0B7F14FB-5256-4EF1-A227-32970D1FA53B}"/>
                  </a:ext>
                </a:extLst>
              </p:cNvPr>
              <p:cNvGrpSpPr/>
              <p:nvPr/>
            </p:nvGrpSpPr>
            <p:grpSpPr>
              <a:xfrm>
                <a:off x="-3402738" y="1331806"/>
                <a:ext cx="662227" cy="258355"/>
                <a:chOff x="462617" y="2811510"/>
                <a:chExt cx="662227" cy="258355"/>
              </a:xfrm>
            </p:grpSpPr>
            <p:sp>
              <p:nvSpPr>
                <p:cNvPr id="631" name="TextBox 630">
                  <a:extLst>
                    <a:ext uri="{FF2B5EF4-FFF2-40B4-BE49-F238E27FC236}">
                      <a16:creationId xmlns:a16="http://schemas.microsoft.com/office/drawing/2014/main" id="{E9817114-D3D6-4822-89DC-51E852BBBB7E}"/>
                    </a:ext>
                  </a:extLst>
                </p:cNvPr>
                <p:cNvSpPr txBox="1"/>
                <p:nvPr/>
              </p:nvSpPr>
              <p:spPr>
                <a:xfrm>
                  <a:off x="868364" y="2811510"/>
                  <a:ext cx="256480" cy="258355"/>
                </a:xfrm>
                <a:prstGeom prst="rect">
                  <a:avLst/>
                </a:prstGeom>
              </p:spPr>
              <p:txBody>
                <a:bodyPr vert="horz" wrap="none" lIns="0" tIns="0" rIns="0" bIns="0" rtlCol="0">
                  <a:spAutoFit/>
                </a:bodyPr>
                <a:lstStyle/>
                <a:p>
                  <a:r>
                    <a:rPr lang="en-US" sz="1800" b="1" dirty="0">
                      <a:solidFill>
                        <a:srgbClr val="414141"/>
                      </a:solidFill>
                    </a:rPr>
                    <a:t>13</a:t>
                  </a:r>
                </a:p>
              </p:txBody>
            </p:sp>
            <p:grpSp>
              <p:nvGrpSpPr>
                <p:cNvPr id="632" name="Group 631">
                  <a:extLst>
                    <a:ext uri="{FF2B5EF4-FFF2-40B4-BE49-F238E27FC236}">
                      <a16:creationId xmlns:a16="http://schemas.microsoft.com/office/drawing/2014/main" id="{ACA9A4E7-C331-4FE4-9037-ABEE087D9ED2}"/>
                    </a:ext>
                  </a:extLst>
                </p:cNvPr>
                <p:cNvGrpSpPr/>
                <p:nvPr/>
              </p:nvGrpSpPr>
              <p:grpSpPr>
                <a:xfrm rot="10800000">
                  <a:off x="462617" y="2900525"/>
                  <a:ext cx="341162" cy="108000"/>
                  <a:chOff x="11068006" y="997550"/>
                  <a:chExt cx="341162" cy="108000"/>
                </a:xfrm>
              </p:grpSpPr>
              <p:sp>
                <p:nvSpPr>
                  <p:cNvPr id="633" name="Oval 632">
                    <a:extLst>
                      <a:ext uri="{FF2B5EF4-FFF2-40B4-BE49-F238E27FC236}">
                        <a16:creationId xmlns:a16="http://schemas.microsoft.com/office/drawing/2014/main" id="{414935DF-158F-4D2A-BCD5-67EBF0E1A779}"/>
                      </a:ext>
                    </a:extLst>
                  </p:cNvPr>
                  <p:cNvSpPr/>
                  <p:nvPr/>
                </p:nvSpPr>
                <p:spPr>
                  <a:xfrm>
                    <a:off x="11301168" y="997550"/>
                    <a:ext cx="108000" cy="1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634" name="Straight Connector 633">
                    <a:extLst>
                      <a:ext uri="{FF2B5EF4-FFF2-40B4-BE49-F238E27FC236}">
                        <a16:creationId xmlns:a16="http://schemas.microsoft.com/office/drawing/2014/main" id="{5A53310F-FF77-4AE7-AEF5-7C3C5ABF0077}"/>
                      </a:ext>
                    </a:extLst>
                  </p:cNvPr>
                  <p:cNvCxnSpPr/>
                  <p:nvPr/>
                </p:nvCxnSpPr>
                <p:spPr>
                  <a:xfrm rot="10800000" flipH="1">
                    <a:off x="11068006" y="1055448"/>
                    <a:ext cx="235106"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0" name="Rectangle 629">
                <a:extLst>
                  <a:ext uri="{FF2B5EF4-FFF2-40B4-BE49-F238E27FC236}">
                    <a16:creationId xmlns:a16="http://schemas.microsoft.com/office/drawing/2014/main" id="{C6956930-58E9-4315-A8C8-2C2661643437}"/>
                  </a:ext>
                </a:extLst>
              </p:cNvPr>
              <p:cNvSpPr/>
              <p:nvPr/>
            </p:nvSpPr>
            <p:spPr>
              <a:xfrm>
                <a:off x="-3539798" y="1646498"/>
                <a:ext cx="1044000" cy="1756201"/>
              </a:xfrm>
              <a:prstGeom prst="rect">
                <a:avLst/>
              </a:prstGeom>
              <a:noFill/>
              <a:ln>
                <a:solidFill>
                  <a:srgbClr val="414141"/>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grpSp>
      </p:grpSp>
      <p:sp>
        <p:nvSpPr>
          <p:cNvPr id="635" name="TextBox 634">
            <a:extLst>
              <a:ext uri="{FF2B5EF4-FFF2-40B4-BE49-F238E27FC236}">
                <a16:creationId xmlns:a16="http://schemas.microsoft.com/office/drawing/2014/main" id="{9BACCEA4-A3CE-4826-A409-902CA028808E}"/>
              </a:ext>
            </a:extLst>
          </p:cNvPr>
          <p:cNvSpPr txBox="1"/>
          <p:nvPr/>
        </p:nvSpPr>
        <p:spPr>
          <a:xfrm>
            <a:off x="408702" y="1149571"/>
            <a:ext cx="828000" cy="138499"/>
          </a:xfrm>
          <a:prstGeom prst="rect">
            <a:avLst/>
          </a:prstGeom>
          <a:solidFill>
            <a:schemeClr val="bg1">
              <a:lumMod val="95000"/>
            </a:schemeClr>
          </a:solidFill>
        </p:spPr>
        <p:txBody>
          <a:bodyPr vert="horz" wrap="none" lIns="0" tIns="0" rIns="0" bIns="0" rtlCol="0">
            <a:spAutoFit/>
          </a:bodyPr>
          <a:lstStyle/>
          <a:p>
            <a:pPr marL="72000"/>
            <a:r>
              <a:rPr lang="en-US" sz="900" b="1" dirty="0">
                <a:solidFill>
                  <a:srgbClr val="414141"/>
                </a:solidFill>
              </a:rPr>
              <a:t>COUNTRIES </a:t>
            </a:r>
          </a:p>
        </p:txBody>
      </p:sp>
      <p:sp>
        <p:nvSpPr>
          <p:cNvPr id="636" name="TextBox 635">
            <a:extLst>
              <a:ext uri="{FF2B5EF4-FFF2-40B4-BE49-F238E27FC236}">
                <a16:creationId xmlns:a16="http://schemas.microsoft.com/office/drawing/2014/main" id="{2F16921B-05BE-4A08-B9A8-6BDE45FA46A5}"/>
              </a:ext>
            </a:extLst>
          </p:cNvPr>
          <p:cNvSpPr txBox="1"/>
          <p:nvPr/>
        </p:nvSpPr>
        <p:spPr>
          <a:xfrm>
            <a:off x="970664" y="1302102"/>
            <a:ext cx="372860" cy="1800493"/>
          </a:xfrm>
          <a:prstGeom prst="rect">
            <a:avLst/>
          </a:prstGeom>
        </p:spPr>
        <p:txBody>
          <a:bodyPr vert="horz" wrap="square" lIns="0" tIns="0" rIns="0" bIns="0" rtlCol="0">
            <a:spAutoFit/>
          </a:bodyPr>
          <a:lstStyle/>
          <a:p>
            <a:pPr algn="r"/>
            <a:r>
              <a:rPr lang="en-US" sz="900" b="1" dirty="0">
                <a:solidFill>
                  <a:srgbClr val="414141"/>
                </a:solidFill>
              </a:rPr>
              <a:t>HQ</a:t>
            </a:r>
            <a:br>
              <a:rPr lang="en-US" sz="900" b="1" dirty="0">
                <a:solidFill>
                  <a:srgbClr val="414141"/>
                </a:solidFill>
              </a:rPr>
            </a:br>
            <a:r>
              <a:rPr lang="en-US" sz="900" b="1" dirty="0">
                <a:solidFill>
                  <a:schemeClr val="bg1">
                    <a:lumMod val="65000"/>
                  </a:schemeClr>
                </a:solidFill>
              </a:rPr>
              <a:t>3</a:t>
            </a:r>
          </a:p>
          <a:p>
            <a:pPr algn="r"/>
            <a:r>
              <a:rPr lang="en-US" sz="900" b="1" dirty="0">
                <a:solidFill>
                  <a:schemeClr val="bg1">
                    <a:lumMod val="65000"/>
                  </a:schemeClr>
                </a:solidFill>
              </a:rPr>
              <a:t>2</a:t>
            </a:r>
          </a:p>
          <a:p>
            <a:pPr algn="r"/>
            <a:r>
              <a:rPr lang="en-US" sz="900" b="1" dirty="0">
                <a:solidFill>
                  <a:schemeClr val="bg1">
                    <a:lumMod val="65000"/>
                  </a:schemeClr>
                </a:solidFill>
              </a:rPr>
              <a:t>2</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a:p>
            <a:pPr algn="r"/>
            <a:r>
              <a:rPr lang="en-US" sz="900" b="1" dirty="0">
                <a:solidFill>
                  <a:schemeClr val="bg1">
                    <a:lumMod val="65000"/>
                  </a:schemeClr>
                </a:solidFill>
              </a:rPr>
              <a:t>1</a:t>
            </a:r>
          </a:p>
        </p:txBody>
      </p:sp>
      <p:pic>
        <p:nvPicPr>
          <p:cNvPr id="637" name="Picture 1" descr="Bildergebnis fÃ¼r collins aerospace">
            <a:extLst>
              <a:ext uri="{FF2B5EF4-FFF2-40B4-BE49-F238E27FC236}">
                <a16:creationId xmlns:a16="http://schemas.microsoft.com/office/drawing/2014/main" id="{7B75CF7E-57B1-4086-B859-E71F6CBC83ED}"/>
              </a:ext>
            </a:extLst>
          </p:cNvPr>
          <p:cNvPicPr/>
          <p:nvPr/>
        </p:nvPicPr>
        <p:blipFill>
          <a:blip r:embed="rId89" cstate="screen">
            <a:clrChange>
              <a:clrFrom>
                <a:srgbClr val="000000">
                  <a:alpha val="0"/>
                </a:srgbClr>
              </a:clrFrom>
              <a:clrTo>
                <a:srgbClr val="000000">
                  <a:alpha val="0"/>
                </a:srgbClr>
              </a:clrTo>
            </a:clrChange>
            <a:alphaModFix/>
            <a:lum bright="70000" contrast="-70000"/>
            <a:extLst>
              <a:ext uri="{28A0092B-C50C-407E-A947-70E740481C1C}">
                <a14:useLocalDpi xmlns:a14="http://schemas.microsoft.com/office/drawing/2010/main"/>
              </a:ext>
            </a:extLst>
          </a:blip>
          <a:srcRect/>
          <a:stretch>
            <a:fillRect/>
          </a:stretch>
        </p:blipFill>
        <p:spPr bwMode="auto">
          <a:xfrm>
            <a:off x="8132491" y="6093586"/>
            <a:ext cx="1115695" cy="203200"/>
          </a:xfrm>
          <a:prstGeom prst="rect">
            <a:avLst/>
          </a:prstGeom>
          <a:noFill/>
          <a:ln>
            <a:noFill/>
          </a:ln>
        </p:spPr>
      </p:pic>
      <p:pic>
        <p:nvPicPr>
          <p:cNvPr id="638" name="Grafik 10">
            <a:extLst>
              <a:ext uri="{FF2B5EF4-FFF2-40B4-BE49-F238E27FC236}">
                <a16:creationId xmlns:a16="http://schemas.microsoft.com/office/drawing/2014/main" id="{B8E5FE60-DD98-4B35-804F-5713CB78C0EC}"/>
              </a:ext>
            </a:extLst>
          </p:cNvPr>
          <p:cNvPicPr>
            <a:picLocks noChangeAspect="1"/>
          </p:cNvPicPr>
          <p:nvPr/>
        </p:nvPicPr>
        <p:blipFill>
          <a:blip r:embed="rId90" cstate="screen">
            <a:lum bright="70000" contrast="-70000"/>
            <a:extLst>
              <a:ext uri="{28A0092B-C50C-407E-A947-70E740481C1C}">
                <a14:useLocalDpi xmlns:a14="http://schemas.microsoft.com/office/drawing/2010/main"/>
              </a:ext>
            </a:extLst>
          </a:blip>
          <a:stretch>
            <a:fillRect/>
          </a:stretch>
        </p:blipFill>
        <p:spPr>
          <a:xfrm>
            <a:off x="10907637" y="5914294"/>
            <a:ext cx="701193" cy="526991"/>
          </a:xfrm>
          <a:prstGeom prst="rect">
            <a:avLst/>
          </a:prstGeom>
        </p:spPr>
      </p:pic>
      <p:pic>
        <p:nvPicPr>
          <p:cNvPr id="639" name="Picture 638">
            <a:extLst>
              <a:ext uri="{FF2B5EF4-FFF2-40B4-BE49-F238E27FC236}">
                <a16:creationId xmlns:a16="http://schemas.microsoft.com/office/drawing/2014/main" id="{95FCE269-70A4-4F02-8AF9-8A84CFEAB9F1}"/>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239210" y="3225757"/>
            <a:ext cx="2655766" cy="1022686"/>
          </a:xfrm>
          <a:prstGeom prst="rect">
            <a:avLst/>
          </a:prstGeom>
        </p:spPr>
      </p:pic>
      <p:pic>
        <p:nvPicPr>
          <p:cNvPr id="640" name="Picture 639">
            <a:extLst>
              <a:ext uri="{FF2B5EF4-FFF2-40B4-BE49-F238E27FC236}">
                <a16:creationId xmlns:a16="http://schemas.microsoft.com/office/drawing/2014/main" id="{14789975-E19B-4997-939F-8124649023AA}"/>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2755807" y="3225757"/>
            <a:ext cx="2655766" cy="1022686"/>
          </a:xfrm>
          <a:prstGeom prst="rect">
            <a:avLst/>
          </a:prstGeom>
        </p:spPr>
      </p:pic>
      <p:pic>
        <p:nvPicPr>
          <p:cNvPr id="641" name="Picture 640">
            <a:extLst>
              <a:ext uri="{FF2B5EF4-FFF2-40B4-BE49-F238E27FC236}">
                <a16:creationId xmlns:a16="http://schemas.microsoft.com/office/drawing/2014/main" id="{A5DEC100-4F1C-4155-ADA9-7FA92C56DB0A}"/>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5168336" y="3225756"/>
            <a:ext cx="2655767" cy="1027378"/>
          </a:xfrm>
          <a:prstGeom prst="rect">
            <a:avLst/>
          </a:prstGeom>
        </p:spPr>
      </p:pic>
      <p:pic>
        <p:nvPicPr>
          <p:cNvPr id="642" name="Picture 641">
            <a:extLst>
              <a:ext uri="{FF2B5EF4-FFF2-40B4-BE49-F238E27FC236}">
                <a16:creationId xmlns:a16="http://schemas.microsoft.com/office/drawing/2014/main" id="{16AFB3E5-2F21-4047-93CE-29FC2F19E0BF}"/>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7632900" y="3225757"/>
            <a:ext cx="2664678" cy="1022686"/>
          </a:xfrm>
          <a:prstGeom prst="rect">
            <a:avLst/>
          </a:prstGeom>
        </p:spPr>
      </p:pic>
      <p:pic>
        <p:nvPicPr>
          <p:cNvPr id="643" name="Picture 642">
            <a:extLst>
              <a:ext uri="{FF2B5EF4-FFF2-40B4-BE49-F238E27FC236}">
                <a16:creationId xmlns:a16="http://schemas.microsoft.com/office/drawing/2014/main" id="{D9788F5F-A6D2-4AEB-A0D3-E6A361039FA2}"/>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9331675" y="3221065"/>
            <a:ext cx="2660222" cy="1027378"/>
          </a:xfrm>
          <a:prstGeom prst="rect">
            <a:avLst/>
          </a:prstGeom>
        </p:spPr>
      </p:pic>
    </p:spTree>
    <p:extLst>
      <p:ext uri="{BB962C8B-B14F-4D97-AF65-F5344CB8AC3E}">
        <p14:creationId xmlns:p14="http://schemas.microsoft.com/office/powerpoint/2010/main" val="38310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a:t>
            </a:r>
            <a:r>
              <a:rPr lang="en-US" sz="3200" dirty="0" err="1">
                <a:latin typeface="Gill Sans Light"/>
              </a:rPr>
              <a:t>microtick</a:t>
            </a:r>
            <a:r>
              <a:rPr lang="en-US" sz="3200" dirty="0">
                <a:latin typeface="Gill Sans Light"/>
              </a:rPr>
              <a:t> vs </a:t>
            </a:r>
            <a:r>
              <a:rPr lang="en-US" sz="3200" dirty="0" err="1">
                <a:latin typeface="Gill Sans Light"/>
              </a:rPr>
              <a:t>macrotick</a:t>
            </a:r>
            <a:endParaRPr lang="en-US" sz="3200" dirty="0">
              <a:latin typeface="Gill Sans Light"/>
            </a:endParaRP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cxnSp>
        <p:nvCxnSpPr>
          <p:cNvPr id="13" name="Straight Arrow Connector 12">
            <a:extLst>
              <a:ext uri="{FF2B5EF4-FFF2-40B4-BE49-F238E27FC236}">
                <a16:creationId xmlns:a16="http://schemas.microsoft.com/office/drawing/2014/main" id="{EC97EAA0-1603-426C-8631-ADEF8CAD8BEE}"/>
              </a:ext>
            </a:extLst>
          </p:cNvPr>
          <p:cNvCxnSpPr/>
          <p:nvPr/>
        </p:nvCxnSpPr>
        <p:spPr>
          <a:xfrm>
            <a:off x="1248755" y="4377870"/>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2BA260AD-6D91-4862-B0E3-2DB55077207E}"/>
              </a:ext>
            </a:extLst>
          </p:cNvPr>
          <p:cNvCxnSpPr/>
          <p:nvPr/>
        </p:nvCxnSpPr>
        <p:spPr>
          <a:xfrm>
            <a:off x="1250148"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4291B775-869E-45CB-9DBC-45CBB1C8F51C}"/>
              </a:ext>
            </a:extLst>
          </p:cNvPr>
          <p:cNvCxnSpPr/>
          <p:nvPr/>
        </p:nvCxnSpPr>
        <p:spPr>
          <a:xfrm>
            <a:off x="1883921"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186CADE-6779-4244-B431-31EE5D83B8C6}"/>
              </a:ext>
            </a:extLst>
          </p:cNvPr>
          <p:cNvCxnSpPr/>
          <p:nvPr/>
        </p:nvCxnSpPr>
        <p:spPr>
          <a:xfrm>
            <a:off x="2493856"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657933A2-A2D3-4403-BB26-60E5FB2CBC96}"/>
              </a:ext>
            </a:extLst>
          </p:cNvPr>
          <p:cNvCxnSpPr/>
          <p:nvPr/>
        </p:nvCxnSpPr>
        <p:spPr>
          <a:xfrm>
            <a:off x="3111430"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043FC418-D829-449C-B8B8-CF7093EA37FE}"/>
              </a:ext>
            </a:extLst>
          </p:cNvPr>
          <p:cNvCxnSpPr/>
          <p:nvPr/>
        </p:nvCxnSpPr>
        <p:spPr>
          <a:xfrm>
            <a:off x="3729004"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5870D40-0D8E-4058-B058-280291FC12DF}"/>
              </a:ext>
            </a:extLst>
          </p:cNvPr>
          <p:cNvCxnSpPr/>
          <p:nvPr/>
        </p:nvCxnSpPr>
        <p:spPr>
          <a:xfrm>
            <a:off x="4346578"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0AD635A-FF76-4F8D-8523-8F063FF2F1B5}"/>
              </a:ext>
            </a:extLst>
          </p:cNvPr>
          <p:cNvCxnSpPr/>
          <p:nvPr/>
        </p:nvCxnSpPr>
        <p:spPr>
          <a:xfrm>
            <a:off x="4964152"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A1D1E44-753C-497D-97E9-5EB76DB4A190}"/>
              </a:ext>
            </a:extLst>
          </p:cNvPr>
          <p:cNvCxnSpPr/>
          <p:nvPr/>
        </p:nvCxnSpPr>
        <p:spPr>
          <a:xfrm>
            <a:off x="5581726"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02BA99E-4DDA-4BBA-BDC9-E42F5F6088B0}"/>
              </a:ext>
            </a:extLst>
          </p:cNvPr>
          <p:cNvCxnSpPr/>
          <p:nvPr/>
        </p:nvCxnSpPr>
        <p:spPr>
          <a:xfrm>
            <a:off x="6199300"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B63D3E0F-7655-4C93-8200-85E7131BA6EE}"/>
              </a:ext>
            </a:extLst>
          </p:cNvPr>
          <p:cNvCxnSpPr/>
          <p:nvPr/>
        </p:nvCxnSpPr>
        <p:spPr>
          <a:xfrm>
            <a:off x="6830522"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516BD626-43A7-42A9-A661-96CAF0E026B8}"/>
              </a:ext>
            </a:extLst>
          </p:cNvPr>
          <p:cNvCxnSpPr/>
          <p:nvPr/>
        </p:nvCxnSpPr>
        <p:spPr>
          <a:xfrm>
            <a:off x="7434448"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34DFADF-992D-4891-B864-60D4825443EB}"/>
              </a:ext>
            </a:extLst>
          </p:cNvPr>
          <p:cNvCxnSpPr/>
          <p:nvPr/>
        </p:nvCxnSpPr>
        <p:spPr>
          <a:xfrm>
            <a:off x="8052022"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5F12FE7-14AB-4D51-B773-145380E93CE6}"/>
              </a:ext>
            </a:extLst>
          </p:cNvPr>
          <p:cNvCxnSpPr/>
          <p:nvPr/>
        </p:nvCxnSpPr>
        <p:spPr>
          <a:xfrm>
            <a:off x="8669596"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1B4E8B-099E-4EEC-93F9-F439DA0D1E09}"/>
              </a:ext>
            </a:extLst>
          </p:cNvPr>
          <p:cNvCxnSpPr/>
          <p:nvPr/>
        </p:nvCxnSpPr>
        <p:spPr>
          <a:xfrm>
            <a:off x="9278610" y="4290674"/>
            <a:ext cx="0" cy="252000"/>
          </a:xfrm>
          <a:prstGeom prst="line">
            <a:avLst/>
          </a:prstGeom>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CD7A0D62-6357-465C-85BD-44CEB83F80D6}"/>
              </a:ext>
            </a:extLst>
          </p:cNvPr>
          <p:cNvSpPr/>
          <p:nvPr/>
        </p:nvSpPr>
        <p:spPr>
          <a:xfrm>
            <a:off x="9753492" y="4502403"/>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32" name="Rectangle 31">
            <a:extLst>
              <a:ext uri="{FF2B5EF4-FFF2-40B4-BE49-F238E27FC236}">
                <a16:creationId xmlns:a16="http://schemas.microsoft.com/office/drawing/2014/main" id="{A66B3D85-5EE7-4F40-B65D-08BBAE388FDB}"/>
              </a:ext>
            </a:extLst>
          </p:cNvPr>
          <p:cNvSpPr/>
          <p:nvPr/>
        </p:nvSpPr>
        <p:spPr>
          <a:xfrm>
            <a:off x="1084869" y="4517689"/>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33" name="Straight Connector 32">
            <a:extLst>
              <a:ext uri="{FF2B5EF4-FFF2-40B4-BE49-F238E27FC236}">
                <a16:creationId xmlns:a16="http://schemas.microsoft.com/office/drawing/2014/main" id="{6EDEE861-C4E3-4CB1-9040-04832543ECEA}"/>
              </a:ext>
            </a:extLst>
          </p:cNvPr>
          <p:cNvCxnSpPr/>
          <p:nvPr/>
        </p:nvCxnSpPr>
        <p:spPr>
          <a:xfrm>
            <a:off x="9855772" y="429067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1A8944B-15E4-4B99-AA9E-14B8CE66E100}"/>
              </a:ext>
            </a:extLst>
          </p:cNvPr>
          <p:cNvCxnSpPr/>
          <p:nvPr/>
        </p:nvCxnSpPr>
        <p:spPr>
          <a:xfrm>
            <a:off x="1587294"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A44DFA0F-8A01-4C6F-8B0D-F4F412AF9C7D}"/>
              </a:ext>
            </a:extLst>
          </p:cNvPr>
          <p:cNvCxnSpPr/>
          <p:nvPr/>
        </p:nvCxnSpPr>
        <p:spPr>
          <a:xfrm>
            <a:off x="2204868"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E1095DC8-A10F-4DF6-9CF6-B4458D670A42}"/>
              </a:ext>
            </a:extLst>
          </p:cNvPr>
          <p:cNvCxnSpPr/>
          <p:nvPr/>
        </p:nvCxnSpPr>
        <p:spPr>
          <a:xfrm>
            <a:off x="2822442"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564FF56B-A915-4B33-A9F5-DA3DC3825226}"/>
              </a:ext>
            </a:extLst>
          </p:cNvPr>
          <p:cNvCxnSpPr/>
          <p:nvPr/>
        </p:nvCxnSpPr>
        <p:spPr>
          <a:xfrm>
            <a:off x="3440016"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85D13F52-466F-43DB-995D-3545DDBBBEF7}"/>
              </a:ext>
            </a:extLst>
          </p:cNvPr>
          <p:cNvCxnSpPr/>
          <p:nvPr/>
        </p:nvCxnSpPr>
        <p:spPr>
          <a:xfrm>
            <a:off x="4057590"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BD4C1CFF-2F09-4E7E-8A13-5420F3ED799E}"/>
              </a:ext>
            </a:extLst>
          </p:cNvPr>
          <p:cNvCxnSpPr/>
          <p:nvPr/>
        </p:nvCxnSpPr>
        <p:spPr>
          <a:xfrm>
            <a:off x="4675164"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4F56F1A0-8A02-4EC3-A5FD-4A27BA3D9E61}"/>
              </a:ext>
            </a:extLst>
          </p:cNvPr>
          <p:cNvCxnSpPr/>
          <p:nvPr/>
        </p:nvCxnSpPr>
        <p:spPr>
          <a:xfrm>
            <a:off x="5292738"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6404EBC-1135-4830-A1B4-6C146A6BE9A1}"/>
              </a:ext>
            </a:extLst>
          </p:cNvPr>
          <p:cNvCxnSpPr/>
          <p:nvPr/>
        </p:nvCxnSpPr>
        <p:spPr>
          <a:xfrm>
            <a:off x="5910312"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099D3E5B-A4A3-433C-B306-CC90FEE04423}"/>
              </a:ext>
            </a:extLst>
          </p:cNvPr>
          <p:cNvCxnSpPr/>
          <p:nvPr/>
        </p:nvCxnSpPr>
        <p:spPr>
          <a:xfrm>
            <a:off x="6527886"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1F77D73-B9BE-4778-B306-939D5DC7F7B2}"/>
              </a:ext>
            </a:extLst>
          </p:cNvPr>
          <p:cNvCxnSpPr/>
          <p:nvPr/>
        </p:nvCxnSpPr>
        <p:spPr>
          <a:xfrm>
            <a:off x="7131812"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D035652-AECD-4F75-B929-96639425F8C7}"/>
              </a:ext>
            </a:extLst>
          </p:cNvPr>
          <p:cNvCxnSpPr/>
          <p:nvPr/>
        </p:nvCxnSpPr>
        <p:spPr>
          <a:xfrm>
            <a:off x="7763034"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4589307-5BC9-4005-B860-176FF974EA92}"/>
              </a:ext>
            </a:extLst>
          </p:cNvPr>
          <p:cNvCxnSpPr/>
          <p:nvPr/>
        </p:nvCxnSpPr>
        <p:spPr>
          <a:xfrm>
            <a:off x="8380608"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F14CA56-C296-402F-8C65-E384D1509279}"/>
              </a:ext>
            </a:extLst>
          </p:cNvPr>
          <p:cNvCxnSpPr/>
          <p:nvPr/>
        </p:nvCxnSpPr>
        <p:spPr>
          <a:xfrm>
            <a:off x="8998182" y="429369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1BB97ED-2B19-49B9-B4A7-3ED632D76C60}"/>
              </a:ext>
            </a:extLst>
          </p:cNvPr>
          <p:cNvCxnSpPr/>
          <p:nvPr/>
        </p:nvCxnSpPr>
        <p:spPr>
          <a:xfrm>
            <a:off x="9532736" y="4287664"/>
            <a:ext cx="0" cy="252000"/>
          </a:xfrm>
          <a:prstGeom prst="line">
            <a:avLst/>
          </a:prstGeom>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9C3BAFAA-F95C-4A7E-8765-4ACD87F2B6F2}"/>
              </a:ext>
            </a:extLst>
          </p:cNvPr>
          <p:cNvSpPr/>
          <p:nvPr/>
        </p:nvSpPr>
        <p:spPr>
          <a:xfrm>
            <a:off x="1250148" y="1669033"/>
            <a:ext cx="9598379" cy="1200329"/>
          </a:xfrm>
          <a:prstGeom prst="rect">
            <a:avLst/>
          </a:prstGeom>
        </p:spPr>
        <p:txBody>
          <a:bodyPr wrap="square">
            <a:spAutoFit/>
          </a:bodyPr>
          <a:lstStyle/>
          <a:p>
            <a:r>
              <a:rPr lang="en-US" dirty="0">
                <a:latin typeface="Gill Sans Light"/>
              </a:rPr>
              <a:t>Theoretical timeline is infinitely divisible (Planck time </a:t>
            </a:r>
            <a:r>
              <a:rPr lang="de-AT" dirty="0">
                <a:latin typeface="Gill Sans Light"/>
              </a:rPr>
              <a:t>~ 5.4 × 10</a:t>
            </a:r>
            <a:r>
              <a:rPr lang="de-AT" baseline="30000" dirty="0">
                <a:latin typeface="Gill Sans Light"/>
              </a:rPr>
              <a:t>−44</a:t>
            </a:r>
            <a:r>
              <a:rPr lang="de-AT" dirty="0">
                <a:latin typeface="Gill Sans Light"/>
              </a:rPr>
              <a:t> </a:t>
            </a:r>
            <a:r>
              <a:rPr lang="de-AT" dirty="0" err="1">
                <a:latin typeface="Gill Sans Light"/>
              </a:rPr>
              <a:t>seconds</a:t>
            </a:r>
            <a:r>
              <a:rPr lang="en-US" dirty="0">
                <a:latin typeface="Gill Sans Light"/>
              </a:rPr>
              <a:t>)</a:t>
            </a:r>
          </a:p>
          <a:p>
            <a:r>
              <a:rPr lang="en-US" b="1" dirty="0" err="1">
                <a:latin typeface="Gill Sans Light"/>
              </a:rPr>
              <a:t>Microtick</a:t>
            </a:r>
            <a:r>
              <a:rPr lang="en-US" dirty="0">
                <a:latin typeface="Gill Sans Light"/>
              </a:rPr>
              <a:t> - Ticks generated by the physical oscillator of a clock </a:t>
            </a:r>
          </a:p>
          <a:p>
            <a:r>
              <a:rPr lang="en-US" b="1" dirty="0" err="1">
                <a:latin typeface="Gill Sans Light"/>
              </a:rPr>
              <a:t>Macrotick</a:t>
            </a:r>
            <a:r>
              <a:rPr lang="en-US" dirty="0">
                <a:latin typeface="Gill Sans Light"/>
              </a:rPr>
              <a:t> - Multiple of </a:t>
            </a:r>
            <a:r>
              <a:rPr lang="en-US" dirty="0" err="1">
                <a:latin typeface="Gill Sans Light"/>
              </a:rPr>
              <a:t>Microtick</a:t>
            </a:r>
            <a:r>
              <a:rPr lang="en-US" dirty="0">
                <a:latin typeface="Gill Sans Light"/>
              </a:rPr>
              <a:t> chosen by designer of clock/system</a:t>
            </a:r>
            <a:endParaRPr lang="de-AT" dirty="0">
              <a:latin typeface="Gill Sans Light"/>
            </a:endParaRPr>
          </a:p>
        </p:txBody>
      </p:sp>
      <p:cxnSp>
        <p:nvCxnSpPr>
          <p:cNvPr id="48" name="Straight Connector 47">
            <a:extLst>
              <a:ext uri="{FF2B5EF4-FFF2-40B4-BE49-F238E27FC236}">
                <a16:creationId xmlns:a16="http://schemas.microsoft.com/office/drawing/2014/main" id="{F2DB9181-EE1E-46C5-813F-6A961845437D}"/>
              </a:ext>
            </a:extLst>
          </p:cNvPr>
          <p:cNvCxnSpPr>
            <a:cxnSpLocks/>
          </p:cNvCxnSpPr>
          <p:nvPr/>
        </p:nvCxnSpPr>
        <p:spPr>
          <a:xfrm>
            <a:off x="2495449" y="4037564"/>
            <a:ext cx="0" cy="622651"/>
          </a:xfrm>
          <a:prstGeom prst="line">
            <a:avLst/>
          </a:prstGeom>
          <a:ln w="41275"/>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E2C1480-F1E0-4DCA-AF5B-2B4BDAF1D8E0}"/>
              </a:ext>
            </a:extLst>
          </p:cNvPr>
          <p:cNvCxnSpPr>
            <a:cxnSpLocks/>
          </p:cNvCxnSpPr>
          <p:nvPr/>
        </p:nvCxnSpPr>
        <p:spPr>
          <a:xfrm>
            <a:off x="3729004" y="4022533"/>
            <a:ext cx="0" cy="622651"/>
          </a:xfrm>
          <a:prstGeom prst="line">
            <a:avLst/>
          </a:prstGeom>
          <a:ln w="41275"/>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9EB54A1B-B2F0-451C-9935-8F96AE0A9C9C}"/>
              </a:ext>
            </a:extLst>
          </p:cNvPr>
          <p:cNvCxnSpPr>
            <a:cxnSpLocks/>
          </p:cNvCxnSpPr>
          <p:nvPr/>
        </p:nvCxnSpPr>
        <p:spPr>
          <a:xfrm>
            <a:off x="4964152" y="4022533"/>
            <a:ext cx="0" cy="622651"/>
          </a:xfrm>
          <a:prstGeom prst="line">
            <a:avLst/>
          </a:prstGeom>
          <a:ln w="41275"/>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006FEF3-B226-483D-9B69-FA8AEDB6CBE7}"/>
              </a:ext>
            </a:extLst>
          </p:cNvPr>
          <p:cNvCxnSpPr>
            <a:cxnSpLocks/>
          </p:cNvCxnSpPr>
          <p:nvPr/>
        </p:nvCxnSpPr>
        <p:spPr>
          <a:xfrm>
            <a:off x="6200893" y="4052594"/>
            <a:ext cx="0" cy="622651"/>
          </a:xfrm>
          <a:prstGeom prst="line">
            <a:avLst/>
          </a:prstGeom>
          <a:ln w="41275"/>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9674C0C-6FA0-498D-BF10-4D93554E384C}"/>
              </a:ext>
            </a:extLst>
          </p:cNvPr>
          <p:cNvCxnSpPr>
            <a:cxnSpLocks/>
          </p:cNvCxnSpPr>
          <p:nvPr/>
        </p:nvCxnSpPr>
        <p:spPr>
          <a:xfrm>
            <a:off x="7434448" y="4037563"/>
            <a:ext cx="0" cy="622651"/>
          </a:xfrm>
          <a:prstGeom prst="line">
            <a:avLst/>
          </a:prstGeom>
          <a:ln w="41275"/>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72E9653-F355-4900-B33D-1D410C30D09E}"/>
              </a:ext>
            </a:extLst>
          </p:cNvPr>
          <p:cNvCxnSpPr>
            <a:cxnSpLocks/>
          </p:cNvCxnSpPr>
          <p:nvPr/>
        </p:nvCxnSpPr>
        <p:spPr>
          <a:xfrm>
            <a:off x="8669596" y="4037563"/>
            <a:ext cx="0" cy="622651"/>
          </a:xfrm>
          <a:prstGeom prst="line">
            <a:avLst/>
          </a:prstGeom>
          <a:ln w="41275"/>
        </p:spPr>
        <p:style>
          <a:lnRef idx="2">
            <a:schemeClr val="dk1"/>
          </a:lnRef>
          <a:fillRef idx="0">
            <a:schemeClr val="dk1"/>
          </a:fillRef>
          <a:effectRef idx="1">
            <a:schemeClr val="dk1"/>
          </a:effectRef>
          <a:fontRef idx="minor">
            <a:schemeClr val="tx1"/>
          </a:fontRef>
        </p:style>
      </p:cxnSp>
      <p:sp>
        <p:nvSpPr>
          <p:cNvPr id="54" name="Left Brace 53">
            <a:extLst>
              <a:ext uri="{FF2B5EF4-FFF2-40B4-BE49-F238E27FC236}">
                <a16:creationId xmlns:a16="http://schemas.microsoft.com/office/drawing/2014/main" id="{FFECE296-077F-4606-94BB-A9F31AB24054}"/>
              </a:ext>
            </a:extLst>
          </p:cNvPr>
          <p:cNvSpPr/>
          <p:nvPr/>
        </p:nvSpPr>
        <p:spPr bwMode="auto">
          <a:xfrm rot="-5400000">
            <a:off x="2897702" y="4526074"/>
            <a:ext cx="120211" cy="298340"/>
          </a:xfrm>
          <a:prstGeom prst="leftBrace">
            <a:avLst>
              <a:gd name="adj1" fmla="val 48417"/>
              <a:gd name="adj2" fmla="val 50000"/>
            </a:avLst>
          </a:prstGeom>
          <a:noFill/>
          <a:ln w="19050">
            <a:solidFill>
              <a:srgbClr val="00B0F0"/>
            </a:solidFill>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93D0"/>
              </a:solidFill>
              <a:effectLst/>
              <a:latin typeface="Arial" charset="0"/>
              <a:cs typeface="Arial" charset="0"/>
            </a:endParaRPr>
          </a:p>
        </p:txBody>
      </p:sp>
      <p:sp>
        <p:nvSpPr>
          <p:cNvPr id="55" name="Left Brace 54">
            <a:extLst>
              <a:ext uri="{FF2B5EF4-FFF2-40B4-BE49-F238E27FC236}">
                <a16:creationId xmlns:a16="http://schemas.microsoft.com/office/drawing/2014/main" id="{F1BBBBFD-48E3-4262-9D6D-A32982AAD8CC}"/>
              </a:ext>
            </a:extLst>
          </p:cNvPr>
          <p:cNvSpPr/>
          <p:nvPr/>
        </p:nvSpPr>
        <p:spPr bwMode="auto">
          <a:xfrm rot="-5400000">
            <a:off x="5458179" y="4235249"/>
            <a:ext cx="251979" cy="1270804"/>
          </a:xfrm>
          <a:prstGeom prst="leftBrace">
            <a:avLst>
              <a:gd name="adj1" fmla="val 48417"/>
              <a:gd name="adj2" fmla="val 50000"/>
            </a:avLst>
          </a:prstGeom>
          <a:noFill/>
          <a:ln w="25400">
            <a:solidFill>
              <a:srgbClr val="00B0F0"/>
            </a:solidFill>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93D0"/>
              </a:solidFill>
              <a:effectLst/>
              <a:latin typeface="Arial" charset="0"/>
              <a:cs typeface="Arial" charset="0"/>
            </a:endParaRPr>
          </a:p>
        </p:txBody>
      </p:sp>
      <p:sp>
        <p:nvSpPr>
          <p:cNvPr id="56" name="Rectangle 55">
            <a:extLst>
              <a:ext uri="{FF2B5EF4-FFF2-40B4-BE49-F238E27FC236}">
                <a16:creationId xmlns:a16="http://schemas.microsoft.com/office/drawing/2014/main" id="{63735308-29C6-425C-8F57-CFC41B5741B5}"/>
              </a:ext>
            </a:extLst>
          </p:cNvPr>
          <p:cNvSpPr/>
          <p:nvPr/>
        </p:nvSpPr>
        <p:spPr>
          <a:xfrm>
            <a:off x="2322216" y="4729655"/>
            <a:ext cx="1271182" cy="461665"/>
          </a:xfrm>
          <a:prstGeom prst="rect">
            <a:avLst/>
          </a:prstGeom>
        </p:spPr>
        <p:txBody>
          <a:bodyPr wrap="none">
            <a:spAutoFit/>
          </a:bodyPr>
          <a:lstStyle/>
          <a:p>
            <a:r>
              <a:rPr lang="en-US" dirty="0" err="1">
                <a:latin typeface="Gill Sans Nova Light" panose="020B0302020104020203" pitchFamily="34" charset="0"/>
              </a:rPr>
              <a:t>microtick</a:t>
            </a:r>
            <a:endParaRPr lang="en-US" dirty="0"/>
          </a:p>
        </p:txBody>
      </p:sp>
      <p:sp>
        <p:nvSpPr>
          <p:cNvPr id="57" name="Rectangle 56">
            <a:extLst>
              <a:ext uri="{FF2B5EF4-FFF2-40B4-BE49-F238E27FC236}">
                <a16:creationId xmlns:a16="http://schemas.microsoft.com/office/drawing/2014/main" id="{9E94114E-C97B-4527-AC61-A31F4ED85DAF}"/>
              </a:ext>
            </a:extLst>
          </p:cNvPr>
          <p:cNvSpPr/>
          <p:nvPr/>
        </p:nvSpPr>
        <p:spPr>
          <a:xfrm>
            <a:off x="4976021" y="4913794"/>
            <a:ext cx="1340303" cy="461665"/>
          </a:xfrm>
          <a:prstGeom prst="rect">
            <a:avLst/>
          </a:prstGeom>
        </p:spPr>
        <p:txBody>
          <a:bodyPr wrap="none">
            <a:spAutoFit/>
          </a:bodyPr>
          <a:lstStyle/>
          <a:p>
            <a:r>
              <a:rPr lang="en-US" dirty="0" err="1">
                <a:latin typeface="Gill Sans Nova Light" panose="020B0302020104020203" pitchFamily="34" charset="0"/>
              </a:rPr>
              <a:t>macrotick</a:t>
            </a:r>
            <a:endParaRPr lang="en-US" dirty="0"/>
          </a:p>
        </p:txBody>
      </p:sp>
    </p:spTree>
    <p:extLst>
      <p:ext uri="{BB962C8B-B14F-4D97-AF65-F5344CB8AC3E}">
        <p14:creationId xmlns:p14="http://schemas.microsoft.com/office/powerpoint/2010/main" val="1534263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a:t>
            </a:r>
            <a:r>
              <a:rPr lang="en-US" sz="3200" dirty="0" err="1">
                <a:latin typeface="Gill Sans Light"/>
              </a:rPr>
              <a:t>macrotick</a:t>
            </a:r>
            <a:r>
              <a:rPr lang="en-US" sz="3200" dirty="0">
                <a:latin typeface="Gill Sans Light"/>
              </a:rPr>
              <a:t> vs system overhead</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44AA454A-8C3E-464E-99B5-E8128393075D}"/>
              </a:ext>
            </a:extLst>
          </p:cNvPr>
          <p:cNvPicPr>
            <a:picLocks noChangeAspect="1"/>
          </p:cNvPicPr>
          <p:nvPr/>
        </p:nvPicPr>
        <p:blipFill>
          <a:blip r:embed="rId2"/>
          <a:stretch>
            <a:fillRect/>
          </a:stretch>
        </p:blipFill>
        <p:spPr>
          <a:xfrm>
            <a:off x="2639616" y="2059117"/>
            <a:ext cx="5739720" cy="4040549"/>
          </a:xfrm>
          <a:prstGeom prst="rect">
            <a:avLst/>
          </a:prstGeom>
        </p:spPr>
      </p:pic>
      <p:sp>
        <p:nvSpPr>
          <p:cNvPr id="6" name="Rectangle 5">
            <a:extLst>
              <a:ext uri="{FF2B5EF4-FFF2-40B4-BE49-F238E27FC236}">
                <a16:creationId xmlns:a16="http://schemas.microsoft.com/office/drawing/2014/main" id="{B768909E-7E41-884C-A25E-FBDC21AAD84C}"/>
              </a:ext>
            </a:extLst>
          </p:cNvPr>
          <p:cNvSpPr/>
          <p:nvPr/>
        </p:nvSpPr>
        <p:spPr>
          <a:xfrm>
            <a:off x="710286" y="1340767"/>
            <a:ext cx="9598379" cy="461665"/>
          </a:xfrm>
          <a:prstGeom prst="rect">
            <a:avLst/>
          </a:prstGeom>
        </p:spPr>
        <p:txBody>
          <a:bodyPr wrap="square">
            <a:spAutoFit/>
          </a:bodyPr>
          <a:lstStyle/>
          <a:p>
            <a:pPr algn="ctr"/>
            <a:r>
              <a:rPr lang="en-US" dirty="0">
                <a:latin typeface="Gill Sans Light"/>
              </a:rPr>
              <a:t>Trade-off between </a:t>
            </a:r>
            <a:r>
              <a:rPr lang="en-US" dirty="0" err="1">
                <a:latin typeface="Gill Sans Light"/>
              </a:rPr>
              <a:t>schedulability</a:t>
            </a:r>
            <a:r>
              <a:rPr lang="en-US" dirty="0">
                <a:latin typeface="Gill Sans Light"/>
              </a:rPr>
              <a:t> and overhead/scheduler runtime</a:t>
            </a:r>
            <a:endParaRPr lang="de-AT" dirty="0">
              <a:latin typeface="Gill Sans Light"/>
            </a:endParaRPr>
          </a:p>
        </p:txBody>
      </p:sp>
    </p:spTree>
    <p:extLst>
      <p:ext uri="{BB962C8B-B14F-4D97-AF65-F5344CB8AC3E}">
        <p14:creationId xmlns:p14="http://schemas.microsoft.com/office/powerpoint/2010/main" val="404300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function allocation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Optimize schedule with respect to certain properties…">
            <a:extLst>
              <a:ext uri="{FF2B5EF4-FFF2-40B4-BE49-F238E27FC236}">
                <a16:creationId xmlns:a16="http://schemas.microsoft.com/office/drawing/2014/main" id="{F63E7866-C282-4BE5-A03E-754A38158349}"/>
              </a:ext>
            </a:extLst>
          </p:cNvPr>
          <p:cNvSpPr txBox="1"/>
          <p:nvPr/>
        </p:nvSpPr>
        <p:spPr>
          <a:xfrm>
            <a:off x="983432" y="1069902"/>
            <a:ext cx="10210857" cy="48423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2800" b="1" dirty="0">
                <a:latin typeface="Gill Sans Light"/>
              </a:rPr>
              <a:t>Tasks - </a:t>
            </a:r>
            <a:r>
              <a:rPr lang="en-US" sz="2800" dirty="0">
                <a:latin typeface="Gill Sans Light"/>
              </a:rPr>
              <a:t>n tasks defined by:</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a:latin typeface="Gill Sans Light"/>
              </a:rPr>
              <a:t>Id</a:t>
            </a:r>
            <a:r>
              <a:rPr lang="en-US" sz="2000" dirty="0">
                <a:latin typeface="Gill Sans Light"/>
              </a:rPr>
              <a:t> : Integer</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err="1">
                <a:latin typeface="Gill Sans Light"/>
              </a:rPr>
              <a:t>UniqueName</a:t>
            </a:r>
            <a:r>
              <a:rPr lang="en-US" sz="2000" dirty="0">
                <a:latin typeface="Gill Sans Light"/>
              </a:rPr>
              <a:t> : A unique name for the task</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strike="sngStrike" dirty="0">
                <a:latin typeface="Gill Sans Light"/>
              </a:rPr>
              <a:t>BCET</a:t>
            </a:r>
            <a:r>
              <a:rPr lang="en-US" sz="2000" strike="sngStrike" dirty="0">
                <a:latin typeface="Gill Sans Light"/>
              </a:rPr>
              <a:t> : Best Case Execution Time of the task; in microseconds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a:latin typeface="Gill Sans Light"/>
              </a:rPr>
              <a:t>WCET</a:t>
            </a:r>
            <a:r>
              <a:rPr lang="en-US" sz="2000" dirty="0">
                <a:latin typeface="Gill Sans Light"/>
              </a:rPr>
              <a:t> : Worst Case Execution Time of the task; in microseconds; Execution time of a task is between BCET and WCET</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a:latin typeface="Gill Sans Light"/>
              </a:rPr>
              <a:t>Period</a:t>
            </a:r>
            <a:r>
              <a:rPr lang="en-US" sz="2000" dirty="0">
                <a:latin typeface="Gill Sans Light"/>
              </a:rPr>
              <a:t> : Period of a task in microseconds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a:latin typeface="Gill Sans Light"/>
              </a:rPr>
              <a:t>Deadline</a:t>
            </a:r>
            <a:r>
              <a:rPr lang="en-US" sz="2000" dirty="0">
                <a:latin typeface="Gill Sans Light"/>
              </a:rPr>
              <a:t> : Deadline of a task in microseconds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err="1">
                <a:latin typeface="Gill Sans Light"/>
              </a:rPr>
              <a:t>EarliestActivation</a:t>
            </a:r>
            <a:r>
              <a:rPr lang="en-US" sz="2000" dirty="0">
                <a:latin typeface="Gill Sans Light"/>
              </a:rPr>
              <a:t> : The earliest activation time of task within its period in microseconds.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err="1">
                <a:latin typeface="Gill Sans Light"/>
              </a:rPr>
              <a:t>MaxJitter</a:t>
            </a:r>
            <a:r>
              <a:rPr lang="en-US" sz="2000" dirty="0">
                <a:latin typeface="Gill Sans Light"/>
              </a:rPr>
              <a:t> : Maximum Jitter in microseconds that the task can have. -1 for no jitter limitations.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strike="sngStrike" dirty="0">
                <a:latin typeface="Gill Sans Light"/>
              </a:rPr>
              <a:t>Offset</a:t>
            </a:r>
            <a:r>
              <a:rPr lang="en-US" sz="2000" strike="sngStrike" dirty="0">
                <a:latin typeface="Gill Sans Light"/>
              </a:rPr>
              <a:t> : The initial displacement of the task arrival times in microseconds.</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strike="sngStrike" dirty="0" err="1">
                <a:latin typeface="Gill Sans Light"/>
              </a:rPr>
              <a:t>DeadlineAdjustment</a:t>
            </a:r>
            <a:r>
              <a:rPr lang="en-US" sz="2000" strike="sngStrike" dirty="0">
                <a:latin typeface="Gill Sans Light"/>
              </a:rPr>
              <a:t>  : The deadline limit for an instance of a task in microseconds. The limit can not be greater than (Deadline - </a:t>
            </a:r>
            <a:r>
              <a:rPr lang="en-US" sz="2000" strike="sngStrike" dirty="0" err="1">
                <a:latin typeface="Gill Sans Light"/>
              </a:rPr>
              <a:t>EarliestActivation</a:t>
            </a:r>
            <a:r>
              <a:rPr lang="en-US" sz="2000" strike="sngStrike" dirty="0">
                <a:latin typeface="Gill Sans Light"/>
              </a:rPr>
              <a:t>).</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err="1">
                <a:latin typeface="Gill Sans Light"/>
              </a:rPr>
              <a:t>CpuId</a:t>
            </a:r>
            <a:r>
              <a:rPr lang="en-US" sz="2000" dirty="0">
                <a:latin typeface="Gill Sans Light"/>
              </a:rPr>
              <a:t> : Id of the assigned CPU. Must be assigned. </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000" b="1" dirty="0" err="1">
                <a:latin typeface="Gill Sans Light"/>
              </a:rPr>
              <a:t>CoreId</a:t>
            </a:r>
            <a:r>
              <a:rPr lang="en-US" sz="2000" dirty="0">
                <a:latin typeface="Gill Sans Light"/>
              </a:rPr>
              <a:t> : Id of the assigned Core of the CPU; optional; -1 for no core assignment.</a:t>
            </a:r>
          </a:p>
        </p:txBody>
      </p:sp>
    </p:spTree>
    <p:extLst>
      <p:ext uri="{BB962C8B-B14F-4D97-AF65-F5344CB8AC3E}">
        <p14:creationId xmlns:p14="http://schemas.microsoft.com/office/powerpoint/2010/main" val="230862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activation, deadline, period</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cxnSp>
        <p:nvCxnSpPr>
          <p:cNvPr id="28" name="Straight Arrow Connector 27">
            <a:extLst>
              <a:ext uri="{FF2B5EF4-FFF2-40B4-BE49-F238E27FC236}">
                <a16:creationId xmlns:a16="http://schemas.microsoft.com/office/drawing/2014/main" id="{F6738EF1-6654-42C8-9DC1-88CCDB0428F4}"/>
              </a:ext>
            </a:extLst>
          </p:cNvPr>
          <p:cNvCxnSpPr/>
          <p:nvPr/>
        </p:nvCxnSpPr>
        <p:spPr>
          <a:xfrm>
            <a:off x="1284370" y="364502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66DFADC4-BB4F-4B46-879A-DF0C0E71B385}"/>
              </a:ext>
            </a:extLst>
          </p:cNvPr>
          <p:cNvCxnSpPr/>
          <p:nvPr/>
        </p:nvCxnSpPr>
        <p:spPr>
          <a:xfrm>
            <a:off x="1285763"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9F0AAC45-47AF-48C9-A4BB-F9542B09B450}"/>
              </a:ext>
            </a:extLst>
          </p:cNvPr>
          <p:cNvCxnSpPr/>
          <p:nvPr/>
        </p:nvCxnSpPr>
        <p:spPr>
          <a:xfrm>
            <a:off x="1903337"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D3854F0-AF53-466D-AA4A-67E05A9A1B69}"/>
              </a:ext>
            </a:extLst>
          </p:cNvPr>
          <p:cNvCxnSpPr/>
          <p:nvPr/>
        </p:nvCxnSpPr>
        <p:spPr>
          <a:xfrm>
            <a:off x="2520911"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28CCC13-51C5-4318-9EA3-1F0DCC37E7E0}"/>
              </a:ext>
            </a:extLst>
          </p:cNvPr>
          <p:cNvCxnSpPr/>
          <p:nvPr/>
        </p:nvCxnSpPr>
        <p:spPr>
          <a:xfrm>
            <a:off x="3138485"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6DC10075-CACF-4E11-91BD-D3642FAE01FC}"/>
              </a:ext>
            </a:extLst>
          </p:cNvPr>
          <p:cNvCxnSpPr/>
          <p:nvPr/>
        </p:nvCxnSpPr>
        <p:spPr>
          <a:xfrm>
            <a:off x="3756059"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F86DF169-D710-4B7F-8EBA-6956702B2ECA}"/>
              </a:ext>
            </a:extLst>
          </p:cNvPr>
          <p:cNvCxnSpPr/>
          <p:nvPr/>
        </p:nvCxnSpPr>
        <p:spPr>
          <a:xfrm>
            <a:off x="4373633"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1F9F6A7-44BF-4DB8-A480-42C8F57BF0E0}"/>
              </a:ext>
            </a:extLst>
          </p:cNvPr>
          <p:cNvCxnSpPr/>
          <p:nvPr/>
        </p:nvCxnSpPr>
        <p:spPr>
          <a:xfrm>
            <a:off x="4991207"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93FF934-64FB-481B-AAD7-3B4194DE626E}"/>
              </a:ext>
            </a:extLst>
          </p:cNvPr>
          <p:cNvCxnSpPr/>
          <p:nvPr/>
        </p:nvCxnSpPr>
        <p:spPr>
          <a:xfrm>
            <a:off x="5608781"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A76F5464-5C4D-477E-B0B1-D4C41B3497D3}"/>
              </a:ext>
            </a:extLst>
          </p:cNvPr>
          <p:cNvCxnSpPr/>
          <p:nvPr/>
        </p:nvCxnSpPr>
        <p:spPr>
          <a:xfrm>
            <a:off x="6226355"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50FFF7D2-3381-48ED-8F57-12948FD7AAFB}"/>
              </a:ext>
            </a:extLst>
          </p:cNvPr>
          <p:cNvCxnSpPr/>
          <p:nvPr/>
        </p:nvCxnSpPr>
        <p:spPr>
          <a:xfrm>
            <a:off x="6857577"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42CDABBF-B0D0-4E84-BCD0-EB5E6B981BB7}"/>
              </a:ext>
            </a:extLst>
          </p:cNvPr>
          <p:cNvCxnSpPr/>
          <p:nvPr/>
        </p:nvCxnSpPr>
        <p:spPr>
          <a:xfrm>
            <a:off x="7461503"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F91F67B-E245-4AAA-8FCA-F0CB82DF3BC3}"/>
              </a:ext>
            </a:extLst>
          </p:cNvPr>
          <p:cNvCxnSpPr/>
          <p:nvPr/>
        </p:nvCxnSpPr>
        <p:spPr>
          <a:xfrm>
            <a:off x="8079077"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95C39E54-54C5-4CB2-A2DC-9E0C99E2EED8}"/>
              </a:ext>
            </a:extLst>
          </p:cNvPr>
          <p:cNvCxnSpPr/>
          <p:nvPr/>
        </p:nvCxnSpPr>
        <p:spPr>
          <a:xfrm>
            <a:off x="8696651" y="355782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ADA5D57-1B52-44A9-80B2-6878922D988F}"/>
              </a:ext>
            </a:extLst>
          </p:cNvPr>
          <p:cNvCxnSpPr/>
          <p:nvPr/>
        </p:nvCxnSpPr>
        <p:spPr>
          <a:xfrm>
            <a:off x="9314225" y="3557828"/>
            <a:ext cx="0" cy="252000"/>
          </a:xfrm>
          <a:prstGeom prst="line">
            <a:avLst/>
          </a:prstGeom>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F11B1CAB-0A19-42CF-B5F4-2F75FEF059E5}"/>
              </a:ext>
            </a:extLst>
          </p:cNvPr>
          <p:cNvSpPr/>
          <p:nvPr/>
        </p:nvSpPr>
        <p:spPr>
          <a:xfrm>
            <a:off x="9789107" y="376955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44" name="Rectangle 43">
            <a:extLst>
              <a:ext uri="{FF2B5EF4-FFF2-40B4-BE49-F238E27FC236}">
                <a16:creationId xmlns:a16="http://schemas.microsoft.com/office/drawing/2014/main" id="{CCEEA169-FAA3-4426-8E87-09A07B5CAB9D}"/>
              </a:ext>
            </a:extLst>
          </p:cNvPr>
          <p:cNvSpPr/>
          <p:nvPr/>
        </p:nvSpPr>
        <p:spPr>
          <a:xfrm>
            <a:off x="1120484" y="3784843"/>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46" name="Straight Connector 45">
            <a:extLst>
              <a:ext uri="{FF2B5EF4-FFF2-40B4-BE49-F238E27FC236}">
                <a16:creationId xmlns:a16="http://schemas.microsoft.com/office/drawing/2014/main" id="{4C993172-F522-44F4-8A18-498288A1933B}"/>
              </a:ext>
            </a:extLst>
          </p:cNvPr>
          <p:cNvCxnSpPr/>
          <p:nvPr/>
        </p:nvCxnSpPr>
        <p:spPr>
          <a:xfrm>
            <a:off x="9891387" y="3557828"/>
            <a:ext cx="0" cy="252000"/>
          </a:xfrm>
          <a:prstGeom prst="line">
            <a:avLst/>
          </a:prstGeom>
        </p:spPr>
        <p:style>
          <a:lnRef idx="2">
            <a:schemeClr val="dk1"/>
          </a:lnRef>
          <a:fillRef idx="0">
            <a:schemeClr val="dk1"/>
          </a:fillRef>
          <a:effectRef idx="1">
            <a:schemeClr val="dk1"/>
          </a:effectRef>
          <a:fontRef idx="minor">
            <a:schemeClr val="tx1"/>
          </a:fontRef>
        </p:style>
      </p:cxnSp>
      <p:sp>
        <p:nvSpPr>
          <p:cNvPr id="52" name="Rectangle 51">
            <a:extLst>
              <a:ext uri="{FF2B5EF4-FFF2-40B4-BE49-F238E27FC236}">
                <a16:creationId xmlns:a16="http://schemas.microsoft.com/office/drawing/2014/main" id="{B9EC386F-DA31-40BE-8341-B2534FC36F5E}"/>
              </a:ext>
            </a:extLst>
          </p:cNvPr>
          <p:cNvSpPr/>
          <p:nvPr/>
        </p:nvSpPr>
        <p:spPr>
          <a:xfrm>
            <a:off x="2314254" y="2704914"/>
            <a:ext cx="1028102" cy="461665"/>
          </a:xfrm>
          <a:prstGeom prst="rect">
            <a:avLst/>
          </a:prstGeom>
        </p:spPr>
        <p:txBody>
          <a:bodyPr wrap="none">
            <a:spAutoFit/>
          </a:bodyPr>
          <a:lstStyle/>
          <a:p>
            <a:r>
              <a:rPr lang="en-US" dirty="0">
                <a:latin typeface="Gill Sans Nova Light" panose="020B0302020104020203" pitchFamily="34" charset="0"/>
              </a:rPr>
              <a:t>WCET</a:t>
            </a:r>
            <a:endParaRPr lang="en-US" dirty="0"/>
          </a:p>
        </p:txBody>
      </p:sp>
      <p:cxnSp>
        <p:nvCxnSpPr>
          <p:cNvPr id="53" name="Straight Arrow Connector 52">
            <a:extLst>
              <a:ext uri="{FF2B5EF4-FFF2-40B4-BE49-F238E27FC236}">
                <a16:creationId xmlns:a16="http://schemas.microsoft.com/office/drawing/2014/main" id="{98300DC0-29C1-4D17-8EC6-6D6E889F72DA}"/>
              </a:ext>
            </a:extLst>
          </p:cNvPr>
          <p:cNvCxnSpPr>
            <a:cxnSpLocks/>
          </p:cNvCxnSpPr>
          <p:nvPr/>
        </p:nvCxnSpPr>
        <p:spPr>
          <a:xfrm flipH="1" flipV="1">
            <a:off x="4991207" y="2186666"/>
            <a:ext cx="342" cy="1405887"/>
          </a:xfrm>
          <a:prstGeom prst="straightConnector1">
            <a:avLst/>
          </a:prstGeom>
          <a:ln w="73025">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50A91EDE-EA2E-42E8-A9EB-B7784B398451}"/>
              </a:ext>
            </a:extLst>
          </p:cNvPr>
          <p:cNvCxnSpPr/>
          <p:nvPr/>
        </p:nvCxnSpPr>
        <p:spPr>
          <a:xfrm flipV="1">
            <a:off x="3756078" y="2749869"/>
            <a:ext cx="0" cy="883580"/>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cxnSp>
        <p:nvCxnSpPr>
          <p:cNvPr id="56" name="Straight Arrow Connector 55">
            <a:extLst>
              <a:ext uri="{FF2B5EF4-FFF2-40B4-BE49-F238E27FC236}">
                <a16:creationId xmlns:a16="http://schemas.microsoft.com/office/drawing/2014/main" id="{488851DE-5620-46DC-81D1-7190064F67BD}"/>
              </a:ext>
            </a:extLst>
          </p:cNvPr>
          <p:cNvCxnSpPr/>
          <p:nvPr/>
        </p:nvCxnSpPr>
        <p:spPr>
          <a:xfrm flipV="1">
            <a:off x="7461503" y="2766029"/>
            <a:ext cx="0" cy="883580"/>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69E6FBEF-BBD5-4D1B-A5CB-26DB2B90E2CF}"/>
              </a:ext>
            </a:extLst>
          </p:cNvPr>
          <p:cNvCxnSpPr/>
          <p:nvPr/>
        </p:nvCxnSpPr>
        <p:spPr>
          <a:xfrm flipV="1">
            <a:off x="1901944" y="2749869"/>
            <a:ext cx="0" cy="883580"/>
          </a:xfrm>
          <a:prstGeom prst="straightConnector1">
            <a:avLst/>
          </a:prstGeom>
          <a:ln>
            <a:solidFill>
              <a:schemeClr val="accent5"/>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AB2109FF-E45E-4BB5-B4E7-10F28E2F3D2F}"/>
              </a:ext>
            </a:extLst>
          </p:cNvPr>
          <p:cNvCxnSpPr/>
          <p:nvPr/>
        </p:nvCxnSpPr>
        <p:spPr>
          <a:xfrm flipV="1">
            <a:off x="5608781" y="2731305"/>
            <a:ext cx="0" cy="883580"/>
          </a:xfrm>
          <a:prstGeom prst="straightConnector1">
            <a:avLst/>
          </a:prstGeom>
          <a:ln>
            <a:solidFill>
              <a:schemeClr val="accent5"/>
            </a:solidFill>
            <a:headEnd type="none"/>
            <a:tailEnd type="triangle"/>
          </a:ln>
        </p:spPr>
        <p:style>
          <a:lnRef idx="3">
            <a:schemeClr val="accent2"/>
          </a:lnRef>
          <a:fillRef idx="0">
            <a:schemeClr val="accent2"/>
          </a:fillRef>
          <a:effectRef idx="2">
            <a:schemeClr val="accent2"/>
          </a:effectRef>
          <a:fontRef idx="minor">
            <a:schemeClr val="tx1"/>
          </a:fontRef>
        </p:style>
      </p:cxnSp>
      <p:sp>
        <p:nvSpPr>
          <p:cNvPr id="59" name="Rectangle 58">
            <a:extLst>
              <a:ext uri="{FF2B5EF4-FFF2-40B4-BE49-F238E27FC236}">
                <a16:creationId xmlns:a16="http://schemas.microsoft.com/office/drawing/2014/main" id="{32280E77-FA75-4D20-8893-275541FBAECF}"/>
              </a:ext>
            </a:extLst>
          </p:cNvPr>
          <p:cNvSpPr/>
          <p:nvPr/>
        </p:nvSpPr>
        <p:spPr>
          <a:xfrm>
            <a:off x="1255079" y="2393990"/>
            <a:ext cx="1309397" cy="461665"/>
          </a:xfrm>
          <a:prstGeom prst="rect">
            <a:avLst/>
          </a:prstGeom>
        </p:spPr>
        <p:txBody>
          <a:bodyPr wrap="none">
            <a:spAutoFit/>
          </a:bodyPr>
          <a:lstStyle/>
          <a:p>
            <a:r>
              <a:rPr lang="en-US" dirty="0">
                <a:latin typeface="Gill Sans Nova Light" panose="020B0302020104020203" pitchFamily="34" charset="0"/>
              </a:rPr>
              <a:t>activation</a:t>
            </a:r>
            <a:endParaRPr lang="en-US" dirty="0"/>
          </a:p>
        </p:txBody>
      </p:sp>
      <p:sp>
        <p:nvSpPr>
          <p:cNvPr id="60" name="Rectangle 59">
            <a:extLst>
              <a:ext uri="{FF2B5EF4-FFF2-40B4-BE49-F238E27FC236}">
                <a16:creationId xmlns:a16="http://schemas.microsoft.com/office/drawing/2014/main" id="{B71C0A52-4D8B-4252-9B00-E6A58AB37BB1}"/>
              </a:ext>
            </a:extLst>
          </p:cNvPr>
          <p:cNvSpPr/>
          <p:nvPr/>
        </p:nvSpPr>
        <p:spPr>
          <a:xfrm>
            <a:off x="3165636" y="2393990"/>
            <a:ext cx="1159485" cy="461665"/>
          </a:xfrm>
          <a:prstGeom prst="rect">
            <a:avLst/>
          </a:prstGeom>
        </p:spPr>
        <p:txBody>
          <a:bodyPr wrap="none">
            <a:spAutoFit/>
          </a:bodyPr>
          <a:lstStyle/>
          <a:p>
            <a:r>
              <a:rPr lang="en-US" dirty="0">
                <a:latin typeface="Gill Sans Nova Light" panose="020B0302020104020203" pitchFamily="34" charset="0"/>
              </a:rPr>
              <a:t>deadline</a:t>
            </a:r>
            <a:endParaRPr lang="en-US" dirty="0"/>
          </a:p>
        </p:txBody>
      </p:sp>
      <p:cxnSp>
        <p:nvCxnSpPr>
          <p:cNvPr id="61" name="Straight Arrow Connector 60">
            <a:extLst>
              <a:ext uri="{FF2B5EF4-FFF2-40B4-BE49-F238E27FC236}">
                <a16:creationId xmlns:a16="http://schemas.microsoft.com/office/drawing/2014/main" id="{2AA3CFB3-ECC8-4166-9A3A-922F0221482B}"/>
              </a:ext>
            </a:extLst>
          </p:cNvPr>
          <p:cNvCxnSpPr>
            <a:cxnSpLocks/>
          </p:cNvCxnSpPr>
          <p:nvPr/>
        </p:nvCxnSpPr>
        <p:spPr>
          <a:xfrm flipV="1">
            <a:off x="8696651" y="2186666"/>
            <a:ext cx="9404" cy="1443289"/>
          </a:xfrm>
          <a:prstGeom prst="straightConnector1">
            <a:avLst/>
          </a:prstGeom>
          <a:ln w="73025">
            <a:headEnd type="triangle"/>
            <a:tailEnd type="triangle"/>
          </a:ln>
        </p:spPr>
        <p:style>
          <a:lnRef idx="3">
            <a:schemeClr val="accent1"/>
          </a:lnRef>
          <a:fillRef idx="0">
            <a:schemeClr val="accent1"/>
          </a:fillRef>
          <a:effectRef idx="2">
            <a:schemeClr val="accent1"/>
          </a:effectRef>
          <a:fontRef idx="minor">
            <a:schemeClr val="tx1"/>
          </a:fontRef>
        </p:style>
      </p:cxnSp>
      <p:sp>
        <p:nvSpPr>
          <p:cNvPr id="63" name="Rectangle 62">
            <a:extLst>
              <a:ext uri="{FF2B5EF4-FFF2-40B4-BE49-F238E27FC236}">
                <a16:creationId xmlns:a16="http://schemas.microsoft.com/office/drawing/2014/main" id="{F8A58535-686A-44FB-9405-489215CD0F1F}"/>
              </a:ext>
            </a:extLst>
          </p:cNvPr>
          <p:cNvSpPr/>
          <p:nvPr/>
        </p:nvSpPr>
        <p:spPr>
          <a:xfrm>
            <a:off x="2520912" y="3163714"/>
            <a:ext cx="62697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766513EC-D6DD-491B-9F2F-A4B5DD451B93}"/>
              </a:ext>
            </a:extLst>
          </p:cNvPr>
          <p:cNvCxnSpPr/>
          <p:nvPr/>
        </p:nvCxnSpPr>
        <p:spPr>
          <a:xfrm>
            <a:off x="1622909"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1D3DB6A-90A6-4C24-9631-D45CAEDB064A}"/>
              </a:ext>
            </a:extLst>
          </p:cNvPr>
          <p:cNvCxnSpPr/>
          <p:nvPr/>
        </p:nvCxnSpPr>
        <p:spPr>
          <a:xfrm>
            <a:off x="2240483"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FF97BC2-78C5-431A-AFC8-7375FDB53C80}"/>
              </a:ext>
            </a:extLst>
          </p:cNvPr>
          <p:cNvCxnSpPr/>
          <p:nvPr/>
        </p:nvCxnSpPr>
        <p:spPr>
          <a:xfrm>
            <a:off x="2858057"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A2BB481E-6650-499E-9040-6B1F42FA0377}"/>
              </a:ext>
            </a:extLst>
          </p:cNvPr>
          <p:cNvCxnSpPr/>
          <p:nvPr/>
        </p:nvCxnSpPr>
        <p:spPr>
          <a:xfrm>
            <a:off x="3475631"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28638A45-AD7C-41D8-8A39-C340541EE361}"/>
              </a:ext>
            </a:extLst>
          </p:cNvPr>
          <p:cNvCxnSpPr/>
          <p:nvPr/>
        </p:nvCxnSpPr>
        <p:spPr>
          <a:xfrm>
            <a:off x="4093205"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661AF2A-05CE-44DC-BF41-DD1DF15043FA}"/>
              </a:ext>
            </a:extLst>
          </p:cNvPr>
          <p:cNvCxnSpPr/>
          <p:nvPr/>
        </p:nvCxnSpPr>
        <p:spPr>
          <a:xfrm>
            <a:off x="4710779"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E7A4F882-E858-4254-9520-335403CC8E36}"/>
              </a:ext>
            </a:extLst>
          </p:cNvPr>
          <p:cNvCxnSpPr/>
          <p:nvPr/>
        </p:nvCxnSpPr>
        <p:spPr>
          <a:xfrm>
            <a:off x="5328353"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C7C2AF4-F5CA-4AAC-AC6D-4EC841B6AC7E}"/>
              </a:ext>
            </a:extLst>
          </p:cNvPr>
          <p:cNvCxnSpPr/>
          <p:nvPr/>
        </p:nvCxnSpPr>
        <p:spPr>
          <a:xfrm>
            <a:off x="5945927"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4AE7465-E8F7-402F-AD25-1E2AEC20A30A}"/>
              </a:ext>
            </a:extLst>
          </p:cNvPr>
          <p:cNvCxnSpPr/>
          <p:nvPr/>
        </p:nvCxnSpPr>
        <p:spPr>
          <a:xfrm>
            <a:off x="6563501"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487AD3DA-B525-4840-8E3F-11DD383C925F}"/>
              </a:ext>
            </a:extLst>
          </p:cNvPr>
          <p:cNvCxnSpPr/>
          <p:nvPr/>
        </p:nvCxnSpPr>
        <p:spPr>
          <a:xfrm>
            <a:off x="7167427"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7D45825-B0C8-47CF-99B0-2D7C2EABE68C}"/>
              </a:ext>
            </a:extLst>
          </p:cNvPr>
          <p:cNvCxnSpPr/>
          <p:nvPr/>
        </p:nvCxnSpPr>
        <p:spPr>
          <a:xfrm>
            <a:off x="7798649"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5543694-2516-42AC-8661-8F6FF8D8A6D4}"/>
              </a:ext>
            </a:extLst>
          </p:cNvPr>
          <p:cNvCxnSpPr/>
          <p:nvPr/>
        </p:nvCxnSpPr>
        <p:spPr>
          <a:xfrm>
            <a:off x="8416223"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3A5A280-CE31-4D09-9DA3-8D3579B0A5F4}"/>
              </a:ext>
            </a:extLst>
          </p:cNvPr>
          <p:cNvCxnSpPr/>
          <p:nvPr/>
        </p:nvCxnSpPr>
        <p:spPr>
          <a:xfrm>
            <a:off x="9033797" y="3560852"/>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D7BCA017-4AAC-41AA-A1C9-F1FCF950D33C}"/>
              </a:ext>
            </a:extLst>
          </p:cNvPr>
          <p:cNvCxnSpPr/>
          <p:nvPr/>
        </p:nvCxnSpPr>
        <p:spPr>
          <a:xfrm>
            <a:off x="9568351" y="3554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83DA80D3-E52E-416B-8513-64DBDAA7A038}"/>
              </a:ext>
            </a:extLst>
          </p:cNvPr>
          <p:cNvCxnSpPr/>
          <p:nvPr/>
        </p:nvCxnSpPr>
        <p:spPr>
          <a:xfrm>
            <a:off x="1283920" y="4288273"/>
            <a:ext cx="3628400"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4112161E-5F32-4E76-9CB1-44EBF89E686A}"/>
              </a:ext>
            </a:extLst>
          </p:cNvPr>
          <p:cNvSpPr/>
          <p:nvPr/>
        </p:nvSpPr>
        <p:spPr>
          <a:xfrm>
            <a:off x="2555305" y="3808019"/>
            <a:ext cx="965329" cy="461665"/>
          </a:xfrm>
          <a:prstGeom prst="rect">
            <a:avLst/>
          </a:prstGeom>
        </p:spPr>
        <p:txBody>
          <a:bodyPr wrap="none">
            <a:spAutoFit/>
          </a:bodyPr>
          <a:lstStyle/>
          <a:p>
            <a:r>
              <a:rPr lang="en-US" dirty="0">
                <a:latin typeface="Gill Sans Nova Light" panose="020B0302020104020203" pitchFamily="34" charset="0"/>
              </a:rPr>
              <a:t>period</a:t>
            </a:r>
            <a:endParaRPr lang="en-US" dirty="0"/>
          </a:p>
        </p:txBody>
      </p:sp>
      <p:sp>
        <p:nvSpPr>
          <p:cNvPr id="80" name="Rectangle 79">
            <a:extLst>
              <a:ext uri="{FF2B5EF4-FFF2-40B4-BE49-F238E27FC236}">
                <a16:creationId xmlns:a16="http://schemas.microsoft.com/office/drawing/2014/main" id="{F4200BA5-341D-4263-A2A7-D848A52CA25C}"/>
              </a:ext>
            </a:extLst>
          </p:cNvPr>
          <p:cNvSpPr/>
          <p:nvPr/>
        </p:nvSpPr>
        <p:spPr>
          <a:xfrm>
            <a:off x="5949178" y="3165779"/>
            <a:ext cx="277177"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F4AC0F3B-DC6C-48A4-8CD6-93B58086AF41}"/>
              </a:ext>
            </a:extLst>
          </p:cNvPr>
          <p:cNvSpPr/>
          <p:nvPr/>
        </p:nvSpPr>
        <p:spPr>
          <a:xfrm>
            <a:off x="6865411" y="3167471"/>
            <a:ext cx="277177"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6723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a:t>
            </a:r>
            <a:r>
              <a:rPr lang="en-US" sz="3200" dirty="0" err="1">
                <a:latin typeface="Gill Sans Light"/>
              </a:rPr>
              <a:t>hyperperiod</a:t>
            </a:r>
            <a:r>
              <a:rPr lang="en-US" sz="3200" dirty="0">
                <a:latin typeface="Gill Sans Light"/>
              </a:rPr>
              <a:t> and preemption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cxnSp>
        <p:nvCxnSpPr>
          <p:cNvPr id="54" name="Straight Arrow Connector 53">
            <a:extLst>
              <a:ext uri="{FF2B5EF4-FFF2-40B4-BE49-F238E27FC236}">
                <a16:creationId xmlns:a16="http://schemas.microsoft.com/office/drawing/2014/main" id="{E2B0AB36-9318-4A86-82FE-29E1A87712BE}"/>
              </a:ext>
            </a:extLst>
          </p:cNvPr>
          <p:cNvCxnSpPr/>
          <p:nvPr/>
        </p:nvCxnSpPr>
        <p:spPr>
          <a:xfrm>
            <a:off x="1557576" y="400506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A053ACA2-7BD8-44D4-A895-3E5E33CDE86C}"/>
              </a:ext>
            </a:extLst>
          </p:cNvPr>
          <p:cNvCxnSpPr/>
          <p:nvPr/>
        </p:nvCxnSpPr>
        <p:spPr>
          <a:xfrm>
            <a:off x="1558969"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3D75658-AC85-4582-930C-00CB7FD5F52E}"/>
              </a:ext>
            </a:extLst>
          </p:cNvPr>
          <p:cNvCxnSpPr/>
          <p:nvPr/>
        </p:nvCxnSpPr>
        <p:spPr>
          <a:xfrm>
            <a:off x="2176543"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D5C9F356-5096-421F-BF26-5D796C858C84}"/>
              </a:ext>
            </a:extLst>
          </p:cNvPr>
          <p:cNvCxnSpPr/>
          <p:nvPr/>
        </p:nvCxnSpPr>
        <p:spPr>
          <a:xfrm>
            <a:off x="2794117"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900A2646-9A3A-4CED-8304-392004A89F8F}"/>
              </a:ext>
            </a:extLst>
          </p:cNvPr>
          <p:cNvCxnSpPr/>
          <p:nvPr/>
        </p:nvCxnSpPr>
        <p:spPr>
          <a:xfrm>
            <a:off x="3411691"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8E752E42-1AB9-498D-B0E1-FF4A546EF287}"/>
              </a:ext>
            </a:extLst>
          </p:cNvPr>
          <p:cNvCxnSpPr/>
          <p:nvPr/>
        </p:nvCxnSpPr>
        <p:spPr>
          <a:xfrm>
            <a:off x="4029265"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373B3E81-6511-4696-BC4A-ED9A9F517867}"/>
              </a:ext>
            </a:extLst>
          </p:cNvPr>
          <p:cNvCxnSpPr/>
          <p:nvPr/>
        </p:nvCxnSpPr>
        <p:spPr>
          <a:xfrm>
            <a:off x="4646839"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52979059-077B-4873-8DF9-59AE3464C8D6}"/>
              </a:ext>
            </a:extLst>
          </p:cNvPr>
          <p:cNvCxnSpPr/>
          <p:nvPr/>
        </p:nvCxnSpPr>
        <p:spPr>
          <a:xfrm>
            <a:off x="5264413"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8C193021-6E85-4A96-966B-20E07A5D8698}"/>
              </a:ext>
            </a:extLst>
          </p:cNvPr>
          <p:cNvCxnSpPr/>
          <p:nvPr/>
        </p:nvCxnSpPr>
        <p:spPr>
          <a:xfrm>
            <a:off x="5881987"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395AF539-0891-47DE-A33C-F2D23C3D6E7A}"/>
              </a:ext>
            </a:extLst>
          </p:cNvPr>
          <p:cNvCxnSpPr/>
          <p:nvPr/>
        </p:nvCxnSpPr>
        <p:spPr>
          <a:xfrm>
            <a:off x="6499561"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B24484F2-A4BB-4CBF-A629-5773F8079799}"/>
              </a:ext>
            </a:extLst>
          </p:cNvPr>
          <p:cNvCxnSpPr/>
          <p:nvPr/>
        </p:nvCxnSpPr>
        <p:spPr>
          <a:xfrm>
            <a:off x="7117135"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4204C8ED-DB9A-46E0-AAFA-65F0D955F981}"/>
              </a:ext>
            </a:extLst>
          </p:cNvPr>
          <p:cNvCxnSpPr/>
          <p:nvPr/>
        </p:nvCxnSpPr>
        <p:spPr>
          <a:xfrm>
            <a:off x="7734709"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D17EB6E7-5D97-41C7-ABAE-507C4015A715}"/>
              </a:ext>
            </a:extLst>
          </p:cNvPr>
          <p:cNvCxnSpPr/>
          <p:nvPr/>
        </p:nvCxnSpPr>
        <p:spPr>
          <a:xfrm>
            <a:off x="8352283"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FAEA836A-35BC-4FBF-A472-C1217FBFEA37}"/>
              </a:ext>
            </a:extLst>
          </p:cNvPr>
          <p:cNvCxnSpPr/>
          <p:nvPr/>
        </p:nvCxnSpPr>
        <p:spPr>
          <a:xfrm>
            <a:off x="8969857"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509D4E8D-9C2E-42A7-BDFE-2E60691EC1F2}"/>
              </a:ext>
            </a:extLst>
          </p:cNvPr>
          <p:cNvCxnSpPr/>
          <p:nvPr/>
        </p:nvCxnSpPr>
        <p:spPr>
          <a:xfrm>
            <a:off x="9587431" y="3917868"/>
            <a:ext cx="0" cy="252000"/>
          </a:xfrm>
          <a:prstGeom prst="line">
            <a:avLst/>
          </a:prstGeom>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AB7DA73F-E210-417F-831A-0F9585BA0583}"/>
              </a:ext>
            </a:extLst>
          </p:cNvPr>
          <p:cNvSpPr/>
          <p:nvPr/>
        </p:nvSpPr>
        <p:spPr>
          <a:xfrm>
            <a:off x="10062313" y="412959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96" name="Rectangle 95">
            <a:extLst>
              <a:ext uri="{FF2B5EF4-FFF2-40B4-BE49-F238E27FC236}">
                <a16:creationId xmlns:a16="http://schemas.microsoft.com/office/drawing/2014/main" id="{D2BBA93C-8C5E-492A-A87F-7C64209D4782}"/>
              </a:ext>
            </a:extLst>
          </p:cNvPr>
          <p:cNvSpPr/>
          <p:nvPr/>
        </p:nvSpPr>
        <p:spPr>
          <a:xfrm>
            <a:off x="1389692" y="4134371"/>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97" name="Straight Connector 96">
            <a:extLst>
              <a:ext uri="{FF2B5EF4-FFF2-40B4-BE49-F238E27FC236}">
                <a16:creationId xmlns:a16="http://schemas.microsoft.com/office/drawing/2014/main" id="{42EBF861-8ED8-47F2-A79E-AC2767F1DF2B}"/>
              </a:ext>
            </a:extLst>
          </p:cNvPr>
          <p:cNvCxnSpPr/>
          <p:nvPr/>
        </p:nvCxnSpPr>
        <p:spPr>
          <a:xfrm>
            <a:off x="10164593" y="391786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A64EAB01-4102-4685-9E9A-F7001EE9A20D}"/>
              </a:ext>
            </a:extLst>
          </p:cNvPr>
          <p:cNvCxnSpPr/>
          <p:nvPr/>
        </p:nvCxnSpPr>
        <p:spPr>
          <a:xfrm flipV="1">
            <a:off x="8923557" y="3121484"/>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8E1A26F-03C7-464E-9AD1-4AC8400D93CB}"/>
              </a:ext>
            </a:extLst>
          </p:cNvPr>
          <p:cNvCxnSpPr/>
          <p:nvPr/>
        </p:nvCxnSpPr>
        <p:spPr>
          <a:xfrm flipV="1">
            <a:off x="9029322" y="3121484"/>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
        <p:nvSpPr>
          <p:cNvPr id="105" name="Optimize schedule with respect to certain properties…">
            <a:extLst>
              <a:ext uri="{FF2B5EF4-FFF2-40B4-BE49-F238E27FC236}">
                <a16:creationId xmlns:a16="http://schemas.microsoft.com/office/drawing/2014/main" id="{75153C47-62E2-4F43-B9F8-89B94805C824}"/>
              </a:ext>
            </a:extLst>
          </p:cNvPr>
          <p:cNvSpPr txBox="1"/>
          <p:nvPr/>
        </p:nvSpPr>
        <p:spPr>
          <a:xfrm>
            <a:off x="2686200" y="5002738"/>
            <a:ext cx="4914113"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err="1">
                <a:latin typeface="Gill Sans Nova Light" panose="020B0302020104020203" pitchFamily="34" charset="0"/>
              </a:rPr>
              <a:t>Hyperperiod</a:t>
            </a:r>
            <a:r>
              <a:rPr lang="en-US" sz="2800" dirty="0">
                <a:latin typeface="Gill Sans Nova Light" panose="020B0302020104020203" pitchFamily="34" charset="0"/>
              </a:rPr>
              <a:t> = lcm of all periods</a:t>
            </a:r>
          </a:p>
        </p:txBody>
      </p:sp>
      <p:cxnSp>
        <p:nvCxnSpPr>
          <p:cNvPr id="106" name="Straight Arrow Connector 105">
            <a:extLst>
              <a:ext uri="{FF2B5EF4-FFF2-40B4-BE49-F238E27FC236}">
                <a16:creationId xmlns:a16="http://schemas.microsoft.com/office/drawing/2014/main" id="{394AA738-BAFA-4AE6-B56A-2FA4D557D81C}"/>
              </a:ext>
            </a:extLst>
          </p:cNvPr>
          <p:cNvCxnSpPr>
            <a:cxnSpLocks/>
          </p:cNvCxnSpPr>
          <p:nvPr/>
        </p:nvCxnSpPr>
        <p:spPr>
          <a:xfrm>
            <a:off x="1598194" y="4870878"/>
            <a:ext cx="743112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11" name="Rectangle 110">
            <a:extLst>
              <a:ext uri="{FF2B5EF4-FFF2-40B4-BE49-F238E27FC236}">
                <a16:creationId xmlns:a16="http://schemas.microsoft.com/office/drawing/2014/main" id="{CD8BA7AA-3233-4710-8D0F-AA8A1000E3C4}"/>
              </a:ext>
            </a:extLst>
          </p:cNvPr>
          <p:cNvSpPr/>
          <p:nvPr/>
        </p:nvSpPr>
        <p:spPr>
          <a:xfrm>
            <a:off x="2162437" y="3534434"/>
            <a:ext cx="125865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7E4D6A74-465C-44D6-95E4-91F07516D649}"/>
              </a:ext>
            </a:extLst>
          </p:cNvPr>
          <p:cNvSpPr/>
          <p:nvPr/>
        </p:nvSpPr>
        <p:spPr>
          <a:xfrm>
            <a:off x="4043572" y="3534433"/>
            <a:ext cx="62697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3E19A9FE-DDC0-4085-B42F-D0F64107D3C2}"/>
              </a:ext>
            </a:extLst>
          </p:cNvPr>
          <p:cNvSpPr/>
          <p:nvPr/>
        </p:nvSpPr>
        <p:spPr>
          <a:xfrm>
            <a:off x="5255009" y="3534432"/>
            <a:ext cx="62697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6E2CC5B-51B7-43E3-A291-AED987F8B8E6}"/>
              </a:ext>
            </a:extLst>
          </p:cNvPr>
          <p:cNvSpPr/>
          <p:nvPr/>
        </p:nvSpPr>
        <p:spPr>
          <a:xfrm>
            <a:off x="4658414" y="3530960"/>
            <a:ext cx="626978"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4FD3BFF4-DB19-4106-BD7F-9FEBB7FE3B83}"/>
              </a:ext>
            </a:extLst>
          </p:cNvPr>
          <p:cNvSpPr/>
          <p:nvPr/>
        </p:nvSpPr>
        <p:spPr>
          <a:xfrm>
            <a:off x="7114405" y="3538915"/>
            <a:ext cx="626978"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C7CC9974-88DE-4614-9321-80A45AFF05E9}"/>
              </a:ext>
            </a:extLst>
          </p:cNvPr>
          <p:cNvSpPr/>
          <p:nvPr/>
        </p:nvSpPr>
        <p:spPr>
          <a:xfrm>
            <a:off x="7732472" y="3541977"/>
            <a:ext cx="62697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290CEB29-EE21-4318-A584-11BF789627CF}"/>
              </a:ext>
            </a:extLst>
          </p:cNvPr>
          <p:cNvSpPr/>
          <p:nvPr/>
        </p:nvSpPr>
        <p:spPr>
          <a:xfrm>
            <a:off x="6507846" y="3540501"/>
            <a:ext cx="62697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E5B46BDC-6913-46F5-9030-D0337C7E9139}"/>
              </a:ext>
            </a:extLst>
          </p:cNvPr>
          <p:cNvSpPr/>
          <p:nvPr/>
        </p:nvSpPr>
        <p:spPr>
          <a:xfrm>
            <a:off x="1417109" y="1270869"/>
            <a:ext cx="1258658" cy="4616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EFB4CA73-0DF4-4301-851C-D4F974EB43CE}"/>
              </a:ext>
            </a:extLst>
          </p:cNvPr>
          <p:cNvSpPr/>
          <p:nvPr/>
        </p:nvSpPr>
        <p:spPr>
          <a:xfrm>
            <a:off x="8181198" y="1280138"/>
            <a:ext cx="626978" cy="461665"/>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120" name="Optimize schedule with respect to certain properties…">
            <a:extLst>
              <a:ext uri="{FF2B5EF4-FFF2-40B4-BE49-F238E27FC236}">
                <a16:creationId xmlns:a16="http://schemas.microsoft.com/office/drawing/2014/main" id="{BD31F6FD-13D1-4990-B443-96AA9CCB9B6F}"/>
              </a:ext>
            </a:extLst>
          </p:cNvPr>
          <p:cNvSpPr txBox="1"/>
          <p:nvPr/>
        </p:nvSpPr>
        <p:spPr>
          <a:xfrm>
            <a:off x="2848847" y="1243456"/>
            <a:ext cx="273637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2 out of 4</a:t>
            </a:r>
          </a:p>
        </p:txBody>
      </p:sp>
      <p:sp>
        <p:nvSpPr>
          <p:cNvPr id="121" name="Optimize schedule with respect to certain properties…">
            <a:extLst>
              <a:ext uri="{FF2B5EF4-FFF2-40B4-BE49-F238E27FC236}">
                <a16:creationId xmlns:a16="http://schemas.microsoft.com/office/drawing/2014/main" id="{ED4DEE8F-6958-4607-AFAB-91FF9694BFBC}"/>
              </a:ext>
            </a:extLst>
          </p:cNvPr>
          <p:cNvSpPr txBox="1"/>
          <p:nvPr/>
        </p:nvSpPr>
        <p:spPr>
          <a:xfrm>
            <a:off x="8494687" y="1231001"/>
            <a:ext cx="273637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1 out of 6</a:t>
            </a:r>
          </a:p>
        </p:txBody>
      </p:sp>
      <p:cxnSp>
        <p:nvCxnSpPr>
          <p:cNvPr id="98" name="Straight Arrow Connector 97">
            <a:extLst>
              <a:ext uri="{FF2B5EF4-FFF2-40B4-BE49-F238E27FC236}">
                <a16:creationId xmlns:a16="http://schemas.microsoft.com/office/drawing/2014/main" id="{C651E23F-507B-40BA-BA72-367B2E8866C5}"/>
              </a:ext>
            </a:extLst>
          </p:cNvPr>
          <p:cNvCxnSpPr/>
          <p:nvPr/>
        </p:nvCxnSpPr>
        <p:spPr>
          <a:xfrm flipV="1">
            <a:off x="4029265" y="3121484"/>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8EF8EED8-7BA5-46F2-8D8F-F62328530BC6}"/>
              </a:ext>
            </a:extLst>
          </p:cNvPr>
          <p:cNvCxnSpPr/>
          <p:nvPr/>
        </p:nvCxnSpPr>
        <p:spPr>
          <a:xfrm flipV="1">
            <a:off x="6499561" y="3121484"/>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214A8B0F-4238-4C50-9041-39E6DF93175A}"/>
              </a:ext>
            </a:extLst>
          </p:cNvPr>
          <p:cNvCxnSpPr/>
          <p:nvPr/>
        </p:nvCxnSpPr>
        <p:spPr>
          <a:xfrm flipV="1">
            <a:off x="5264413" y="3121484"/>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9A1071D9-B562-264F-8988-C24CC36D501C}"/>
              </a:ext>
            </a:extLst>
          </p:cNvPr>
          <p:cNvSpPr/>
          <p:nvPr/>
        </p:nvSpPr>
        <p:spPr>
          <a:xfrm>
            <a:off x="3859988" y="4157995"/>
            <a:ext cx="338554" cy="461665"/>
          </a:xfrm>
          <a:prstGeom prst="rect">
            <a:avLst/>
          </a:prstGeom>
        </p:spPr>
        <p:txBody>
          <a:bodyPr wrap="none">
            <a:spAutoFit/>
          </a:bodyPr>
          <a:lstStyle/>
          <a:p>
            <a:pPr lvl="0"/>
            <a:r>
              <a:rPr lang="en-US" dirty="0">
                <a:latin typeface="Gill Sans Nova Light" panose="020B0302020104020203" pitchFamily="34" charset="0"/>
              </a:rPr>
              <a:t>4</a:t>
            </a:r>
            <a:endParaRPr lang="en-US" dirty="0"/>
          </a:p>
        </p:txBody>
      </p:sp>
      <p:sp>
        <p:nvSpPr>
          <p:cNvPr id="42" name="Rectangle 41">
            <a:extLst>
              <a:ext uri="{FF2B5EF4-FFF2-40B4-BE49-F238E27FC236}">
                <a16:creationId xmlns:a16="http://schemas.microsoft.com/office/drawing/2014/main" id="{3E74A8EF-73A7-F948-8BCF-C8A96944CBE9}"/>
              </a:ext>
            </a:extLst>
          </p:cNvPr>
          <p:cNvSpPr/>
          <p:nvPr/>
        </p:nvSpPr>
        <p:spPr>
          <a:xfrm>
            <a:off x="5095135" y="4171268"/>
            <a:ext cx="338554" cy="461665"/>
          </a:xfrm>
          <a:prstGeom prst="rect">
            <a:avLst/>
          </a:prstGeom>
        </p:spPr>
        <p:txBody>
          <a:bodyPr wrap="none">
            <a:spAutoFit/>
          </a:bodyPr>
          <a:lstStyle/>
          <a:p>
            <a:pPr lvl="0"/>
            <a:r>
              <a:rPr lang="en-US" dirty="0">
                <a:latin typeface="Gill Sans Nova Light" panose="020B0302020104020203" pitchFamily="34" charset="0"/>
              </a:rPr>
              <a:t>6</a:t>
            </a:r>
            <a:endParaRPr lang="en-US" dirty="0"/>
          </a:p>
        </p:txBody>
      </p:sp>
      <p:sp>
        <p:nvSpPr>
          <p:cNvPr id="43" name="Rectangle 42">
            <a:extLst>
              <a:ext uri="{FF2B5EF4-FFF2-40B4-BE49-F238E27FC236}">
                <a16:creationId xmlns:a16="http://schemas.microsoft.com/office/drawing/2014/main" id="{951808AB-D7B7-8B49-8482-C080BC49A1DF}"/>
              </a:ext>
            </a:extLst>
          </p:cNvPr>
          <p:cNvSpPr/>
          <p:nvPr/>
        </p:nvSpPr>
        <p:spPr>
          <a:xfrm>
            <a:off x="6325235" y="4189117"/>
            <a:ext cx="338554" cy="461665"/>
          </a:xfrm>
          <a:prstGeom prst="rect">
            <a:avLst/>
          </a:prstGeom>
        </p:spPr>
        <p:txBody>
          <a:bodyPr wrap="none">
            <a:spAutoFit/>
          </a:bodyPr>
          <a:lstStyle/>
          <a:p>
            <a:pPr lvl="0"/>
            <a:r>
              <a:rPr lang="en-US" dirty="0">
                <a:latin typeface="Gill Sans Nova Light" panose="020B0302020104020203" pitchFamily="34" charset="0"/>
              </a:rPr>
              <a:t>8</a:t>
            </a:r>
            <a:endParaRPr lang="en-US" dirty="0"/>
          </a:p>
        </p:txBody>
      </p:sp>
      <p:sp>
        <p:nvSpPr>
          <p:cNvPr id="44" name="Rectangle 43">
            <a:extLst>
              <a:ext uri="{FF2B5EF4-FFF2-40B4-BE49-F238E27FC236}">
                <a16:creationId xmlns:a16="http://schemas.microsoft.com/office/drawing/2014/main" id="{151B3E85-9F1E-3A4F-86FC-72992241F8DB}"/>
              </a:ext>
            </a:extLst>
          </p:cNvPr>
          <p:cNvSpPr/>
          <p:nvPr/>
        </p:nvSpPr>
        <p:spPr>
          <a:xfrm>
            <a:off x="8733039" y="4157995"/>
            <a:ext cx="492443" cy="461665"/>
          </a:xfrm>
          <a:prstGeom prst="rect">
            <a:avLst/>
          </a:prstGeom>
        </p:spPr>
        <p:txBody>
          <a:bodyPr wrap="none">
            <a:spAutoFit/>
          </a:bodyPr>
          <a:lstStyle/>
          <a:p>
            <a:pPr lvl="0"/>
            <a:r>
              <a:rPr lang="en-US" dirty="0">
                <a:latin typeface="Gill Sans Nova Light" panose="020B0302020104020203" pitchFamily="34" charset="0"/>
              </a:rPr>
              <a:t>12</a:t>
            </a:r>
            <a:endParaRPr lang="en-US" dirty="0"/>
          </a:p>
        </p:txBody>
      </p:sp>
    </p:spTree>
    <p:extLst>
      <p:ext uri="{BB962C8B-B14F-4D97-AF65-F5344CB8AC3E}">
        <p14:creationId xmlns:p14="http://schemas.microsoft.com/office/powerpoint/2010/main" val="2382975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1 – jitter</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37" name="Left Brace 136">
            <a:extLst>
              <a:ext uri="{FF2B5EF4-FFF2-40B4-BE49-F238E27FC236}">
                <a16:creationId xmlns:a16="http://schemas.microsoft.com/office/drawing/2014/main" id="{A321A1F0-4F5B-4F50-8945-5FF5AB27F8D0}"/>
              </a:ext>
            </a:extLst>
          </p:cNvPr>
          <p:cNvSpPr/>
          <p:nvPr/>
        </p:nvSpPr>
        <p:spPr bwMode="auto">
          <a:xfrm rot="-5400000">
            <a:off x="3160823" y="5222464"/>
            <a:ext cx="184172" cy="1298398"/>
          </a:xfrm>
          <a:prstGeom prst="leftBrace">
            <a:avLst>
              <a:gd name="adj1" fmla="val 48417"/>
              <a:gd name="adj2" fmla="val 50000"/>
            </a:avLst>
          </a:prstGeom>
          <a:noFill/>
          <a:ln w="25400">
            <a:solidFill>
              <a:srgbClr val="00B0F0"/>
            </a:solidFill>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93D0"/>
              </a:solidFill>
              <a:effectLst/>
              <a:latin typeface="Arial" charset="0"/>
              <a:cs typeface="Arial" charset="0"/>
            </a:endParaRPr>
          </a:p>
        </p:txBody>
      </p:sp>
      <p:sp>
        <p:nvSpPr>
          <p:cNvPr id="138" name="TextBox 137">
            <a:extLst>
              <a:ext uri="{FF2B5EF4-FFF2-40B4-BE49-F238E27FC236}">
                <a16:creationId xmlns:a16="http://schemas.microsoft.com/office/drawing/2014/main" id="{1D03E76E-BC32-40A7-AB25-C8AEB028502D}"/>
              </a:ext>
            </a:extLst>
          </p:cNvPr>
          <p:cNvSpPr txBox="1"/>
          <p:nvPr/>
        </p:nvSpPr>
        <p:spPr>
          <a:xfrm>
            <a:off x="2909452" y="5945519"/>
            <a:ext cx="912934" cy="400110"/>
          </a:xfrm>
          <a:prstGeom prst="rect">
            <a:avLst/>
          </a:prstGeom>
          <a:noFill/>
        </p:spPr>
        <p:txBody>
          <a:bodyPr wrap="square" rtlCol="0">
            <a:spAutoFit/>
          </a:bodyPr>
          <a:lstStyle/>
          <a:p>
            <a:r>
              <a:rPr lang="de-AT" sz="2000" dirty="0" err="1">
                <a:latin typeface="Gill Sans Light"/>
              </a:rPr>
              <a:t>Jitter</a:t>
            </a:r>
            <a:r>
              <a:rPr lang="de-AT" sz="2000" dirty="0">
                <a:latin typeface="Gill Sans Light"/>
              </a:rPr>
              <a:t>*</a:t>
            </a:r>
            <a:endParaRPr lang="en-US" sz="2000" dirty="0">
              <a:latin typeface="Gill Sans Light"/>
            </a:endParaRPr>
          </a:p>
        </p:txBody>
      </p:sp>
      <p:sp>
        <p:nvSpPr>
          <p:cNvPr id="145" name="TextBox 144">
            <a:extLst>
              <a:ext uri="{FF2B5EF4-FFF2-40B4-BE49-F238E27FC236}">
                <a16:creationId xmlns:a16="http://schemas.microsoft.com/office/drawing/2014/main" id="{E4E7AAE3-5471-41FC-B1D3-9AA35422A2DA}"/>
              </a:ext>
            </a:extLst>
          </p:cNvPr>
          <p:cNvSpPr txBox="1"/>
          <p:nvPr/>
        </p:nvSpPr>
        <p:spPr>
          <a:xfrm>
            <a:off x="5951986" y="2778072"/>
            <a:ext cx="4492580" cy="646331"/>
          </a:xfrm>
          <a:prstGeom prst="rect">
            <a:avLst/>
          </a:prstGeom>
          <a:noFill/>
        </p:spPr>
        <p:txBody>
          <a:bodyPr wrap="square" rtlCol="0">
            <a:spAutoFit/>
          </a:bodyPr>
          <a:lstStyle/>
          <a:p>
            <a:r>
              <a:rPr lang="de-AT" sz="3600" i="1" dirty="0" err="1">
                <a:latin typeface="Gill Sans Light"/>
              </a:rPr>
              <a:t>Jitter</a:t>
            </a:r>
            <a:r>
              <a:rPr lang="de-AT" sz="3600" dirty="0">
                <a:latin typeface="Gill Sans Light"/>
              </a:rPr>
              <a:t> = </a:t>
            </a:r>
            <a:r>
              <a:rPr lang="de-AT" sz="3600" dirty="0" err="1">
                <a:latin typeface="Gill Sans Light"/>
              </a:rPr>
              <a:t>Jitter</a:t>
            </a:r>
            <a:r>
              <a:rPr lang="de-AT" sz="3600" dirty="0">
                <a:latin typeface="Gill Sans Light"/>
              </a:rPr>
              <a:t>* - WCET</a:t>
            </a:r>
            <a:endParaRPr lang="en-US" sz="3600" dirty="0">
              <a:latin typeface="Gill Sans Light"/>
            </a:endParaRPr>
          </a:p>
        </p:txBody>
      </p:sp>
      <p:cxnSp>
        <p:nvCxnSpPr>
          <p:cNvPr id="172" name="Straight Arrow Connector 171">
            <a:extLst>
              <a:ext uri="{FF2B5EF4-FFF2-40B4-BE49-F238E27FC236}">
                <a16:creationId xmlns:a16="http://schemas.microsoft.com/office/drawing/2014/main" id="{C983D28B-ABBE-4FEA-9951-3110DDE26765}"/>
              </a:ext>
            </a:extLst>
          </p:cNvPr>
          <p:cNvCxnSpPr>
            <a:cxnSpLocks/>
          </p:cNvCxnSpPr>
          <p:nvPr/>
        </p:nvCxnSpPr>
        <p:spPr>
          <a:xfrm flipV="1">
            <a:off x="1973172" y="1628169"/>
            <a:ext cx="2467404" cy="46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A0B06A2C-8DEA-4491-85F8-A0BE1E683F6D}"/>
              </a:ext>
            </a:extLst>
          </p:cNvPr>
          <p:cNvCxnSpPr>
            <a:cxnSpLocks/>
          </p:cNvCxnSpPr>
          <p:nvPr/>
        </p:nvCxnSpPr>
        <p:spPr>
          <a:xfrm>
            <a:off x="1974191"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0F5AAB62-A56C-4A53-A8A6-2540486D7FCB}"/>
              </a:ext>
            </a:extLst>
          </p:cNvPr>
          <p:cNvCxnSpPr>
            <a:cxnSpLocks/>
          </p:cNvCxnSpPr>
          <p:nvPr/>
        </p:nvCxnSpPr>
        <p:spPr>
          <a:xfrm>
            <a:off x="2403503"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D0B489DB-D513-4B11-A9D0-1CDF3A2C40E4}"/>
              </a:ext>
            </a:extLst>
          </p:cNvPr>
          <p:cNvCxnSpPr>
            <a:cxnSpLocks/>
          </p:cNvCxnSpPr>
          <p:nvPr/>
        </p:nvCxnSpPr>
        <p:spPr>
          <a:xfrm>
            <a:off x="2832816"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F077F71B-A7BD-43C9-BC1E-23D74013244A}"/>
              </a:ext>
            </a:extLst>
          </p:cNvPr>
          <p:cNvCxnSpPr>
            <a:cxnSpLocks/>
          </p:cNvCxnSpPr>
          <p:nvPr/>
        </p:nvCxnSpPr>
        <p:spPr>
          <a:xfrm>
            <a:off x="3262127"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15052A0F-5977-4700-A942-5D8F640B44D4}"/>
              </a:ext>
            </a:extLst>
          </p:cNvPr>
          <p:cNvCxnSpPr>
            <a:cxnSpLocks/>
          </p:cNvCxnSpPr>
          <p:nvPr/>
        </p:nvCxnSpPr>
        <p:spPr>
          <a:xfrm>
            <a:off x="3691440"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7AA06852-C71E-4AB8-9005-2F31BC9FD3AE}"/>
              </a:ext>
            </a:extLst>
          </p:cNvPr>
          <p:cNvCxnSpPr>
            <a:cxnSpLocks/>
          </p:cNvCxnSpPr>
          <p:nvPr/>
        </p:nvCxnSpPr>
        <p:spPr>
          <a:xfrm>
            <a:off x="4120751" y="1584899"/>
            <a:ext cx="0" cy="125336"/>
          </a:xfrm>
          <a:prstGeom prst="line">
            <a:avLst/>
          </a:prstGeom>
        </p:spPr>
        <p:style>
          <a:lnRef idx="2">
            <a:schemeClr val="dk1"/>
          </a:lnRef>
          <a:fillRef idx="0">
            <a:schemeClr val="dk1"/>
          </a:fillRef>
          <a:effectRef idx="1">
            <a:schemeClr val="dk1"/>
          </a:effectRef>
          <a:fontRef idx="minor">
            <a:schemeClr val="tx1"/>
          </a:fontRef>
        </p:style>
      </p:cxnSp>
      <p:sp>
        <p:nvSpPr>
          <p:cNvPr id="179" name="Rectangle 178">
            <a:extLst>
              <a:ext uri="{FF2B5EF4-FFF2-40B4-BE49-F238E27FC236}">
                <a16:creationId xmlns:a16="http://schemas.microsoft.com/office/drawing/2014/main" id="{5B53D11C-0675-4526-9533-FBF6973058FA}"/>
              </a:ext>
            </a:extLst>
          </p:cNvPr>
          <p:cNvSpPr/>
          <p:nvPr/>
        </p:nvSpPr>
        <p:spPr>
          <a:xfrm>
            <a:off x="1806781" y="1702194"/>
            <a:ext cx="348262" cy="261610"/>
          </a:xfrm>
          <a:prstGeom prst="rect">
            <a:avLst/>
          </a:prstGeom>
        </p:spPr>
        <p:txBody>
          <a:bodyPr wrap="square">
            <a:spAutoFit/>
          </a:bodyPr>
          <a:lstStyle/>
          <a:p>
            <a:pPr lvl="0"/>
            <a:r>
              <a:rPr lang="en-US" sz="1100" dirty="0">
                <a:latin typeface="Gill Sans Nova Light" panose="020B0302020104020203" pitchFamily="34" charset="0"/>
              </a:rPr>
              <a:t>0</a:t>
            </a:r>
            <a:endParaRPr lang="en-US" sz="1100" dirty="0"/>
          </a:p>
        </p:txBody>
      </p:sp>
      <p:cxnSp>
        <p:nvCxnSpPr>
          <p:cNvPr id="180" name="Straight Connector 179">
            <a:extLst>
              <a:ext uri="{FF2B5EF4-FFF2-40B4-BE49-F238E27FC236}">
                <a16:creationId xmlns:a16="http://schemas.microsoft.com/office/drawing/2014/main" id="{68588900-D5D6-4017-AB7F-58AD6B75E071}"/>
              </a:ext>
            </a:extLst>
          </p:cNvPr>
          <p:cNvCxnSpPr>
            <a:cxnSpLocks/>
          </p:cNvCxnSpPr>
          <p:nvPr/>
        </p:nvCxnSpPr>
        <p:spPr>
          <a:xfrm>
            <a:off x="2188846"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D9106BA6-3529-47A9-AC7E-166C54510B0D}"/>
              </a:ext>
            </a:extLst>
          </p:cNvPr>
          <p:cNvCxnSpPr>
            <a:cxnSpLocks/>
          </p:cNvCxnSpPr>
          <p:nvPr/>
        </p:nvCxnSpPr>
        <p:spPr>
          <a:xfrm>
            <a:off x="2618159"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ED918B20-7598-4CBB-AF0E-FC5A0736C18B}"/>
              </a:ext>
            </a:extLst>
          </p:cNvPr>
          <p:cNvCxnSpPr>
            <a:cxnSpLocks/>
          </p:cNvCxnSpPr>
          <p:nvPr/>
        </p:nvCxnSpPr>
        <p:spPr>
          <a:xfrm>
            <a:off x="3047471"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7C80871A-3DE5-422F-B931-155563B20FF2}"/>
              </a:ext>
            </a:extLst>
          </p:cNvPr>
          <p:cNvCxnSpPr>
            <a:cxnSpLocks/>
          </p:cNvCxnSpPr>
          <p:nvPr/>
        </p:nvCxnSpPr>
        <p:spPr>
          <a:xfrm>
            <a:off x="3476783" y="1584899"/>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DF6D1A54-F98E-4CC5-92CC-86C9A165E672}"/>
              </a:ext>
            </a:extLst>
          </p:cNvPr>
          <p:cNvCxnSpPr>
            <a:cxnSpLocks/>
          </p:cNvCxnSpPr>
          <p:nvPr/>
        </p:nvCxnSpPr>
        <p:spPr>
          <a:xfrm>
            <a:off x="3906095" y="1584899"/>
            <a:ext cx="0" cy="125336"/>
          </a:xfrm>
          <a:prstGeom prst="line">
            <a:avLst/>
          </a:prstGeom>
        </p:spPr>
        <p:style>
          <a:lnRef idx="2">
            <a:schemeClr val="dk1"/>
          </a:lnRef>
          <a:fillRef idx="0">
            <a:schemeClr val="dk1"/>
          </a:fillRef>
          <a:effectRef idx="1">
            <a:schemeClr val="dk1"/>
          </a:effectRef>
          <a:fontRef idx="minor">
            <a:schemeClr val="tx1"/>
          </a:fontRef>
        </p:style>
      </p:cxnSp>
      <p:sp>
        <p:nvSpPr>
          <p:cNvPr id="185" name="Rectangle 184">
            <a:extLst>
              <a:ext uri="{FF2B5EF4-FFF2-40B4-BE49-F238E27FC236}">
                <a16:creationId xmlns:a16="http://schemas.microsoft.com/office/drawing/2014/main" id="{BE770024-0153-4150-9023-A81D625E5FBF}"/>
              </a:ext>
            </a:extLst>
          </p:cNvPr>
          <p:cNvSpPr/>
          <p:nvPr/>
        </p:nvSpPr>
        <p:spPr>
          <a:xfrm>
            <a:off x="2869851" y="1725351"/>
            <a:ext cx="348262" cy="261610"/>
          </a:xfrm>
          <a:prstGeom prst="rect">
            <a:avLst/>
          </a:prstGeom>
        </p:spPr>
        <p:txBody>
          <a:bodyPr wrap="square">
            <a:spAutoFit/>
          </a:bodyPr>
          <a:lstStyle/>
          <a:p>
            <a:pPr lvl="0"/>
            <a:r>
              <a:rPr lang="en-US" sz="1100" dirty="0">
                <a:latin typeface="Gill Sans Nova Light" panose="020B0302020104020203" pitchFamily="34" charset="0"/>
              </a:rPr>
              <a:t>5</a:t>
            </a:r>
            <a:endParaRPr lang="en-US" sz="1100" dirty="0"/>
          </a:p>
        </p:txBody>
      </p:sp>
      <p:sp>
        <p:nvSpPr>
          <p:cNvPr id="186" name="Rectangle 185">
            <a:extLst>
              <a:ext uri="{FF2B5EF4-FFF2-40B4-BE49-F238E27FC236}">
                <a16:creationId xmlns:a16="http://schemas.microsoft.com/office/drawing/2014/main" id="{E8E043CC-F33A-4C59-8778-6FCEC87CBED6}"/>
              </a:ext>
            </a:extLst>
          </p:cNvPr>
          <p:cNvSpPr/>
          <p:nvPr/>
        </p:nvSpPr>
        <p:spPr>
          <a:xfrm>
            <a:off x="3854824" y="1703316"/>
            <a:ext cx="444515" cy="261610"/>
          </a:xfrm>
          <a:prstGeom prst="rect">
            <a:avLst/>
          </a:prstGeom>
        </p:spPr>
        <p:txBody>
          <a:bodyPr wrap="square">
            <a:spAutoFit/>
          </a:bodyPr>
          <a:lstStyle/>
          <a:p>
            <a:pPr lvl="0"/>
            <a:r>
              <a:rPr lang="en-US" sz="1100" dirty="0">
                <a:latin typeface="Gill Sans Nova Light" panose="020B0302020104020203" pitchFamily="34" charset="0"/>
              </a:rPr>
              <a:t>10</a:t>
            </a:r>
            <a:endParaRPr lang="en-US" sz="1100" dirty="0"/>
          </a:p>
        </p:txBody>
      </p:sp>
      <p:grpSp>
        <p:nvGrpSpPr>
          <p:cNvPr id="191" name="Group 190">
            <a:extLst>
              <a:ext uri="{FF2B5EF4-FFF2-40B4-BE49-F238E27FC236}">
                <a16:creationId xmlns:a16="http://schemas.microsoft.com/office/drawing/2014/main" id="{77B2C5E1-1A32-4E82-9BD0-2650E92A517E}"/>
              </a:ext>
            </a:extLst>
          </p:cNvPr>
          <p:cNvGrpSpPr/>
          <p:nvPr/>
        </p:nvGrpSpPr>
        <p:grpSpPr>
          <a:xfrm>
            <a:off x="1733553" y="2742305"/>
            <a:ext cx="2718545" cy="443838"/>
            <a:chOff x="350962" y="3868592"/>
            <a:chExt cx="1992084" cy="358630"/>
          </a:xfrm>
        </p:grpSpPr>
        <p:cxnSp>
          <p:nvCxnSpPr>
            <p:cNvPr id="192" name="Straight Connector 191">
              <a:extLst>
                <a:ext uri="{FF2B5EF4-FFF2-40B4-BE49-F238E27FC236}">
                  <a16:creationId xmlns:a16="http://schemas.microsoft.com/office/drawing/2014/main" id="{7AED69AD-7AA1-4CEB-9E77-8177A2F513C1}"/>
                </a:ext>
              </a:extLst>
            </p:cNvPr>
            <p:cNvCxnSpPr/>
            <p:nvPr/>
          </p:nvCxnSpPr>
          <p:spPr>
            <a:xfrm>
              <a:off x="545827"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91357F7B-D991-46B1-9632-D0EA00ADF269}"/>
                </a:ext>
              </a:extLst>
            </p:cNvPr>
            <p:cNvCxnSpPr/>
            <p:nvPr/>
          </p:nvCxnSpPr>
          <p:spPr>
            <a:xfrm>
              <a:off x="860417"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6B5A965F-74C8-4188-AD8F-881B5977E8F3}"/>
                </a:ext>
              </a:extLst>
            </p:cNvPr>
            <p:cNvCxnSpPr/>
            <p:nvPr/>
          </p:nvCxnSpPr>
          <p:spPr>
            <a:xfrm>
              <a:off x="1175006"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3D27C70C-9FD3-465A-80B3-39EBC607A18B}"/>
                </a:ext>
              </a:extLst>
            </p:cNvPr>
            <p:cNvCxnSpPr/>
            <p:nvPr/>
          </p:nvCxnSpPr>
          <p:spPr>
            <a:xfrm>
              <a:off x="1489596"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A448E971-5EDC-451C-9689-E792FCE222BF}"/>
                </a:ext>
              </a:extLst>
            </p:cNvPr>
            <p:cNvCxnSpPr/>
            <p:nvPr/>
          </p:nvCxnSpPr>
          <p:spPr>
            <a:xfrm>
              <a:off x="1804185"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5EA60C89-7CC3-4830-9BDD-D2A856FAC003}"/>
                </a:ext>
              </a:extLst>
            </p:cNvPr>
            <p:cNvCxnSpPr/>
            <p:nvPr/>
          </p:nvCxnSpPr>
          <p:spPr>
            <a:xfrm>
              <a:off x="2118775"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FF831819-5FCF-403E-A5F9-C5442F9ECDF3}"/>
                </a:ext>
              </a:extLst>
            </p:cNvPr>
            <p:cNvCxnSpPr/>
            <p:nvPr/>
          </p:nvCxnSpPr>
          <p:spPr>
            <a:xfrm>
              <a:off x="703122"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815CEDF-7D85-47EC-8962-4F6DE0D92B6D}"/>
                </a:ext>
              </a:extLst>
            </p:cNvPr>
            <p:cNvCxnSpPr/>
            <p:nvPr/>
          </p:nvCxnSpPr>
          <p:spPr>
            <a:xfrm>
              <a:off x="1017711"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DF6D9C0B-BC84-47F2-8C34-12238368ED82}"/>
                </a:ext>
              </a:extLst>
            </p:cNvPr>
            <p:cNvCxnSpPr/>
            <p:nvPr/>
          </p:nvCxnSpPr>
          <p:spPr>
            <a:xfrm>
              <a:off x="1332301"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9F285073-0033-4CB7-A73B-5B04964CF798}"/>
                </a:ext>
              </a:extLst>
            </p:cNvPr>
            <p:cNvCxnSpPr/>
            <p:nvPr/>
          </p:nvCxnSpPr>
          <p:spPr>
            <a:xfrm>
              <a:off x="1646890" y="3868592"/>
              <a:ext cx="0" cy="101274"/>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9A376587-51E7-4F8C-9D6D-0355F8887F4B}"/>
                </a:ext>
              </a:extLst>
            </p:cNvPr>
            <p:cNvCxnSpPr/>
            <p:nvPr/>
          </p:nvCxnSpPr>
          <p:spPr>
            <a:xfrm>
              <a:off x="1961480" y="3868592"/>
              <a:ext cx="0" cy="101274"/>
            </a:xfrm>
            <a:prstGeom prst="line">
              <a:avLst/>
            </a:prstGeom>
          </p:spPr>
          <p:style>
            <a:lnRef idx="2">
              <a:schemeClr val="dk1"/>
            </a:lnRef>
            <a:fillRef idx="0">
              <a:schemeClr val="dk1"/>
            </a:fillRef>
            <a:effectRef idx="1">
              <a:schemeClr val="dk1"/>
            </a:effectRef>
            <a:fontRef idx="minor">
              <a:schemeClr val="tx1"/>
            </a:fontRef>
          </p:style>
        </p:cxnSp>
        <p:sp>
          <p:nvSpPr>
            <p:cNvPr id="203" name="Rectangle 202">
              <a:extLst>
                <a:ext uri="{FF2B5EF4-FFF2-40B4-BE49-F238E27FC236}">
                  <a16:creationId xmlns:a16="http://schemas.microsoft.com/office/drawing/2014/main" id="{EE6922FF-39D5-4428-8444-4C1909E15A10}"/>
                </a:ext>
              </a:extLst>
            </p:cNvPr>
            <p:cNvSpPr/>
            <p:nvPr/>
          </p:nvSpPr>
          <p:spPr>
            <a:xfrm>
              <a:off x="350962" y="3964275"/>
              <a:ext cx="325730" cy="261610"/>
            </a:xfrm>
            <a:prstGeom prst="rect">
              <a:avLst/>
            </a:prstGeom>
          </p:spPr>
          <p:txBody>
            <a:bodyPr wrap="none">
              <a:spAutoFit/>
            </a:bodyPr>
            <a:lstStyle/>
            <a:p>
              <a:pPr lvl="0"/>
              <a:r>
                <a:rPr lang="en-US" sz="1100" dirty="0">
                  <a:latin typeface="Gill Sans Nova Light" panose="020B0302020104020203" pitchFamily="34" charset="0"/>
                </a:rPr>
                <a:t>10</a:t>
              </a:r>
              <a:endParaRPr lang="en-US" sz="1100" dirty="0"/>
            </a:p>
          </p:txBody>
        </p:sp>
        <p:sp>
          <p:nvSpPr>
            <p:cNvPr id="204" name="Rectangle 203">
              <a:extLst>
                <a:ext uri="{FF2B5EF4-FFF2-40B4-BE49-F238E27FC236}">
                  <a16:creationId xmlns:a16="http://schemas.microsoft.com/office/drawing/2014/main" id="{12AF80CE-E049-46B1-BFEB-85BD812C947A}"/>
                </a:ext>
              </a:extLst>
            </p:cNvPr>
            <p:cNvSpPr/>
            <p:nvPr/>
          </p:nvSpPr>
          <p:spPr>
            <a:xfrm>
              <a:off x="1162655" y="3965612"/>
              <a:ext cx="325730" cy="261610"/>
            </a:xfrm>
            <a:prstGeom prst="rect">
              <a:avLst/>
            </a:prstGeom>
          </p:spPr>
          <p:txBody>
            <a:bodyPr wrap="none">
              <a:spAutoFit/>
            </a:bodyPr>
            <a:lstStyle/>
            <a:p>
              <a:pPr lvl="0"/>
              <a:r>
                <a:rPr lang="en-US" sz="1100" dirty="0">
                  <a:latin typeface="Gill Sans Nova Light" panose="020B0302020104020203" pitchFamily="34" charset="0"/>
                </a:rPr>
                <a:t>15</a:t>
              </a:r>
              <a:endParaRPr lang="en-US" sz="1100" dirty="0"/>
            </a:p>
          </p:txBody>
        </p:sp>
        <p:sp>
          <p:nvSpPr>
            <p:cNvPr id="205" name="Rectangle 204">
              <a:extLst>
                <a:ext uri="{FF2B5EF4-FFF2-40B4-BE49-F238E27FC236}">
                  <a16:creationId xmlns:a16="http://schemas.microsoft.com/office/drawing/2014/main" id="{16537B12-4B17-49F1-B7E0-3D590C6B5161}"/>
                </a:ext>
              </a:extLst>
            </p:cNvPr>
            <p:cNvSpPr/>
            <p:nvPr/>
          </p:nvSpPr>
          <p:spPr>
            <a:xfrm>
              <a:off x="1945515" y="3957483"/>
              <a:ext cx="325730" cy="261610"/>
            </a:xfrm>
            <a:prstGeom prst="rect">
              <a:avLst/>
            </a:prstGeom>
          </p:spPr>
          <p:txBody>
            <a:bodyPr wrap="none">
              <a:spAutoFit/>
            </a:bodyPr>
            <a:lstStyle/>
            <a:p>
              <a:pPr lvl="0"/>
              <a:r>
                <a:rPr lang="en-US" sz="1100" dirty="0">
                  <a:latin typeface="Gill Sans Nova Light" panose="020B0302020104020203" pitchFamily="34" charset="0"/>
                </a:rPr>
                <a:t>20</a:t>
              </a:r>
              <a:endParaRPr lang="en-US" sz="1100" dirty="0"/>
            </a:p>
          </p:txBody>
        </p:sp>
        <p:cxnSp>
          <p:nvCxnSpPr>
            <p:cNvPr id="210" name="Straight Arrow Connector 209">
              <a:extLst>
                <a:ext uri="{FF2B5EF4-FFF2-40B4-BE49-F238E27FC236}">
                  <a16:creationId xmlns:a16="http://schemas.microsoft.com/office/drawing/2014/main" id="{079DE8E1-2A2F-4C48-9518-2CC259588F7D}"/>
                </a:ext>
              </a:extLst>
            </p:cNvPr>
            <p:cNvCxnSpPr>
              <a:cxnSpLocks/>
            </p:cNvCxnSpPr>
            <p:nvPr/>
          </p:nvCxnSpPr>
          <p:spPr>
            <a:xfrm flipV="1">
              <a:off x="555392" y="3898530"/>
              <a:ext cx="1787654" cy="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12" name="Straight Connector 211">
            <a:extLst>
              <a:ext uri="{FF2B5EF4-FFF2-40B4-BE49-F238E27FC236}">
                <a16:creationId xmlns:a16="http://schemas.microsoft.com/office/drawing/2014/main" id="{C383D3B4-98B2-48FF-ACF1-6472EEF870A9}"/>
              </a:ext>
            </a:extLst>
          </p:cNvPr>
          <p:cNvCxnSpPr>
            <a:cxnSpLocks/>
          </p:cNvCxnSpPr>
          <p:nvPr/>
        </p:nvCxnSpPr>
        <p:spPr>
          <a:xfrm>
            <a:off x="1970202"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7E74E567-2F36-494D-941B-B1EA54FE82A2}"/>
              </a:ext>
            </a:extLst>
          </p:cNvPr>
          <p:cNvCxnSpPr>
            <a:cxnSpLocks/>
          </p:cNvCxnSpPr>
          <p:nvPr/>
        </p:nvCxnSpPr>
        <p:spPr>
          <a:xfrm>
            <a:off x="2399514"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08ABA-988C-49C9-AB3B-65FA54F748B2}"/>
              </a:ext>
            </a:extLst>
          </p:cNvPr>
          <p:cNvCxnSpPr>
            <a:cxnSpLocks/>
          </p:cNvCxnSpPr>
          <p:nvPr/>
        </p:nvCxnSpPr>
        <p:spPr>
          <a:xfrm>
            <a:off x="2828826"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D405756C-EBBC-4AAD-A572-0500881975E2}"/>
              </a:ext>
            </a:extLst>
          </p:cNvPr>
          <p:cNvCxnSpPr>
            <a:cxnSpLocks/>
          </p:cNvCxnSpPr>
          <p:nvPr/>
        </p:nvCxnSpPr>
        <p:spPr>
          <a:xfrm>
            <a:off x="3258139"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B474B23D-7F5F-4A41-AB61-00847A2DB8FF}"/>
              </a:ext>
            </a:extLst>
          </p:cNvPr>
          <p:cNvCxnSpPr>
            <a:cxnSpLocks/>
          </p:cNvCxnSpPr>
          <p:nvPr/>
        </p:nvCxnSpPr>
        <p:spPr>
          <a:xfrm>
            <a:off x="3687450"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D050930E-6BA5-4457-9AA3-9F0E5310DDC0}"/>
              </a:ext>
            </a:extLst>
          </p:cNvPr>
          <p:cNvCxnSpPr>
            <a:cxnSpLocks/>
          </p:cNvCxnSpPr>
          <p:nvPr/>
        </p:nvCxnSpPr>
        <p:spPr>
          <a:xfrm>
            <a:off x="2184858"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4FA1ADCE-9D7C-40AB-B492-2E4CF2D8ED6A}"/>
              </a:ext>
            </a:extLst>
          </p:cNvPr>
          <p:cNvCxnSpPr>
            <a:cxnSpLocks/>
          </p:cNvCxnSpPr>
          <p:nvPr/>
        </p:nvCxnSpPr>
        <p:spPr>
          <a:xfrm>
            <a:off x="2614169"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520F64B3-2B0E-48E4-A436-432E3123C2A8}"/>
              </a:ext>
            </a:extLst>
          </p:cNvPr>
          <p:cNvCxnSpPr>
            <a:cxnSpLocks/>
          </p:cNvCxnSpPr>
          <p:nvPr/>
        </p:nvCxnSpPr>
        <p:spPr>
          <a:xfrm>
            <a:off x="3043482"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0F734E57-477B-47B6-B146-2F805AD3C406}"/>
              </a:ext>
            </a:extLst>
          </p:cNvPr>
          <p:cNvCxnSpPr>
            <a:cxnSpLocks/>
          </p:cNvCxnSpPr>
          <p:nvPr/>
        </p:nvCxnSpPr>
        <p:spPr>
          <a:xfrm>
            <a:off x="3472794" y="5041560"/>
            <a:ext cx="0" cy="125336"/>
          </a:xfrm>
          <a:prstGeom prst="line">
            <a:avLst/>
          </a:prstGeom>
        </p:spPr>
        <p:style>
          <a:lnRef idx="2">
            <a:schemeClr val="dk1"/>
          </a:lnRef>
          <a:fillRef idx="0">
            <a:schemeClr val="dk1"/>
          </a:fillRef>
          <a:effectRef idx="1">
            <a:schemeClr val="dk1"/>
          </a:effectRef>
          <a:fontRef idx="minor">
            <a:schemeClr val="tx1"/>
          </a:fontRef>
        </p:style>
      </p:cxnSp>
      <p:sp>
        <p:nvSpPr>
          <p:cNvPr id="221" name="Rectangle 220">
            <a:extLst>
              <a:ext uri="{FF2B5EF4-FFF2-40B4-BE49-F238E27FC236}">
                <a16:creationId xmlns:a16="http://schemas.microsoft.com/office/drawing/2014/main" id="{7BDE55E0-4A40-424D-85D5-1FB2A6C3D653}"/>
              </a:ext>
            </a:extLst>
          </p:cNvPr>
          <p:cNvSpPr/>
          <p:nvPr/>
        </p:nvSpPr>
        <p:spPr>
          <a:xfrm>
            <a:off x="1747765" y="5171816"/>
            <a:ext cx="444515" cy="261610"/>
          </a:xfrm>
          <a:prstGeom prst="rect">
            <a:avLst/>
          </a:prstGeom>
        </p:spPr>
        <p:txBody>
          <a:bodyPr wrap="square">
            <a:spAutoFit/>
          </a:bodyPr>
          <a:lstStyle/>
          <a:p>
            <a:pPr lvl="0"/>
            <a:r>
              <a:rPr lang="en-US" sz="1100" dirty="0">
                <a:latin typeface="Gill Sans Nova Light" panose="020B0302020104020203" pitchFamily="34" charset="0"/>
              </a:rPr>
              <a:t>30</a:t>
            </a:r>
            <a:endParaRPr lang="en-US" sz="1100" dirty="0"/>
          </a:p>
        </p:txBody>
      </p:sp>
      <p:sp>
        <p:nvSpPr>
          <p:cNvPr id="222" name="Rectangle 221">
            <a:extLst>
              <a:ext uri="{FF2B5EF4-FFF2-40B4-BE49-F238E27FC236}">
                <a16:creationId xmlns:a16="http://schemas.microsoft.com/office/drawing/2014/main" id="{D3474EF0-C69B-44EF-8DE2-15B9D3DE1466}"/>
              </a:ext>
            </a:extLst>
          </p:cNvPr>
          <p:cNvSpPr/>
          <p:nvPr/>
        </p:nvSpPr>
        <p:spPr>
          <a:xfrm>
            <a:off x="2820297" y="5171816"/>
            <a:ext cx="444515" cy="261610"/>
          </a:xfrm>
          <a:prstGeom prst="rect">
            <a:avLst/>
          </a:prstGeom>
        </p:spPr>
        <p:txBody>
          <a:bodyPr wrap="square">
            <a:spAutoFit/>
          </a:bodyPr>
          <a:lstStyle/>
          <a:p>
            <a:pPr lvl="0"/>
            <a:r>
              <a:rPr lang="en-US" sz="1100" dirty="0">
                <a:latin typeface="Gill Sans Nova Light" panose="020B0302020104020203" pitchFamily="34" charset="0"/>
              </a:rPr>
              <a:t>35</a:t>
            </a:r>
            <a:endParaRPr lang="en-US" sz="1100" dirty="0"/>
          </a:p>
        </p:txBody>
      </p:sp>
      <p:cxnSp>
        <p:nvCxnSpPr>
          <p:cNvPr id="223" name="Straight Connector 222">
            <a:extLst>
              <a:ext uri="{FF2B5EF4-FFF2-40B4-BE49-F238E27FC236}">
                <a16:creationId xmlns:a16="http://schemas.microsoft.com/office/drawing/2014/main" id="{6AFB2327-C4B9-41CF-BA97-37203ED38CC8}"/>
              </a:ext>
            </a:extLst>
          </p:cNvPr>
          <p:cNvCxnSpPr>
            <a:cxnSpLocks/>
          </p:cNvCxnSpPr>
          <p:nvPr/>
        </p:nvCxnSpPr>
        <p:spPr>
          <a:xfrm>
            <a:off x="4116776" y="5041560"/>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38F82ED1-0152-4A8F-9086-E43327E35EDC}"/>
              </a:ext>
            </a:extLst>
          </p:cNvPr>
          <p:cNvCxnSpPr>
            <a:cxnSpLocks/>
          </p:cNvCxnSpPr>
          <p:nvPr/>
        </p:nvCxnSpPr>
        <p:spPr>
          <a:xfrm>
            <a:off x="3902106" y="5041560"/>
            <a:ext cx="0" cy="125336"/>
          </a:xfrm>
          <a:prstGeom prst="line">
            <a:avLst/>
          </a:prstGeom>
        </p:spPr>
        <p:style>
          <a:lnRef idx="2">
            <a:schemeClr val="dk1"/>
          </a:lnRef>
          <a:fillRef idx="0">
            <a:schemeClr val="dk1"/>
          </a:fillRef>
          <a:effectRef idx="1">
            <a:schemeClr val="dk1"/>
          </a:effectRef>
          <a:fontRef idx="minor">
            <a:schemeClr val="tx1"/>
          </a:fontRef>
        </p:style>
      </p:cxnSp>
      <p:sp>
        <p:nvSpPr>
          <p:cNvPr id="225" name="Rectangle 224">
            <a:extLst>
              <a:ext uri="{FF2B5EF4-FFF2-40B4-BE49-F238E27FC236}">
                <a16:creationId xmlns:a16="http://schemas.microsoft.com/office/drawing/2014/main" id="{23DB61B3-82D6-4B5D-BB49-7ABFC8BC3172}"/>
              </a:ext>
            </a:extLst>
          </p:cNvPr>
          <p:cNvSpPr/>
          <p:nvPr/>
        </p:nvSpPr>
        <p:spPr>
          <a:xfrm>
            <a:off x="3922664" y="5157609"/>
            <a:ext cx="444515" cy="261610"/>
          </a:xfrm>
          <a:prstGeom prst="rect">
            <a:avLst/>
          </a:prstGeom>
        </p:spPr>
        <p:txBody>
          <a:bodyPr wrap="square">
            <a:spAutoFit/>
          </a:bodyPr>
          <a:lstStyle/>
          <a:p>
            <a:pPr lvl="0"/>
            <a:r>
              <a:rPr lang="en-US" sz="1100" dirty="0">
                <a:latin typeface="Gill Sans Nova Light" panose="020B0302020104020203" pitchFamily="34" charset="0"/>
              </a:rPr>
              <a:t>40</a:t>
            </a:r>
            <a:endParaRPr lang="en-US" sz="1100" dirty="0"/>
          </a:p>
        </p:txBody>
      </p:sp>
      <p:cxnSp>
        <p:nvCxnSpPr>
          <p:cNvPr id="230" name="Straight Arrow Connector 229">
            <a:extLst>
              <a:ext uri="{FF2B5EF4-FFF2-40B4-BE49-F238E27FC236}">
                <a16:creationId xmlns:a16="http://schemas.microsoft.com/office/drawing/2014/main" id="{A905D6FA-A3BA-4EF6-A667-47E01F0FE8BD}"/>
              </a:ext>
            </a:extLst>
          </p:cNvPr>
          <p:cNvCxnSpPr>
            <a:cxnSpLocks/>
          </p:cNvCxnSpPr>
          <p:nvPr/>
        </p:nvCxnSpPr>
        <p:spPr>
          <a:xfrm>
            <a:off x="1958811" y="5093256"/>
            <a:ext cx="2506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BDEE6FDD-712E-4A74-BC44-1F04ED4FF40A}"/>
              </a:ext>
            </a:extLst>
          </p:cNvPr>
          <p:cNvCxnSpPr>
            <a:cxnSpLocks/>
          </p:cNvCxnSpPr>
          <p:nvPr/>
        </p:nvCxnSpPr>
        <p:spPr>
          <a:xfrm>
            <a:off x="2413519"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CB4D94F7-C821-4166-A889-52431E3E69CD}"/>
              </a:ext>
            </a:extLst>
          </p:cNvPr>
          <p:cNvCxnSpPr>
            <a:cxnSpLocks/>
          </p:cNvCxnSpPr>
          <p:nvPr/>
        </p:nvCxnSpPr>
        <p:spPr>
          <a:xfrm>
            <a:off x="2842832"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1EB2CA2E-ACD3-4543-8435-79B06757D87C}"/>
              </a:ext>
            </a:extLst>
          </p:cNvPr>
          <p:cNvCxnSpPr>
            <a:cxnSpLocks/>
          </p:cNvCxnSpPr>
          <p:nvPr/>
        </p:nvCxnSpPr>
        <p:spPr>
          <a:xfrm>
            <a:off x="3272144"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5FF67065-94D1-474B-B311-CE5EAC8E5484}"/>
              </a:ext>
            </a:extLst>
          </p:cNvPr>
          <p:cNvCxnSpPr>
            <a:cxnSpLocks/>
          </p:cNvCxnSpPr>
          <p:nvPr/>
        </p:nvCxnSpPr>
        <p:spPr>
          <a:xfrm>
            <a:off x="3701456"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A3668534-E76C-439D-A712-4742DDEA967E}"/>
              </a:ext>
            </a:extLst>
          </p:cNvPr>
          <p:cNvCxnSpPr>
            <a:cxnSpLocks/>
          </p:cNvCxnSpPr>
          <p:nvPr/>
        </p:nvCxnSpPr>
        <p:spPr>
          <a:xfrm>
            <a:off x="2198863"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C37DD3B2-38F8-4CF9-B31B-D99B04ECD6A4}"/>
              </a:ext>
            </a:extLst>
          </p:cNvPr>
          <p:cNvCxnSpPr>
            <a:cxnSpLocks/>
          </p:cNvCxnSpPr>
          <p:nvPr/>
        </p:nvCxnSpPr>
        <p:spPr>
          <a:xfrm>
            <a:off x="2628176"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5E32F5E6-C208-406F-99B5-DAA8D30F900D}"/>
              </a:ext>
            </a:extLst>
          </p:cNvPr>
          <p:cNvCxnSpPr>
            <a:cxnSpLocks/>
          </p:cNvCxnSpPr>
          <p:nvPr/>
        </p:nvCxnSpPr>
        <p:spPr>
          <a:xfrm>
            <a:off x="3057487"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5804BF2B-2DF3-4D74-873D-2EACD1D90A1C}"/>
              </a:ext>
            </a:extLst>
          </p:cNvPr>
          <p:cNvCxnSpPr>
            <a:cxnSpLocks/>
          </p:cNvCxnSpPr>
          <p:nvPr/>
        </p:nvCxnSpPr>
        <p:spPr>
          <a:xfrm>
            <a:off x="3486800"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BEF14536-C7FE-466B-B9B2-1EBD4A1B1A10}"/>
              </a:ext>
            </a:extLst>
          </p:cNvPr>
          <p:cNvCxnSpPr>
            <a:cxnSpLocks/>
          </p:cNvCxnSpPr>
          <p:nvPr/>
        </p:nvCxnSpPr>
        <p:spPr>
          <a:xfrm>
            <a:off x="4130768" y="3951876"/>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5A0DAAE-2DDC-48AE-8FF9-ED06D4F45719}"/>
              </a:ext>
            </a:extLst>
          </p:cNvPr>
          <p:cNvCxnSpPr>
            <a:cxnSpLocks/>
          </p:cNvCxnSpPr>
          <p:nvPr/>
        </p:nvCxnSpPr>
        <p:spPr>
          <a:xfrm>
            <a:off x="3916111" y="3951876"/>
            <a:ext cx="0" cy="125336"/>
          </a:xfrm>
          <a:prstGeom prst="line">
            <a:avLst/>
          </a:prstGeom>
        </p:spPr>
        <p:style>
          <a:lnRef idx="2">
            <a:schemeClr val="dk1"/>
          </a:lnRef>
          <a:fillRef idx="0">
            <a:schemeClr val="dk1"/>
          </a:fillRef>
          <a:effectRef idx="1">
            <a:schemeClr val="dk1"/>
          </a:effectRef>
          <a:fontRef idx="minor">
            <a:schemeClr val="tx1"/>
          </a:fontRef>
        </p:style>
      </p:cxnSp>
      <p:sp>
        <p:nvSpPr>
          <p:cNvPr id="242" name="Rectangle 241">
            <a:extLst>
              <a:ext uri="{FF2B5EF4-FFF2-40B4-BE49-F238E27FC236}">
                <a16:creationId xmlns:a16="http://schemas.microsoft.com/office/drawing/2014/main" id="{1D51FF2D-BA57-49CE-AB02-64B32D3882D8}"/>
              </a:ext>
            </a:extLst>
          </p:cNvPr>
          <p:cNvSpPr/>
          <p:nvPr/>
        </p:nvSpPr>
        <p:spPr>
          <a:xfrm>
            <a:off x="1747765" y="4061887"/>
            <a:ext cx="444515" cy="261610"/>
          </a:xfrm>
          <a:prstGeom prst="rect">
            <a:avLst/>
          </a:prstGeom>
        </p:spPr>
        <p:txBody>
          <a:bodyPr wrap="square">
            <a:spAutoFit/>
          </a:bodyPr>
          <a:lstStyle/>
          <a:p>
            <a:pPr lvl="0"/>
            <a:r>
              <a:rPr lang="en-US" sz="1100" dirty="0">
                <a:latin typeface="Gill Sans Nova Light" panose="020B0302020104020203" pitchFamily="34" charset="0"/>
              </a:rPr>
              <a:t>20</a:t>
            </a:r>
            <a:endParaRPr lang="en-US" sz="1100" dirty="0"/>
          </a:p>
        </p:txBody>
      </p:sp>
      <p:sp>
        <p:nvSpPr>
          <p:cNvPr id="243" name="Rectangle 242">
            <a:extLst>
              <a:ext uri="{FF2B5EF4-FFF2-40B4-BE49-F238E27FC236}">
                <a16:creationId xmlns:a16="http://schemas.microsoft.com/office/drawing/2014/main" id="{F140D7BB-A6F7-4E4A-9B5D-482CDBBA3921}"/>
              </a:ext>
            </a:extLst>
          </p:cNvPr>
          <p:cNvSpPr/>
          <p:nvPr/>
        </p:nvSpPr>
        <p:spPr>
          <a:xfrm>
            <a:off x="2813744" y="4092328"/>
            <a:ext cx="444515" cy="261610"/>
          </a:xfrm>
          <a:prstGeom prst="rect">
            <a:avLst/>
          </a:prstGeom>
        </p:spPr>
        <p:txBody>
          <a:bodyPr wrap="square">
            <a:spAutoFit/>
          </a:bodyPr>
          <a:lstStyle/>
          <a:p>
            <a:pPr lvl="0"/>
            <a:r>
              <a:rPr lang="en-US" sz="1100" dirty="0">
                <a:latin typeface="Gill Sans Nova Light" panose="020B0302020104020203" pitchFamily="34" charset="0"/>
              </a:rPr>
              <a:t>25</a:t>
            </a:r>
            <a:endParaRPr lang="en-US" sz="1100" dirty="0"/>
          </a:p>
        </p:txBody>
      </p:sp>
      <p:sp>
        <p:nvSpPr>
          <p:cNvPr id="244" name="Rectangle 243">
            <a:extLst>
              <a:ext uri="{FF2B5EF4-FFF2-40B4-BE49-F238E27FC236}">
                <a16:creationId xmlns:a16="http://schemas.microsoft.com/office/drawing/2014/main" id="{C46BCDE9-9F98-4696-9B1F-46D546DC60A5}"/>
              </a:ext>
            </a:extLst>
          </p:cNvPr>
          <p:cNvSpPr/>
          <p:nvPr/>
        </p:nvSpPr>
        <p:spPr>
          <a:xfrm>
            <a:off x="3908331" y="4082133"/>
            <a:ext cx="444515" cy="261610"/>
          </a:xfrm>
          <a:prstGeom prst="rect">
            <a:avLst/>
          </a:prstGeom>
        </p:spPr>
        <p:txBody>
          <a:bodyPr wrap="square">
            <a:spAutoFit/>
          </a:bodyPr>
          <a:lstStyle/>
          <a:p>
            <a:pPr lvl="0"/>
            <a:r>
              <a:rPr lang="en-US" sz="1100" dirty="0">
                <a:latin typeface="Gill Sans Nova Light" panose="020B0302020104020203" pitchFamily="34" charset="0"/>
              </a:rPr>
              <a:t>30</a:t>
            </a:r>
            <a:endParaRPr lang="en-US" sz="1100" dirty="0"/>
          </a:p>
        </p:txBody>
      </p:sp>
      <p:cxnSp>
        <p:nvCxnSpPr>
          <p:cNvPr id="246" name="Straight Connector 245">
            <a:extLst>
              <a:ext uri="{FF2B5EF4-FFF2-40B4-BE49-F238E27FC236}">
                <a16:creationId xmlns:a16="http://schemas.microsoft.com/office/drawing/2014/main" id="{93F7C016-CF7C-4121-9715-DA69D518EEEC}"/>
              </a:ext>
            </a:extLst>
          </p:cNvPr>
          <p:cNvCxnSpPr>
            <a:cxnSpLocks/>
          </p:cNvCxnSpPr>
          <p:nvPr/>
        </p:nvCxnSpPr>
        <p:spPr>
          <a:xfrm>
            <a:off x="2000090" y="3937472"/>
            <a:ext cx="0" cy="125336"/>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Arrow Connector 248">
            <a:extLst>
              <a:ext uri="{FF2B5EF4-FFF2-40B4-BE49-F238E27FC236}">
                <a16:creationId xmlns:a16="http://schemas.microsoft.com/office/drawing/2014/main" id="{270216D1-0A68-42C8-9B26-0CA125B5A902}"/>
              </a:ext>
            </a:extLst>
          </p:cNvPr>
          <p:cNvCxnSpPr>
            <a:cxnSpLocks/>
          </p:cNvCxnSpPr>
          <p:nvPr/>
        </p:nvCxnSpPr>
        <p:spPr>
          <a:xfrm>
            <a:off x="1996714" y="3996960"/>
            <a:ext cx="2506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0" name="Rectangle 249">
            <a:extLst>
              <a:ext uri="{FF2B5EF4-FFF2-40B4-BE49-F238E27FC236}">
                <a16:creationId xmlns:a16="http://schemas.microsoft.com/office/drawing/2014/main" id="{CF283CA2-CDC7-480E-AFE0-8BA7A328A64D}"/>
              </a:ext>
            </a:extLst>
          </p:cNvPr>
          <p:cNvSpPr/>
          <p:nvPr/>
        </p:nvSpPr>
        <p:spPr>
          <a:xfrm>
            <a:off x="2598344" y="1334626"/>
            <a:ext cx="468042" cy="2865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1" name="Rectangle 250">
            <a:extLst>
              <a:ext uri="{FF2B5EF4-FFF2-40B4-BE49-F238E27FC236}">
                <a16:creationId xmlns:a16="http://schemas.microsoft.com/office/drawing/2014/main" id="{6EE1A411-7E48-4417-B6A2-70F1ECAF9787}"/>
              </a:ext>
            </a:extLst>
          </p:cNvPr>
          <p:cNvSpPr/>
          <p:nvPr/>
        </p:nvSpPr>
        <p:spPr>
          <a:xfrm>
            <a:off x="2841907" y="2488820"/>
            <a:ext cx="468042" cy="2865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2" name="Rectangle 251">
            <a:extLst>
              <a:ext uri="{FF2B5EF4-FFF2-40B4-BE49-F238E27FC236}">
                <a16:creationId xmlns:a16="http://schemas.microsoft.com/office/drawing/2014/main" id="{7066CE19-7E1F-4ADA-82B2-3C0C4F10D4AC}"/>
              </a:ext>
            </a:extLst>
          </p:cNvPr>
          <p:cNvSpPr/>
          <p:nvPr/>
        </p:nvSpPr>
        <p:spPr>
          <a:xfrm>
            <a:off x="2626092" y="3619914"/>
            <a:ext cx="214302" cy="3700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4" name="Rectangle 253">
            <a:extLst>
              <a:ext uri="{FF2B5EF4-FFF2-40B4-BE49-F238E27FC236}">
                <a16:creationId xmlns:a16="http://schemas.microsoft.com/office/drawing/2014/main" id="{B92BE95E-BEA7-46D3-BF60-D1AADAB67871}"/>
              </a:ext>
            </a:extLst>
          </p:cNvPr>
          <p:cNvSpPr/>
          <p:nvPr/>
        </p:nvSpPr>
        <p:spPr>
          <a:xfrm>
            <a:off x="3706925" y="3614851"/>
            <a:ext cx="214302" cy="3700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5" name="Rectangle 254">
            <a:extLst>
              <a:ext uri="{FF2B5EF4-FFF2-40B4-BE49-F238E27FC236}">
                <a16:creationId xmlns:a16="http://schemas.microsoft.com/office/drawing/2014/main" id="{C6082AF5-34FB-4C74-A8B8-A0853C76F5C4}"/>
              </a:ext>
            </a:extLst>
          </p:cNvPr>
          <p:cNvSpPr/>
          <p:nvPr/>
        </p:nvSpPr>
        <p:spPr>
          <a:xfrm>
            <a:off x="3247269" y="4804549"/>
            <a:ext cx="468042" cy="2865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Arial" panose="020B0604020202020204" pitchFamily="34" charset="0"/>
              <a:cs typeface="Arial" panose="020B0604020202020204" pitchFamily="34" charset="0"/>
            </a:endParaRPr>
          </a:p>
        </p:txBody>
      </p:sp>
      <p:sp>
        <p:nvSpPr>
          <p:cNvPr id="256" name="Left Brace 255">
            <a:extLst>
              <a:ext uri="{FF2B5EF4-FFF2-40B4-BE49-F238E27FC236}">
                <a16:creationId xmlns:a16="http://schemas.microsoft.com/office/drawing/2014/main" id="{274E3CAC-D6EF-4B6F-B1D8-B9C7D9602E1C}"/>
              </a:ext>
            </a:extLst>
          </p:cNvPr>
          <p:cNvSpPr/>
          <p:nvPr/>
        </p:nvSpPr>
        <p:spPr bwMode="auto">
          <a:xfrm rot="5400000">
            <a:off x="3039156" y="2185639"/>
            <a:ext cx="118572" cy="429312"/>
          </a:xfrm>
          <a:prstGeom prst="leftBrace">
            <a:avLst>
              <a:gd name="adj1" fmla="val 48417"/>
              <a:gd name="adj2" fmla="val 50000"/>
            </a:avLst>
          </a:prstGeom>
          <a:noFill/>
          <a:ln w="22225">
            <a:solidFill>
              <a:srgbClr val="00B0F0"/>
            </a:solidFill>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93D0"/>
              </a:solidFill>
              <a:effectLst/>
              <a:latin typeface="Arial" charset="0"/>
              <a:cs typeface="Arial" charset="0"/>
            </a:endParaRPr>
          </a:p>
        </p:txBody>
      </p:sp>
      <p:sp>
        <p:nvSpPr>
          <p:cNvPr id="257" name="TextBox 256">
            <a:extLst>
              <a:ext uri="{FF2B5EF4-FFF2-40B4-BE49-F238E27FC236}">
                <a16:creationId xmlns:a16="http://schemas.microsoft.com/office/drawing/2014/main" id="{009B59B7-7E0B-4CF1-ACDB-039506225BC5}"/>
              </a:ext>
            </a:extLst>
          </p:cNvPr>
          <p:cNvSpPr txBox="1"/>
          <p:nvPr/>
        </p:nvSpPr>
        <p:spPr>
          <a:xfrm>
            <a:off x="2718577" y="2006181"/>
            <a:ext cx="921589" cy="369332"/>
          </a:xfrm>
          <a:prstGeom prst="rect">
            <a:avLst/>
          </a:prstGeom>
          <a:noFill/>
        </p:spPr>
        <p:txBody>
          <a:bodyPr wrap="square" rtlCol="0">
            <a:spAutoFit/>
          </a:bodyPr>
          <a:lstStyle/>
          <a:p>
            <a:r>
              <a:rPr lang="de-AT" sz="1800" b="1" dirty="0">
                <a:latin typeface="Gill Sans Light"/>
              </a:rPr>
              <a:t>WCET</a:t>
            </a:r>
            <a:endParaRPr lang="en-US" sz="1800" b="1" dirty="0">
              <a:latin typeface="Gill Sans Light"/>
            </a:endParaRPr>
          </a:p>
        </p:txBody>
      </p:sp>
      <p:cxnSp>
        <p:nvCxnSpPr>
          <p:cNvPr id="6" name="Straight Connector 5">
            <a:extLst>
              <a:ext uri="{FF2B5EF4-FFF2-40B4-BE49-F238E27FC236}">
                <a16:creationId xmlns:a16="http://schemas.microsoft.com/office/drawing/2014/main" id="{3DA33370-6617-4925-B8EB-2C05794A5F0F}"/>
              </a:ext>
            </a:extLst>
          </p:cNvPr>
          <p:cNvCxnSpPr>
            <a:cxnSpLocks/>
          </p:cNvCxnSpPr>
          <p:nvPr/>
        </p:nvCxnSpPr>
        <p:spPr>
          <a:xfrm>
            <a:off x="2598344" y="1078664"/>
            <a:ext cx="12393" cy="4648075"/>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1C8CECB-C8BD-41A8-A93F-64A98262D74A}"/>
              </a:ext>
            </a:extLst>
          </p:cNvPr>
          <p:cNvCxnSpPr>
            <a:cxnSpLocks/>
          </p:cNvCxnSpPr>
          <p:nvPr/>
        </p:nvCxnSpPr>
        <p:spPr>
          <a:xfrm flipH="1">
            <a:off x="3906489" y="1078664"/>
            <a:ext cx="13879" cy="4674122"/>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115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Table-driven static scheduling</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5DBC5D71-E9B7-4E80-8E63-ED2DEC95FD9E}"/>
              </a:ext>
            </a:extLst>
          </p:cNvPr>
          <p:cNvSpPr/>
          <p:nvPr/>
        </p:nvSpPr>
        <p:spPr>
          <a:xfrm>
            <a:off x="407368" y="1306401"/>
            <a:ext cx="11183209" cy="4955203"/>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600" dirty="0">
                <a:latin typeface="Gill Sans Light"/>
              </a:rPr>
              <a:t>Periodic hard real-time tasks with (WCET, Period) definition</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dirty="0">
                <a:latin typeface="Gill Sans Light"/>
              </a:rPr>
              <a:t>Are pre-assigned to CPUs (WCET is already scaled to speed)</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dirty="0">
                <a:latin typeface="Gill Sans Light"/>
              </a:rPr>
              <a:t>Can be pre-assigned to core, if not assigned, assignment will be part of the allocation and scheduling problem</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dirty="0">
                <a:latin typeface="Gill Sans Light"/>
              </a:rPr>
              <a:t>Can have deadline, activation, jitter constraints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600" dirty="0">
                <a:latin typeface="Gill Sans Light"/>
              </a:rPr>
              <a:t>Preemption is allowed, migration is not allowed</a:t>
            </a:r>
          </a:p>
          <a:p>
            <a:pPr>
              <a:defRPr sz="3300">
                <a:solidFill>
                  <a:srgbClr val="414141"/>
                </a:solidFill>
                <a:latin typeface="Gill Sans Light"/>
                <a:ea typeface="Gill Sans Light"/>
                <a:cs typeface="Gill Sans Light"/>
                <a:sym typeface="Gill Sans Light"/>
              </a:defRPr>
            </a:pPr>
            <a:endParaRPr lang="en-US" sz="2600" dirty="0">
              <a:latin typeface="Gill Sans Light"/>
            </a:endParaRPr>
          </a:p>
          <a:p>
            <a:pPr>
              <a:defRPr sz="3300">
                <a:solidFill>
                  <a:srgbClr val="414141"/>
                </a:solidFill>
                <a:latin typeface="Gill Sans Light"/>
                <a:ea typeface="Gill Sans Light"/>
                <a:cs typeface="Gill Sans Light"/>
                <a:sym typeface="Gill Sans Light"/>
              </a:defRPr>
            </a:pPr>
            <a:r>
              <a:rPr lang="en-US" sz="2800" dirty="0">
                <a:latin typeface="Gill Sans Light"/>
              </a:rPr>
              <a:t>The result of the scheduling algorithm is an </a:t>
            </a:r>
          </a:p>
          <a:p>
            <a:pPr>
              <a:defRPr sz="3300">
                <a:solidFill>
                  <a:srgbClr val="414141"/>
                </a:solidFill>
                <a:latin typeface="Gill Sans Light"/>
                <a:ea typeface="Gill Sans Light"/>
                <a:cs typeface="Gill Sans Light"/>
                <a:sym typeface="Gill Sans Light"/>
              </a:defRPr>
            </a:pPr>
            <a:r>
              <a:rPr lang="en-US" sz="2800" b="1" dirty="0">
                <a:latin typeface="Gill Sans Light"/>
              </a:rPr>
              <a:t>assignment</a:t>
            </a:r>
            <a:r>
              <a:rPr lang="en-US" sz="2800" dirty="0">
                <a:latin typeface="Gill Sans Light"/>
              </a:rPr>
              <a:t> of tasks to cores and for each core a </a:t>
            </a:r>
          </a:p>
          <a:p>
            <a:pPr>
              <a:defRPr sz="3300">
                <a:solidFill>
                  <a:srgbClr val="414141"/>
                </a:solidFill>
                <a:latin typeface="Gill Sans Light"/>
                <a:ea typeface="Gill Sans Light"/>
                <a:cs typeface="Gill Sans Light"/>
                <a:sym typeface="Gill Sans Light"/>
              </a:defRPr>
            </a:pPr>
            <a:r>
              <a:rPr lang="en-US" sz="2800" b="1" dirty="0">
                <a:latin typeface="Gill Sans Light"/>
              </a:rPr>
              <a:t>static table </a:t>
            </a:r>
            <a:r>
              <a:rPr lang="en-US" sz="2800" dirty="0">
                <a:latin typeface="Gill Sans Light"/>
              </a:rPr>
              <a:t>which determines the exact timely </a:t>
            </a:r>
          </a:p>
          <a:p>
            <a:pPr>
              <a:defRPr sz="3300">
                <a:solidFill>
                  <a:srgbClr val="414141"/>
                </a:solidFill>
                <a:latin typeface="Gill Sans Light"/>
                <a:ea typeface="Gill Sans Light"/>
                <a:cs typeface="Gill Sans Light"/>
                <a:sym typeface="Gill Sans Light"/>
              </a:defRPr>
            </a:pPr>
            <a:r>
              <a:rPr lang="en-US" sz="2800" dirty="0">
                <a:latin typeface="Gill Sans Light"/>
              </a:rPr>
              <a:t>behavior of assigned tasks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endParaRPr lang="en-US" sz="2200" dirty="0">
              <a:latin typeface="Gill Sans Light"/>
            </a:endParaRPr>
          </a:p>
        </p:txBody>
      </p:sp>
      <p:pic>
        <p:nvPicPr>
          <p:cNvPr id="7" name="Content Placeholder 4">
            <a:extLst>
              <a:ext uri="{FF2B5EF4-FFF2-40B4-BE49-F238E27FC236}">
                <a16:creationId xmlns:a16="http://schemas.microsoft.com/office/drawing/2014/main" id="{069C39C5-8B3D-41D4-AEA1-F550956002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255"/>
          <a:stretch/>
        </p:blipFill>
        <p:spPr>
          <a:xfrm>
            <a:off x="7608168" y="3396617"/>
            <a:ext cx="4283918" cy="194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539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FF5869F6-ACC1-4566-B017-3F0D68891AAC}"/>
              </a:ext>
            </a:extLst>
          </p:cNvPr>
          <p:cNvPicPr>
            <a:picLocks noGrp="1" noChangeAspect="1"/>
          </p:cNvPicPr>
          <p:nvPr>
            <p:ph type="pic" sz="quarter" idx="10"/>
          </p:nvPr>
        </p:nvPicPr>
        <p:blipFill>
          <a:blip r:embed="rId2"/>
          <a:stretch>
            <a:fillRect/>
          </a:stretch>
        </p:blipFill>
        <p:spPr>
          <a:xfrm>
            <a:off x="1" y="1"/>
            <a:ext cx="12192000" cy="6858000"/>
          </a:xfrm>
        </p:spPr>
      </p:pic>
      <p:sp>
        <p:nvSpPr>
          <p:cNvPr id="5" name="Textfeld 4">
            <a:extLst>
              <a:ext uri="{FF2B5EF4-FFF2-40B4-BE49-F238E27FC236}">
                <a16:creationId xmlns:a16="http://schemas.microsoft.com/office/drawing/2014/main" id="{60F7598B-A2AB-4896-B8C4-70BA7BABE6F7}"/>
              </a:ext>
            </a:extLst>
          </p:cNvPr>
          <p:cNvSpPr txBox="1"/>
          <p:nvPr/>
        </p:nvSpPr>
        <p:spPr>
          <a:xfrm>
            <a:off x="4835860" y="1763176"/>
            <a:ext cx="6735454" cy="2097872"/>
          </a:xfrm>
          <a:prstGeom prst="rect">
            <a:avLst/>
          </a:prstGeom>
          <a:solidFill>
            <a:srgbClr val="000000">
              <a:alpha val="38824"/>
            </a:srgbClr>
          </a:solidFill>
          <a:effectLst>
            <a:outerShdw blurRad="63500" sx="102000" sy="102000" algn="ctr" rotWithShape="0">
              <a:prstClr val="black">
                <a:alpha val="40000"/>
              </a:prstClr>
            </a:outerShdw>
          </a:effectLst>
        </p:spPr>
        <p:txBody>
          <a:bodyPr vert="horz" wrap="square" lIns="0" tIns="0" rIns="0" bIns="360000" rtlCol="0" anchor="ctr">
            <a:noAutofit/>
          </a:bodyPr>
          <a:lstStyle/>
          <a:p>
            <a:pPr marL="261938"/>
            <a:r>
              <a:rPr lang="en-GB" sz="2000" dirty="0"/>
              <a:t>                 </a:t>
            </a:r>
            <a:endParaRPr lang="en-GB" sz="1400" dirty="0"/>
          </a:p>
          <a:p>
            <a:pPr marL="261938"/>
            <a:endParaRPr lang="en-GB" sz="2000" dirty="0"/>
          </a:p>
          <a:p>
            <a:pPr marL="261938" algn="ctr"/>
            <a:r>
              <a:rPr lang="en-GB" sz="5400" dirty="0">
                <a:solidFill>
                  <a:schemeClr val="bg1"/>
                </a:solidFill>
                <a:latin typeface="Gill Sans Light"/>
              </a:rPr>
              <a:t>Challenge #2</a:t>
            </a:r>
          </a:p>
          <a:p>
            <a:pPr marL="261938"/>
            <a:endParaRPr lang="en-GB" sz="2000" dirty="0"/>
          </a:p>
        </p:txBody>
      </p:sp>
    </p:spTree>
    <p:extLst>
      <p:ext uri="{BB962C8B-B14F-4D97-AF65-F5344CB8AC3E}">
        <p14:creationId xmlns:p14="http://schemas.microsoft.com/office/powerpoint/2010/main" val="3246085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2 – adding task dependencies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D1B381CF-2592-4C16-81B3-D00B55C9590C}"/>
              </a:ext>
            </a:extLst>
          </p:cNvPr>
          <p:cNvSpPr/>
          <p:nvPr/>
        </p:nvSpPr>
        <p:spPr>
          <a:xfrm>
            <a:off x="423789" y="926844"/>
            <a:ext cx="11183209" cy="2400657"/>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500" dirty="0">
                <a:latin typeface="Gill Sans Light"/>
              </a:rPr>
              <a:t>Characteristic of automotive software – </a:t>
            </a:r>
            <a:r>
              <a:rPr lang="en-US" sz="2500" b="1" dirty="0">
                <a:latin typeface="Gill Sans Light"/>
              </a:rPr>
              <a:t>Cause-effect chains</a:t>
            </a:r>
            <a:r>
              <a:rPr lang="en-US" sz="2500" dirty="0">
                <a:latin typeface="Gill Sans Light"/>
              </a:rPr>
              <a:t>:</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provide additional timing and dependency requirements on the execution of tasks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can span across multiple activation patterns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include multiple tasks, even the same task multiple times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have priorities and end-to-end latencies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include communication latencies</a:t>
            </a:r>
          </a:p>
        </p:txBody>
      </p:sp>
      <p:pic>
        <p:nvPicPr>
          <p:cNvPr id="1026" name="Picture 2" descr="Fig. 10: Component view of the AIS of an Engine Management System.">
            <a:extLst>
              <a:ext uri="{FF2B5EF4-FFF2-40B4-BE49-F238E27FC236}">
                <a16:creationId xmlns:a16="http://schemas.microsoft.com/office/drawing/2014/main" id="{5B6ED14E-56FF-4EF3-A1E7-8377718A8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156" y="3437488"/>
            <a:ext cx="6418474" cy="25243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79EC4C-22B8-4444-98D1-6BAA8DB09F02}"/>
              </a:ext>
            </a:extLst>
          </p:cNvPr>
          <p:cNvSpPr txBox="1"/>
          <p:nvPr/>
        </p:nvSpPr>
        <p:spPr>
          <a:xfrm>
            <a:off x="3237641" y="5975702"/>
            <a:ext cx="5716718" cy="261610"/>
          </a:xfrm>
          <a:prstGeom prst="rect">
            <a:avLst/>
          </a:prstGeom>
          <a:noFill/>
        </p:spPr>
        <p:txBody>
          <a:bodyPr wrap="square" rtlCol="0">
            <a:spAutoFit/>
          </a:bodyPr>
          <a:lstStyle/>
          <a:p>
            <a:r>
              <a:rPr lang="de-AT" sz="1100" i="1" dirty="0">
                <a:latin typeface="Gill Sans Light"/>
              </a:rPr>
              <a:t>Source: Becker et al. - </a:t>
            </a:r>
            <a:r>
              <a:rPr lang="en-US" sz="1100" i="1" dirty="0">
                <a:latin typeface="Gill Sans Light"/>
              </a:rPr>
              <a:t>Synthesizing Job-Level Dependencies for Automotive Multi-rate Effect Chains</a:t>
            </a:r>
            <a:endParaRPr lang="en-US" sz="1100" dirty="0">
              <a:latin typeface="Gill Sans Light"/>
            </a:endParaRPr>
          </a:p>
        </p:txBody>
      </p:sp>
    </p:spTree>
    <p:extLst>
      <p:ext uri="{BB962C8B-B14F-4D97-AF65-F5344CB8AC3E}">
        <p14:creationId xmlns:p14="http://schemas.microsoft.com/office/powerpoint/2010/main" val="2901319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2 – adding task dependencies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21B68BAA-1FE4-4CF0-A13F-8F31222584BB}"/>
              </a:ext>
            </a:extLst>
          </p:cNvPr>
          <p:cNvPicPr>
            <a:picLocks noChangeAspect="1"/>
          </p:cNvPicPr>
          <p:nvPr/>
        </p:nvPicPr>
        <p:blipFill>
          <a:blip r:embed="rId2"/>
          <a:stretch>
            <a:fillRect/>
          </a:stretch>
        </p:blipFill>
        <p:spPr>
          <a:xfrm>
            <a:off x="2999656" y="4174400"/>
            <a:ext cx="6572250" cy="1943100"/>
          </a:xfrm>
          <a:prstGeom prst="rect">
            <a:avLst/>
          </a:prstGeom>
        </p:spPr>
      </p:pic>
      <p:sp>
        <p:nvSpPr>
          <p:cNvPr id="6" name="Rectangle 5">
            <a:extLst>
              <a:ext uri="{FF2B5EF4-FFF2-40B4-BE49-F238E27FC236}">
                <a16:creationId xmlns:a16="http://schemas.microsoft.com/office/drawing/2014/main" id="{35FB45BD-E328-4C38-BE0C-D7A789EEF581}"/>
              </a:ext>
            </a:extLst>
          </p:cNvPr>
          <p:cNvSpPr/>
          <p:nvPr/>
        </p:nvSpPr>
        <p:spPr>
          <a:xfrm>
            <a:off x="423789" y="1150171"/>
            <a:ext cx="11183209" cy="2785378"/>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500" dirty="0">
                <a:latin typeface="Gill Sans Light"/>
              </a:rPr>
              <a:t>Scheduling problem:</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Schedule tasks such that the chain dependencies are fulfilled (next slide)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Schedule tasks in such a way that all chains are fulfilled in terms of their end-to-end latencies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Optimize such that chains with higher priority have a lower latency than those with lower priority</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For now we consider that communication delays are fixed (PCIe)</a:t>
            </a:r>
          </a:p>
        </p:txBody>
      </p:sp>
    </p:spTree>
    <p:extLst>
      <p:ext uri="{BB962C8B-B14F-4D97-AF65-F5344CB8AC3E}">
        <p14:creationId xmlns:p14="http://schemas.microsoft.com/office/powerpoint/2010/main" val="34270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3" name="Footer Placeholder 2">
            <a:extLst>
              <a:ext uri="{FF2B5EF4-FFF2-40B4-BE49-F238E27FC236}">
                <a16:creationId xmlns:a16="http://schemas.microsoft.com/office/drawing/2014/main" id="{2D299C43-6547-423B-969A-23A578730B4B}"/>
              </a:ext>
            </a:extLst>
          </p:cNvPr>
          <p:cNvSpPr>
            <a:spLocks noGrp="1"/>
          </p:cNvSpPr>
          <p:nvPr>
            <p:ph type="ftr" sz="quarter" idx="20"/>
          </p:nvPr>
        </p:nvSpPr>
        <p:spPr>
          <a:xfrm>
            <a:off x="1763076" y="6357938"/>
            <a:ext cx="8665847" cy="247650"/>
          </a:xfrm>
        </p:spPr>
        <p:txBody>
          <a:bodyPr/>
          <a:lstStyle/>
          <a:p>
            <a:r>
              <a:rPr lang="en-US" sz="1100" dirty="0" err="1">
                <a:latin typeface="Gill Sans Light"/>
              </a:rPr>
              <a:t>TTTech</a:t>
            </a:r>
            <a:r>
              <a:rPr lang="en-US" sz="1100" dirty="0">
                <a:latin typeface="Gill Sans Light"/>
              </a:rPr>
              <a:t> Confidential and Proprietary Information</a:t>
            </a: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What do these markets have in common?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27" name="Picture 6">
            <a:extLst>
              <a:ext uri="{FF2B5EF4-FFF2-40B4-BE49-F238E27FC236}">
                <a16:creationId xmlns:a16="http://schemas.microsoft.com/office/drawing/2014/main" id="{27CEC004-CEE7-48C2-B724-60D8E1FB3FC6}"/>
              </a:ext>
            </a:extLst>
          </p:cNvPr>
          <p:cNvPicPr>
            <a:picLocks noChangeAspect="1" noChangeArrowheads="1"/>
          </p:cNvPicPr>
          <p:nvPr/>
        </p:nvPicPr>
        <p:blipFill>
          <a:blip r:embed="rId2"/>
          <a:stretch>
            <a:fillRect/>
          </a:stretch>
        </p:blipFill>
        <p:spPr bwMode="auto">
          <a:xfrm>
            <a:off x="478" y="4122629"/>
            <a:ext cx="4131952" cy="2735372"/>
          </a:xfrm>
          <a:prstGeom prst="rect">
            <a:avLst/>
          </a:prstGeom>
          <a:solidFill>
            <a:srgbClr val="0072BD"/>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8" name="Picture 4" descr="M:\Graphic+Design\Images\Others\Railway\Thales\H2_2003_0624AN_bhf.jpg">
            <a:extLst>
              <a:ext uri="{FF2B5EF4-FFF2-40B4-BE49-F238E27FC236}">
                <a16:creationId xmlns:a16="http://schemas.microsoft.com/office/drawing/2014/main" id="{07FE0C46-C427-4A88-AB1A-AC82EE23B7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41260" y="4153869"/>
            <a:ext cx="4086176" cy="2724115"/>
          </a:xfrm>
          <a:prstGeom prst="rect">
            <a:avLst/>
          </a:prstGeom>
          <a:noFill/>
          <a:extLst>
            <a:ext uri="{909E8E84-426E-40DD-AFC4-6F175D3DCCD1}">
              <a14:hiddenFill xmlns:a14="http://schemas.microsoft.com/office/drawing/2010/main">
                <a:solidFill>
                  <a:srgbClr val="FFFFFF"/>
                </a:solidFill>
              </a14:hiddenFill>
            </a:ext>
          </a:extLst>
        </p:spPr>
      </p:pic>
      <p:sp>
        <p:nvSpPr>
          <p:cNvPr id="29" name="Rechteck 15">
            <a:extLst>
              <a:ext uri="{FF2B5EF4-FFF2-40B4-BE49-F238E27FC236}">
                <a16:creationId xmlns:a16="http://schemas.microsoft.com/office/drawing/2014/main" id="{2C9BB6B3-04A8-4119-A0C8-262CC003216E}"/>
              </a:ext>
            </a:extLst>
          </p:cNvPr>
          <p:cNvSpPr/>
          <p:nvPr/>
        </p:nvSpPr>
        <p:spPr>
          <a:xfrm>
            <a:off x="8144879" y="4149080"/>
            <a:ext cx="4057113" cy="541074"/>
          </a:xfrm>
          <a:prstGeom prst="rect">
            <a:avLst/>
          </a:prstGeom>
          <a:gradFill>
            <a:gsLst>
              <a:gs pos="100000">
                <a:schemeClr val="tx1">
                  <a:alpha val="0"/>
                </a:schemeClr>
              </a:gs>
              <a:gs pos="0">
                <a:schemeClr val="tx1"/>
              </a:gs>
              <a:gs pos="100000">
                <a:schemeClr val="tx1">
                  <a:alpha val="0"/>
                </a:schemeClr>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pic>
        <p:nvPicPr>
          <p:cNvPr id="30" name="Picture 2">
            <a:extLst>
              <a:ext uri="{FF2B5EF4-FFF2-40B4-BE49-F238E27FC236}">
                <a16:creationId xmlns:a16="http://schemas.microsoft.com/office/drawing/2014/main" id="{EE9C6DB5-7711-4094-8BC4-54F35B848BC5}"/>
              </a:ext>
            </a:extLst>
          </p:cNvPr>
          <p:cNvPicPr>
            <a:picLocks noChangeAspect="1"/>
          </p:cNvPicPr>
          <p:nvPr/>
        </p:nvPicPr>
        <p:blipFill rotWithShape="1">
          <a:blip r:embed="rId4"/>
          <a:srcRect l="-1" r="996"/>
          <a:stretch/>
        </p:blipFill>
        <p:spPr>
          <a:xfrm>
            <a:off x="4085717" y="4140767"/>
            <a:ext cx="4059162" cy="2737217"/>
          </a:xfrm>
          <a:prstGeom prst="rect">
            <a:avLst/>
          </a:prstGeom>
        </p:spPr>
      </p:pic>
      <p:sp>
        <p:nvSpPr>
          <p:cNvPr id="31" name="Rechteck 15">
            <a:extLst>
              <a:ext uri="{FF2B5EF4-FFF2-40B4-BE49-F238E27FC236}">
                <a16:creationId xmlns:a16="http://schemas.microsoft.com/office/drawing/2014/main" id="{8419B956-559D-44B9-9BC1-14E5271FC9CB}"/>
              </a:ext>
            </a:extLst>
          </p:cNvPr>
          <p:cNvSpPr/>
          <p:nvPr/>
        </p:nvSpPr>
        <p:spPr>
          <a:xfrm>
            <a:off x="4085376" y="4160871"/>
            <a:ext cx="4100305" cy="532074"/>
          </a:xfrm>
          <a:prstGeom prst="rect">
            <a:avLst/>
          </a:prstGeom>
          <a:gradFill>
            <a:gsLst>
              <a:gs pos="100000">
                <a:schemeClr val="tx1">
                  <a:alpha val="0"/>
                </a:schemeClr>
              </a:gs>
              <a:gs pos="0">
                <a:schemeClr val="tx1"/>
              </a:gs>
              <a:gs pos="100000">
                <a:schemeClr val="tx1">
                  <a:alpha val="0"/>
                </a:schemeClr>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32" name="Rechteck 15">
            <a:extLst>
              <a:ext uri="{FF2B5EF4-FFF2-40B4-BE49-F238E27FC236}">
                <a16:creationId xmlns:a16="http://schemas.microsoft.com/office/drawing/2014/main" id="{9FC44729-333D-4EFC-8C30-4619A1BA845C}"/>
              </a:ext>
            </a:extLst>
          </p:cNvPr>
          <p:cNvSpPr/>
          <p:nvPr/>
        </p:nvSpPr>
        <p:spPr>
          <a:xfrm>
            <a:off x="-10628" y="4153837"/>
            <a:ext cx="4096345" cy="541074"/>
          </a:xfrm>
          <a:prstGeom prst="rect">
            <a:avLst/>
          </a:prstGeom>
          <a:gradFill>
            <a:gsLst>
              <a:gs pos="100000">
                <a:schemeClr val="tx1">
                  <a:alpha val="0"/>
                </a:schemeClr>
              </a:gs>
              <a:gs pos="0">
                <a:schemeClr val="tx1"/>
              </a:gs>
              <a:gs pos="100000">
                <a:schemeClr val="tx1">
                  <a:alpha val="0"/>
                </a:schemeClr>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pic>
        <p:nvPicPr>
          <p:cNvPr id="33" name="Picture 3">
            <a:extLst>
              <a:ext uri="{FF2B5EF4-FFF2-40B4-BE49-F238E27FC236}">
                <a16:creationId xmlns:a16="http://schemas.microsoft.com/office/drawing/2014/main" id="{6623E600-FFB0-4846-B4E7-28E45F4D2A6A}"/>
              </a:ext>
            </a:extLst>
          </p:cNvPr>
          <p:cNvPicPr>
            <a:picLocks noChangeAspect="1" noChangeArrowheads="1"/>
          </p:cNvPicPr>
          <p:nvPr/>
        </p:nvPicPr>
        <p:blipFill>
          <a:blip r:embed="rId5"/>
          <a:stretch>
            <a:fillRect/>
          </a:stretch>
        </p:blipFill>
        <p:spPr bwMode="auto">
          <a:xfrm>
            <a:off x="8133777" y="1456737"/>
            <a:ext cx="4060734" cy="2693231"/>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15">
            <a:extLst>
              <a:ext uri="{FF2B5EF4-FFF2-40B4-BE49-F238E27FC236}">
                <a16:creationId xmlns:a16="http://schemas.microsoft.com/office/drawing/2014/main" id="{EA350425-D395-4D9B-B859-E3E68DB0EFD9}"/>
              </a:ext>
            </a:extLst>
          </p:cNvPr>
          <p:cNvSpPr/>
          <p:nvPr/>
        </p:nvSpPr>
        <p:spPr>
          <a:xfrm>
            <a:off x="8133435" y="1445834"/>
            <a:ext cx="4061075" cy="541074"/>
          </a:xfrm>
          <a:prstGeom prst="rect">
            <a:avLst/>
          </a:prstGeom>
          <a:gradFill>
            <a:gsLst>
              <a:gs pos="100000">
                <a:schemeClr val="tx1">
                  <a:alpha val="0"/>
                </a:schemeClr>
              </a:gs>
              <a:gs pos="0">
                <a:schemeClr val="tx1"/>
              </a:gs>
              <a:gs pos="100000">
                <a:schemeClr val="tx1">
                  <a:alpha val="0"/>
                </a:schemeClr>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35" name="Foliennummernplatzhalter 3">
            <a:extLst>
              <a:ext uri="{FF2B5EF4-FFF2-40B4-BE49-F238E27FC236}">
                <a16:creationId xmlns:a16="http://schemas.microsoft.com/office/drawing/2014/main" id="{B69A44EE-4F61-4774-885F-F78C02A39E38}"/>
              </a:ext>
            </a:extLst>
          </p:cNvPr>
          <p:cNvSpPr>
            <a:spLocks noGrp="1"/>
          </p:cNvSpPr>
          <p:nvPr>
            <p:ph type="sldNum" sz="quarter" idx="21"/>
          </p:nvPr>
        </p:nvSpPr>
        <p:spPr>
          <a:xfrm>
            <a:off x="11174413" y="6356351"/>
            <a:ext cx="501649" cy="247650"/>
          </a:xfrm>
        </p:spPr>
        <p:txBody>
          <a:bodyPr/>
          <a:lstStyle/>
          <a:p>
            <a:fld id="{0D46BA1D-85D8-4A66-B78C-46ED6382B9BC}" type="slidenum">
              <a:rPr lang="en-US" noProof="0" smtClean="0"/>
              <a:pPr/>
              <a:t>4</a:t>
            </a:fld>
            <a:endParaRPr lang="en-US" noProof="0" dirty="0"/>
          </a:p>
        </p:txBody>
      </p:sp>
      <p:pic>
        <p:nvPicPr>
          <p:cNvPr id="36" name="Picture 4">
            <a:extLst>
              <a:ext uri="{FF2B5EF4-FFF2-40B4-BE49-F238E27FC236}">
                <a16:creationId xmlns:a16="http://schemas.microsoft.com/office/drawing/2014/main" id="{8BC22368-AFB6-437C-994E-362F36CF940F}"/>
              </a:ext>
            </a:extLst>
          </p:cNvPr>
          <p:cNvPicPr>
            <a:picLocks noChangeAspect="1" noChangeArrowheads="1"/>
          </p:cNvPicPr>
          <p:nvPr/>
        </p:nvPicPr>
        <p:blipFill rotWithShape="1">
          <a:blip r:embed="rId6"/>
          <a:srcRect b="1316"/>
          <a:stretch/>
        </p:blipFill>
        <p:spPr bwMode="auto">
          <a:xfrm>
            <a:off x="0" y="1448580"/>
            <a:ext cx="4117124" cy="2689669"/>
          </a:xfrm>
          <a:prstGeom prst="rect">
            <a:avLst/>
          </a:prstGeom>
          <a:noFill/>
          <a:ln w="9525">
            <a:noFill/>
            <a:miter lim="800000"/>
            <a:headEnd/>
            <a:tailEnd/>
          </a:ln>
        </p:spPr>
      </p:pic>
      <p:pic>
        <p:nvPicPr>
          <p:cNvPr id="37" name="Picture 1">
            <a:extLst>
              <a:ext uri="{FF2B5EF4-FFF2-40B4-BE49-F238E27FC236}">
                <a16:creationId xmlns:a16="http://schemas.microsoft.com/office/drawing/2014/main" id="{02CFF599-4538-4944-8FDC-7F99C1F090A9}"/>
              </a:ext>
            </a:extLst>
          </p:cNvPr>
          <p:cNvPicPr>
            <a:picLocks noChangeAspect="1"/>
          </p:cNvPicPr>
          <p:nvPr/>
        </p:nvPicPr>
        <p:blipFill rotWithShape="1">
          <a:blip r:embed="rId7"/>
          <a:srcRect r="1121"/>
          <a:stretch/>
        </p:blipFill>
        <p:spPr>
          <a:xfrm>
            <a:off x="4093403" y="1445834"/>
            <a:ext cx="4051476" cy="2712519"/>
          </a:xfrm>
          <a:prstGeom prst="rect">
            <a:avLst/>
          </a:prstGeom>
        </p:spPr>
      </p:pic>
      <p:grpSp>
        <p:nvGrpSpPr>
          <p:cNvPr id="38" name="Gruppieren 29">
            <a:extLst>
              <a:ext uri="{FF2B5EF4-FFF2-40B4-BE49-F238E27FC236}">
                <a16:creationId xmlns:a16="http://schemas.microsoft.com/office/drawing/2014/main" id="{E489B4EF-D1A8-47B0-B87E-553B9BDE8ED6}"/>
              </a:ext>
            </a:extLst>
          </p:cNvPr>
          <p:cNvGrpSpPr/>
          <p:nvPr/>
        </p:nvGrpSpPr>
        <p:grpSpPr>
          <a:xfrm>
            <a:off x="-10969" y="1447769"/>
            <a:ext cx="4096345" cy="541074"/>
            <a:chOff x="-10969" y="1465881"/>
            <a:chExt cx="4096345" cy="522960"/>
          </a:xfrm>
          <a:gradFill>
            <a:gsLst>
              <a:gs pos="100000">
                <a:schemeClr val="tx1">
                  <a:alpha val="0"/>
                </a:schemeClr>
              </a:gs>
              <a:gs pos="0">
                <a:schemeClr val="tx1"/>
              </a:gs>
              <a:gs pos="100000">
                <a:schemeClr val="tx1">
                  <a:alpha val="0"/>
                </a:schemeClr>
              </a:gs>
            </a:gsLst>
            <a:lin ang="4800000" scaled="0"/>
          </a:gradFill>
        </p:grpSpPr>
        <p:sp>
          <p:nvSpPr>
            <p:cNvPr id="39" name="Rechteck 15">
              <a:extLst>
                <a:ext uri="{FF2B5EF4-FFF2-40B4-BE49-F238E27FC236}">
                  <a16:creationId xmlns:a16="http://schemas.microsoft.com/office/drawing/2014/main" id="{3508AC7D-EC36-4247-A367-136A06694073}"/>
                </a:ext>
              </a:extLst>
            </p:cNvPr>
            <p:cNvSpPr/>
            <p:nvPr/>
          </p:nvSpPr>
          <p:spPr>
            <a:xfrm>
              <a:off x="-10969" y="1465881"/>
              <a:ext cx="4096345" cy="52296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0" name="Textfeld 5">
              <a:extLst>
                <a:ext uri="{FF2B5EF4-FFF2-40B4-BE49-F238E27FC236}">
                  <a16:creationId xmlns:a16="http://schemas.microsoft.com/office/drawing/2014/main" id="{B1A36470-4AE1-433E-979B-32B7CDB91DA9}"/>
                </a:ext>
              </a:extLst>
            </p:cNvPr>
            <p:cNvSpPr txBox="1"/>
            <p:nvPr/>
          </p:nvSpPr>
          <p:spPr>
            <a:xfrm>
              <a:off x="92251" y="1567130"/>
              <a:ext cx="1457799" cy="349702"/>
            </a:xfrm>
            <a:prstGeom prst="rect">
              <a:avLst/>
            </a:prstGeom>
            <a:noFill/>
          </p:spPr>
          <p:txBody>
            <a:bodyPr wrap="none" lIns="144000" tIns="36000" rIns="144000" bIns="36000" rtlCol="0" anchor="ctr">
              <a:spAutoFit/>
            </a:bodyPr>
            <a:lstStyle/>
            <a:p>
              <a:r>
                <a:rPr lang="en-US" sz="1800" dirty="0">
                  <a:solidFill>
                    <a:schemeClr val="bg1"/>
                  </a:solidFill>
                  <a:latin typeface="Arial"/>
                </a:rPr>
                <a:t>Boeing 787</a:t>
              </a:r>
            </a:p>
          </p:txBody>
        </p:sp>
      </p:grpSp>
      <p:sp>
        <p:nvSpPr>
          <p:cNvPr id="41" name="Textfeld 5">
            <a:extLst>
              <a:ext uri="{FF2B5EF4-FFF2-40B4-BE49-F238E27FC236}">
                <a16:creationId xmlns:a16="http://schemas.microsoft.com/office/drawing/2014/main" id="{B27F3802-05A4-4BB7-902C-A79C209DA79E}"/>
              </a:ext>
            </a:extLst>
          </p:cNvPr>
          <p:cNvSpPr txBox="1"/>
          <p:nvPr/>
        </p:nvSpPr>
        <p:spPr>
          <a:xfrm>
            <a:off x="8237584" y="1588384"/>
            <a:ext cx="2522321" cy="349702"/>
          </a:xfrm>
          <a:prstGeom prst="rect">
            <a:avLst/>
          </a:prstGeom>
          <a:noFill/>
        </p:spPr>
        <p:txBody>
          <a:bodyPr wrap="none" lIns="144000" tIns="36000" rIns="144000" bIns="36000" rtlCol="0" anchor="ctr">
            <a:spAutoFit/>
          </a:bodyPr>
          <a:lstStyle/>
          <a:p>
            <a:r>
              <a:rPr lang="en-US" sz="1800" dirty="0">
                <a:solidFill>
                  <a:schemeClr val="bg1"/>
                </a:solidFill>
                <a:latin typeface="Arial"/>
              </a:rPr>
              <a:t>Vestas Wind Turbines</a:t>
            </a:r>
          </a:p>
        </p:txBody>
      </p:sp>
      <p:sp>
        <p:nvSpPr>
          <p:cNvPr id="42" name="Textfeld 5">
            <a:extLst>
              <a:ext uri="{FF2B5EF4-FFF2-40B4-BE49-F238E27FC236}">
                <a16:creationId xmlns:a16="http://schemas.microsoft.com/office/drawing/2014/main" id="{83C792EE-8139-4153-B4FF-B68E80C2B3AE}"/>
              </a:ext>
            </a:extLst>
          </p:cNvPr>
          <p:cNvSpPr txBox="1"/>
          <p:nvPr/>
        </p:nvSpPr>
        <p:spPr>
          <a:xfrm>
            <a:off x="92250" y="4293096"/>
            <a:ext cx="2304184" cy="349702"/>
          </a:xfrm>
          <a:prstGeom prst="rect">
            <a:avLst/>
          </a:prstGeom>
          <a:noFill/>
        </p:spPr>
        <p:txBody>
          <a:bodyPr wrap="none" lIns="144000" tIns="36000" rIns="144000" bIns="36000" rtlCol="0" anchor="ctr">
            <a:spAutoFit/>
          </a:bodyPr>
          <a:lstStyle/>
          <a:p>
            <a:r>
              <a:rPr lang="en-US" sz="1800" dirty="0">
                <a:solidFill>
                  <a:schemeClr val="bg1"/>
                </a:solidFill>
                <a:latin typeface="Arial"/>
              </a:rPr>
              <a:t>Audi Piloted Driving</a:t>
            </a:r>
          </a:p>
        </p:txBody>
      </p:sp>
      <p:sp>
        <p:nvSpPr>
          <p:cNvPr id="43" name="Textfeld 5">
            <a:extLst>
              <a:ext uri="{FF2B5EF4-FFF2-40B4-BE49-F238E27FC236}">
                <a16:creationId xmlns:a16="http://schemas.microsoft.com/office/drawing/2014/main" id="{3ABB500F-EDF2-4D76-AA15-F07DA1CD8BF6}"/>
              </a:ext>
            </a:extLst>
          </p:cNvPr>
          <p:cNvSpPr txBox="1"/>
          <p:nvPr/>
        </p:nvSpPr>
        <p:spPr>
          <a:xfrm>
            <a:off x="4178262" y="4293096"/>
            <a:ext cx="1868167" cy="349702"/>
          </a:xfrm>
          <a:prstGeom prst="rect">
            <a:avLst/>
          </a:prstGeom>
          <a:noFill/>
        </p:spPr>
        <p:txBody>
          <a:bodyPr wrap="none" lIns="144000" tIns="36000" rIns="144000" bIns="36000" rtlCol="0" anchor="ctr">
            <a:spAutoFit/>
          </a:bodyPr>
          <a:lstStyle/>
          <a:p>
            <a:r>
              <a:rPr lang="en-US" sz="1800" dirty="0">
                <a:solidFill>
                  <a:schemeClr val="bg1"/>
                </a:solidFill>
                <a:latin typeface="Arial"/>
              </a:rPr>
              <a:t>Prinoth Leitwolf</a:t>
            </a:r>
          </a:p>
        </p:txBody>
      </p:sp>
      <p:sp>
        <p:nvSpPr>
          <p:cNvPr id="44" name="Textfeld 5">
            <a:extLst>
              <a:ext uri="{FF2B5EF4-FFF2-40B4-BE49-F238E27FC236}">
                <a16:creationId xmlns:a16="http://schemas.microsoft.com/office/drawing/2014/main" id="{8E340F74-61E6-4307-9B8A-C4432D9217B5}"/>
              </a:ext>
            </a:extLst>
          </p:cNvPr>
          <p:cNvSpPr txBox="1"/>
          <p:nvPr/>
        </p:nvSpPr>
        <p:spPr>
          <a:xfrm>
            <a:off x="8237584" y="4302951"/>
            <a:ext cx="2919737" cy="349702"/>
          </a:xfrm>
          <a:prstGeom prst="rect">
            <a:avLst/>
          </a:prstGeom>
          <a:noFill/>
        </p:spPr>
        <p:txBody>
          <a:bodyPr wrap="none" lIns="144000" tIns="36000" rIns="144000" bIns="36000" rtlCol="0" anchor="ctr">
            <a:spAutoFit/>
          </a:bodyPr>
          <a:lstStyle/>
          <a:p>
            <a:r>
              <a:rPr lang="en-US" sz="1800" dirty="0">
                <a:solidFill>
                  <a:schemeClr val="bg1"/>
                </a:solidFill>
                <a:latin typeface="Arial"/>
              </a:rPr>
              <a:t>Thales Railway Signalling</a:t>
            </a:r>
          </a:p>
        </p:txBody>
      </p:sp>
      <p:grpSp>
        <p:nvGrpSpPr>
          <p:cNvPr id="45" name="Gruppieren 29">
            <a:extLst>
              <a:ext uri="{FF2B5EF4-FFF2-40B4-BE49-F238E27FC236}">
                <a16:creationId xmlns:a16="http://schemas.microsoft.com/office/drawing/2014/main" id="{64A16D91-AB2B-4F73-9E88-AB90C8D4B51F}"/>
              </a:ext>
            </a:extLst>
          </p:cNvPr>
          <p:cNvGrpSpPr/>
          <p:nvPr/>
        </p:nvGrpSpPr>
        <p:grpSpPr>
          <a:xfrm>
            <a:off x="4085717" y="1447801"/>
            <a:ext cx="4040579" cy="541074"/>
            <a:chOff x="-10969" y="1465881"/>
            <a:chExt cx="4029559" cy="522960"/>
          </a:xfrm>
          <a:gradFill>
            <a:gsLst>
              <a:gs pos="100000">
                <a:schemeClr val="tx1">
                  <a:alpha val="0"/>
                </a:schemeClr>
              </a:gs>
              <a:gs pos="0">
                <a:schemeClr val="tx1"/>
              </a:gs>
              <a:gs pos="100000">
                <a:schemeClr val="tx1">
                  <a:alpha val="0"/>
                </a:schemeClr>
              </a:gs>
            </a:gsLst>
            <a:lin ang="4800000" scaled="0"/>
          </a:gradFill>
        </p:grpSpPr>
        <p:sp>
          <p:nvSpPr>
            <p:cNvPr id="46" name="Rechteck 15">
              <a:extLst>
                <a:ext uri="{FF2B5EF4-FFF2-40B4-BE49-F238E27FC236}">
                  <a16:creationId xmlns:a16="http://schemas.microsoft.com/office/drawing/2014/main" id="{4DCBDC5A-E06A-422B-869B-1D87B854CAFA}"/>
                </a:ext>
              </a:extLst>
            </p:cNvPr>
            <p:cNvSpPr/>
            <p:nvPr/>
          </p:nvSpPr>
          <p:spPr>
            <a:xfrm>
              <a:off x="-10969" y="1465881"/>
              <a:ext cx="4029559" cy="52296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47" name="Textfeld 5">
              <a:extLst>
                <a:ext uri="{FF2B5EF4-FFF2-40B4-BE49-F238E27FC236}">
                  <a16:creationId xmlns:a16="http://schemas.microsoft.com/office/drawing/2014/main" id="{9E9A21ED-B398-47E1-9972-19BB817FD174}"/>
                </a:ext>
              </a:extLst>
            </p:cNvPr>
            <p:cNvSpPr txBox="1"/>
            <p:nvPr/>
          </p:nvSpPr>
          <p:spPr>
            <a:xfrm>
              <a:off x="92251" y="1572983"/>
              <a:ext cx="1534807" cy="337995"/>
            </a:xfrm>
            <a:prstGeom prst="rect">
              <a:avLst/>
            </a:prstGeom>
            <a:noFill/>
          </p:spPr>
          <p:txBody>
            <a:bodyPr wrap="none" lIns="144000" tIns="36000" rIns="144000" bIns="36000" rtlCol="0" anchor="ctr">
              <a:spAutoFit/>
            </a:bodyPr>
            <a:lstStyle/>
            <a:p>
              <a:r>
                <a:rPr lang="en-US" sz="1800" dirty="0">
                  <a:solidFill>
                    <a:schemeClr val="bg1"/>
                  </a:solidFill>
                  <a:latin typeface="Arial"/>
                </a:rPr>
                <a:t>NASA Orion</a:t>
              </a:r>
            </a:p>
          </p:txBody>
        </p:sp>
      </p:grpSp>
      <p:sp>
        <p:nvSpPr>
          <p:cNvPr id="48" name="Date Placeholder 1">
            <a:extLst>
              <a:ext uri="{FF2B5EF4-FFF2-40B4-BE49-F238E27FC236}">
                <a16:creationId xmlns:a16="http://schemas.microsoft.com/office/drawing/2014/main" id="{12A3993F-5A0C-42CE-B608-400F59F60ED1}"/>
              </a:ext>
            </a:extLst>
          </p:cNvPr>
          <p:cNvSpPr txBox="1">
            <a:spLocks/>
          </p:cNvSpPr>
          <p:nvPr/>
        </p:nvSpPr>
        <p:spPr>
          <a:xfrm>
            <a:off x="507935" y="6356351"/>
            <a:ext cx="1195577" cy="247650"/>
          </a:xfrm>
          <a:prstGeom prst="rect">
            <a:avLst/>
          </a:prstGeom>
        </p:spPr>
        <p:txBody>
          <a:bodyPr vert="horz" lIns="0" tIns="0" rIns="0" bIns="0" rtlCol="0" anchor="b"/>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98B0EA00-75F9-4045-B2DF-799C9767FCD1}" type="datetime1">
              <a:rPr lang="en-US" smtClean="0"/>
              <a:pPr/>
              <a:t>10/4/19</a:t>
            </a:fld>
            <a:endParaRPr lang="en-US" dirty="0"/>
          </a:p>
        </p:txBody>
      </p:sp>
      <p:sp>
        <p:nvSpPr>
          <p:cNvPr id="5" name="Rectangle 4">
            <a:extLst>
              <a:ext uri="{FF2B5EF4-FFF2-40B4-BE49-F238E27FC236}">
                <a16:creationId xmlns:a16="http://schemas.microsoft.com/office/drawing/2014/main" id="{FDB8F077-CBCA-47E3-A8A2-18616B385A32}"/>
              </a:ext>
            </a:extLst>
          </p:cNvPr>
          <p:cNvSpPr/>
          <p:nvPr/>
        </p:nvSpPr>
        <p:spPr>
          <a:xfrm>
            <a:off x="367778" y="809123"/>
            <a:ext cx="8680549" cy="461665"/>
          </a:xfrm>
          <a:prstGeom prst="rect">
            <a:avLst/>
          </a:prstGeom>
        </p:spPr>
        <p:txBody>
          <a:bodyPr wrap="square">
            <a:spAutoFit/>
          </a:bodyPr>
          <a:lstStyle/>
          <a:p>
            <a:r>
              <a:rPr lang="de-AT" dirty="0">
                <a:latin typeface="Gill Sans Light"/>
              </a:rPr>
              <a:t>Reliable </a:t>
            </a:r>
            <a:r>
              <a:rPr lang="de-AT" dirty="0" err="1">
                <a:latin typeface="Gill Sans Light"/>
              </a:rPr>
              <a:t>networks</a:t>
            </a:r>
            <a:r>
              <a:rPr lang="de-AT" dirty="0">
                <a:latin typeface="Gill Sans Light"/>
              </a:rPr>
              <a:t> and </a:t>
            </a:r>
            <a:r>
              <a:rPr lang="de-AT" dirty="0" err="1">
                <a:latin typeface="Gill Sans Light"/>
              </a:rPr>
              <a:t>safety</a:t>
            </a:r>
            <a:r>
              <a:rPr lang="de-AT" dirty="0">
                <a:latin typeface="Gill Sans Light"/>
              </a:rPr>
              <a:t> </a:t>
            </a:r>
            <a:r>
              <a:rPr lang="de-AT" dirty="0" err="1">
                <a:latin typeface="Gill Sans Light"/>
              </a:rPr>
              <a:t>controls</a:t>
            </a:r>
            <a:r>
              <a:rPr lang="de-AT" dirty="0">
                <a:latin typeface="Gill Sans Light"/>
              </a:rPr>
              <a:t> </a:t>
            </a:r>
            <a:r>
              <a:rPr lang="de-AT" dirty="0" err="1">
                <a:latin typeface="Gill Sans Light"/>
              </a:rPr>
              <a:t>from</a:t>
            </a:r>
            <a:r>
              <a:rPr lang="de-AT" dirty="0">
                <a:latin typeface="Gill Sans Light"/>
              </a:rPr>
              <a:t> </a:t>
            </a:r>
            <a:r>
              <a:rPr lang="de-AT" dirty="0" err="1">
                <a:latin typeface="Gill Sans Light"/>
              </a:rPr>
              <a:t>TTTech</a:t>
            </a:r>
            <a:endParaRPr lang="de-AT" dirty="0">
              <a:latin typeface="Gill Sans Light"/>
            </a:endParaRPr>
          </a:p>
        </p:txBody>
      </p:sp>
    </p:spTree>
    <p:extLst>
      <p:ext uri="{BB962C8B-B14F-4D97-AF65-F5344CB8AC3E}">
        <p14:creationId xmlns:p14="http://schemas.microsoft.com/office/powerpoint/2010/main" val="3472559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Dependency chains</a:t>
            </a:r>
          </a:p>
        </p:txBody>
      </p:sp>
      <p:graphicFrame>
        <p:nvGraphicFramePr>
          <p:cNvPr id="47" name="Table 46">
            <a:extLst>
              <a:ext uri="{FF2B5EF4-FFF2-40B4-BE49-F238E27FC236}">
                <a16:creationId xmlns:a16="http://schemas.microsoft.com/office/drawing/2014/main" id="{5DA223AD-F4AB-41A4-8D5B-82896A7634E6}"/>
              </a:ext>
            </a:extLst>
          </p:cNvPr>
          <p:cNvGraphicFramePr>
            <a:graphicFrameLocks noGrp="1"/>
          </p:cNvGraphicFramePr>
          <p:nvPr>
            <p:extLst>
              <p:ext uri="{D42A27DB-BD31-4B8C-83A1-F6EECF244321}">
                <p14:modId xmlns:p14="http://schemas.microsoft.com/office/powerpoint/2010/main" val="794604539"/>
              </p:ext>
            </p:extLst>
          </p:nvPr>
        </p:nvGraphicFramePr>
        <p:xfrm>
          <a:off x="1304800" y="2242558"/>
          <a:ext cx="9454160" cy="381000"/>
        </p:xfrm>
        <a:graphic>
          <a:graphicData uri="http://schemas.openxmlformats.org/drawingml/2006/table">
            <a:tbl>
              <a:tblPr firstRow="1" bandRow="1">
                <a:tableStyleId>{5C22544A-7EE6-4342-B048-85BDC9FD1C3A}</a:tableStyleId>
              </a:tblPr>
              <a:tblGrid>
                <a:gridCol w="236354">
                  <a:extLst>
                    <a:ext uri="{9D8B030D-6E8A-4147-A177-3AD203B41FA5}">
                      <a16:colId xmlns:a16="http://schemas.microsoft.com/office/drawing/2014/main" val="3156336021"/>
                    </a:ext>
                  </a:extLst>
                </a:gridCol>
                <a:gridCol w="236354">
                  <a:extLst>
                    <a:ext uri="{9D8B030D-6E8A-4147-A177-3AD203B41FA5}">
                      <a16:colId xmlns:a16="http://schemas.microsoft.com/office/drawing/2014/main" val="2640638768"/>
                    </a:ext>
                  </a:extLst>
                </a:gridCol>
                <a:gridCol w="236354">
                  <a:extLst>
                    <a:ext uri="{9D8B030D-6E8A-4147-A177-3AD203B41FA5}">
                      <a16:colId xmlns:a16="http://schemas.microsoft.com/office/drawing/2014/main" val="2691139445"/>
                    </a:ext>
                  </a:extLst>
                </a:gridCol>
                <a:gridCol w="236354">
                  <a:extLst>
                    <a:ext uri="{9D8B030D-6E8A-4147-A177-3AD203B41FA5}">
                      <a16:colId xmlns:a16="http://schemas.microsoft.com/office/drawing/2014/main" val="3798349229"/>
                    </a:ext>
                  </a:extLst>
                </a:gridCol>
                <a:gridCol w="236354">
                  <a:extLst>
                    <a:ext uri="{9D8B030D-6E8A-4147-A177-3AD203B41FA5}">
                      <a16:colId xmlns:a16="http://schemas.microsoft.com/office/drawing/2014/main" val="4260700001"/>
                    </a:ext>
                  </a:extLst>
                </a:gridCol>
                <a:gridCol w="236354">
                  <a:extLst>
                    <a:ext uri="{9D8B030D-6E8A-4147-A177-3AD203B41FA5}">
                      <a16:colId xmlns:a16="http://schemas.microsoft.com/office/drawing/2014/main" val="2881298546"/>
                    </a:ext>
                  </a:extLst>
                </a:gridCol>
                <a:gridCol w="236354">
                  <a:extLst>
                    <a:ext uri="{9D8B030D-6E8A-4147-A177-3AD203B41FA5}">
                      <a16:colId xmlns:a16="http://schemas.microsoft.com/office/drawing/2014/main" val="3984559978"/>
                    </a:ext>
                  </a:extLst>
                </a:gridCol>
                <a:gridCol w="236354">
                  <a:extLst>
                    <a:ext uri="{9D8B030D-6E8A-4147-A177-3AD203B41FA5}">
                      <a16:colId xmlns:a16="http://schemas.microsoft.com/office/drawing/2014/main" val="627463936"/>
                    </a:ext>
                  </a:extLst>
                </a:gridCol>
                <a:gridCol w="236354">
                  <a:extLst>
                    <a:ext uri="{9D8B030D-6E8A-4147-A177-3AD203B41FA5}">
                      <a16:colId xmlns:a16="http://schemas.microsoft.com/office/drawing/2014/main" val="3455925614"/>
                    </a:ext>
                  </a:extLst>
                </a:gridCol>
                <a:gridCol w="236354">
                  <a:extLst>
                    <a:ext uri="{9D8B030D-6E8A-4147-A177-3AD203B41FA5}">
                      <a16:colId xmlns:a16="http://schemas.microsoft.com/office/drawing/2014/main" val="220321277"/>
                    </a:ext>
                  </a:extLst>
                </a:gridCol>
                <a:gridCol w="236354">
                  <a:extLst>
                    <a:ext uri="{9D8B030D-6E8A-4147-A177-3AD203B41FA5}">
                      <a16:colId xmlns:a16="http://schemas.microsoft.com/office/drawing/2014/main" val="800183539"/>
                    </a:ext>
                  </a:extLst>
                </a:gridCol>
                <a:gridCol w="236354">
                  <a:extLst>
                    <a:ext uri="{9D8B030D-6E8A-4147-A177-3AD203B41FA5}">
                      <a16:colId xmlns:a16="http://schemas.microsoft.com/office/drawing/2014/main" val="1998609143"/>
                    </a:ext>
                  </a:extLst>
                </a:gridCol>
                <a:gridCol w="236354">
                  <a:extLst>
                    <a:ext uri="{9D8B030D-6E8A-4147-A177-3AD203B41FA5}">
                      <a16:colId xmlns:a16="http://schemas.microsoft.com/office/drawing/2014/main" val="3045689261"/>
                    </a:ext>
                  </a:extLst>
                </a:gridCol>
                <a:gridCol w="236354">
                  <a:extLst>
                    <a:ext uri="{9D8B030D-6E8A-4147-A177-3AD203B41FA5}">
                      <a16:colId xmlns:a16="http://schemas.microsoft.com/office/drawing/2014/main" val="1731369474"/>
                    </a:ext>
                  </a:extLst>
                </a:gridCol>
                <a:gridCol w="236354">
                  <a:extLst>
                    <a:ext uri="{9D8B030D-6E8A-4147-A177-3AD203B41FA5}">
                      <a16:colId xmlns:a16="http://schemas.microsoft.com/office/drawing/2014/main" val="3417116079"/>
                    </a:ext>
                  </a:extLst>
                </a:gridCol>
                <a:gridCol w="236354">
                  <a:extLst>
                    <a:ext uri="{9D8B030D-6E8A-4147-A177-3AD203B41FA5}">
                      <a16:colId xmlns:a16="http://schemas.microsoft.com/office/drawing/2014/main" val="1792186832"/>
                    </a:ext>
                  </a:extLst>
                </a:gridCol>
                <a:gridCol w="236354">
                  <a:extLst>
                    <a:ext uri="{9D8B030D-6E8A-4147-A177-3AD203B41FA5}">
                      <a16:colId xmlns:a16="http://schemas.microsoft.com/office/drawing/2014/main" val="2779323451"/>
                    </a:ext>
                  </a:extLst>
                </a:gridCol>
                <a:gridCol w="236354">
                  <a:extLst>
                    <a:ext uri="{9D8B030D-6E8A-4147-A177-3AD203B41FA5}">
                      <a16:colId xmlns:a16="http://schemas.microsoft.com/office/drawing/2014/main" val="613337029"/>
                    </a:ext>
                  </a:extLst>
                </a:gridCol>
                <a:gridCol w="236354">
                  <a:extLst>
                    <a:ext uri="{9D8B030D-6E8A-4147-A177-3AD203B41FA5}">
                      <a16:colId xmlns:a16="http://schemas.microsoft.com/office/drawing/2014/main" val="3697064396"/>
                    </a:ext>
                  </a:extLst>
                </a:gridCol>
                <a:gridCol w="236354">
                  <a:extLst>
                    <a:ext uri="{9D8B030D-6E8A-4147-A177-3AD203B41FA5}">
                      <a16:colId xmlns:a16="http://schemas.microsoft.com/office/drawing/2014/main" val="2025957846"/>
                    </a:ext>
                  </a:extLst>
                </a:gridCol>
                <a:gridCol w="236354">
                  <a:extLst>
                    <a:ext uri="{9D8B030D-6E8A-4147-A177-3AD203B41FA5}">
                      <a16:colId xmlns:a16="http://schemas.microsoft.com/office/drawing/2014/main" val="3849571769"/>
                    </a:ext>
                  </a:extLst>
                </a:gridCol>
                <a:gridCol w="236354">
                  <a:extLst>
                    <a:ext uri="{9D8B030D-6E8A-4147-A177-3AD203B41FA5}">
                      <a16:colId xmlns:a16="http://schemas.microsoft.com/office/drawing/2014/main" val="3364373398"/>
                    </a:ext>
                  </a:extLst>
                </a:gridCol>
                <a:gridCol w="236354">
                  <a:extLst>
                    <a:ext uri="{9D8B030D-6E8A-4147-A177-3AD203B41FA5}">
                      <a16:colId xmlns:a16="http://schemas.microsoft.com/office/drawing/2014/main" val="1226147771"/>
                    </a:ext>
                  </a:extLst>
                </a:gridCol>
                <a:gridCol w="236354">
                  <a:extLst>
                    <a:ext uri="{9D8B030D-6E8A-4147-A177-3AD203B41FA5}">
                      <a16:colId xmlns:a16="http://schemas.microsoft.com/office/drawing/2014/main" val="2768840268"/>
                    </a:ext>
                  </a:extLst>
                </a:gridCol>
                <a:gridCol w="236354">
                  <a:extLst>
                    <a:ext uri="{9D8B030D-6E8A-4147-A177-3AD203B41FA5}">
                      <a16:colId xmlns:a16="http://schemas.microsoft.com/office/drawing/2014/main" val="101669233"/>
                    </a:ext>
                  </a:extLst>
                </a:gridCol>
                <a:gridCol w="236354">
                  <a:extLst>
                    <a:ext uri="{9D8B030D-6E8A-4147-A177-3AD203B41FA5}">
                      <a16:colId xmlns:a16="http://schemas.microsoft.com/office/drawing/2014/main" val="1153352893"/>
                    </a:ext>
                  </a:extLst>
                </a:gridCol>
                <a:gridCol w="236354">
                  <a:extLst>
                    <a:ext uri="{9D8B030D-6E8A-4147-A177-3AD203B41FA5}">
                      <a16:colId xmlns:a16="http://schemas.microsoft.com/office/drawing/2014/main" val="2811994295"/>
                    </a:ext>
                  </a:extLst>
                </a:gridCol>
                <a:gridCol w="236354">
                  <a:extLst>
                    <a:ext uri="{9D8B030D-6E8A-4147-A177-3AD203B41FA5}">
                      <a16:colId xmlns:a16="http://schemas.microsoft.com/office/drawing/2014/main" val="539064772"/>
                    </a:ext>
                  </a:extLst>
                </a:gridCol>
                <a:gridCol w="236354">
                  <a:extLst>
                    <a:ext uri="{9D8B030D-6E8A-4147-A177-3AD203B41FA5}">
                      <a16:colId xmlns:a16="http://schemas.microsoft.com/office/drawing/2014/main" val="3315025196"/>
                    </a:ext>
                  </a:extLst>
                </a:gridCol>
                <a:gridCol w="236354">
                  <a:extLst>
                    <a:ext uri="{9D8B030D-6E8A-4147-A177-3AD203B41FA5}">
                      <a16:colId xmlns:a16="http://schemas.microsoft.com/office/drawing/2014/main" val="3305116614"/>
                    </a:ext>
                  </a:extLst>
                </a:gridCol>
                <a:gridCol w="236354">
                  <a:extLst>
                    <a:ext uri="{9D8B030D-6E8A-4147-A177-3AD203B41FA5}">
                      <a16:colId xmlns:a16="http://schemas.microsoft.com/office/drawing/2014/main" val="2798636166"/>
                    </a:ext>
                  </a:extLst>
                </a:gridCol>
                <a:gridCol w="236354">
                  <a:extLst>
                    <a:ext uri="{9D8B030D-6E8A-4147-A177-3AD203B41FA5}">
                      <a16:colId xmlns:a16="http://schemas.microsoft.com/office/drawing/2014/main" val="281386639"/>
                    </a:ext>
                  </a:extLst>
                </a:gridCol>
                <a:gridCol w="236354">
                  <a:extLst>
                    <a:ext uri="{9D8B030D-6E8A-4147-A177-3AD203B41FA5}">
                      <a16:colId xmlns:a16="http://schemas.microsoft.com/office/drawing/2014/main" val="3192648917"/>
                    </a:ext>
                  </a:extLst>
                </a:gridCol>
                <a:gridCol w="236354">
                  <a:extLst>
                    <a:ext uri="{9D8B030D-6E8A-4147-A177-3AD203B41FA5}">
                      <a16:colId xmlns:a16="http://schemas.microsoft.com/office/drawing/2014/main" val="3674682670"/>
                    </a:ext>
                  </a:extLst>
                </a:gridCol>
                <a:gridCol w="236354">
                  <a:extLst>
                    <a:ext uri="{9D8B030D-6E8A-4147-A177-3AD203B41FA5}">
                      <a16:colId xmlns:a16="http://schemas.microsoft.com/office/drawing/2014/main" val="3327392232"/>
                    </a:ext>
                  </a:extLst>
                </a:gridCol>
                <a:gridCol w="236354">
                  <a:extLst>
                    <a:ext uri="{9D8B030D-6E8A-4147-A177-3AD203B41FA5}">
                      <a16:colId xmlns:a16="http://schemas.microsoft.com/office/drawing/2014/main" val="3308271663"/>
                    </a:ext>
                  </a:extLst>
                </a:gridCol>
                <a:gridCol w="236354">
                  <a:extLst>
                    <a:ext uri="{9D8B030D-6E8A-4147-A177-3AD203B41FA5}">
                      <a16:colId xmlns:a16="http://schemas.microsoft.com/office/drawing/2014/main" val="2890470893"/>
                    </a:ext>
                  </a:extLst>
                </a:gridCol>
                <a:gridCol w="236354">
                  <a:extLst>
                    <a:ext uri="{9D8B030D-6E8A-4147-A177-3AD203B41FA5}">
                      <a16:colId xmlns:a16="http://schemas.microsoft.com/office/drawing/2014/main" val="1571728077"/>
                    </a:ext>
                  </a:extLst>
                </a:gridCol>
                <a:gridCol w="236354">
                  <a:extLst>
                    <a:ext uri="{9D8B030D-6E8A-4147-A177-3AD203B41FA5}">
                      <a16:colId xmlns:a16="http://schemas.microsoft.com/office/drawing/2014/main" val="3828181376"/>
                    </a:ext>
                  </a:extLst>
                </a:gridCol>
                <a:gridCol w="236354">
                  <a:extLst>
                    <a:ext uri="{9D8B030D-6E8A-4147-A177-3AD203B41FA5}">
                      <a16:colId xmlns:a16="http://schemas.microsoft.com/office/drawing/2014/main" val="1723999116"/>
                    </a:ext>
                  </a:extLst>
                </a:gridCol>
              </a:tblGrid>
              <a:tr h="380198">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900" dirty="0"/>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900" dirty="0"/>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154763"/>
                  </a:ext>
                </a:extLst>
              </a:tr>
            </a:tbl>
          </a:graphicData>
        </a:graphic>
      </p:graphicFrame>
      <p:graphicFrame>
        <p:nvGraphicFramePr>
          <p:cNvPr id="48" name="Table 47">
            <a:extLst>
              <a:ext uri="{FF2B5EF4-FFF2-40B4-BE49-F238E27FC236}">
                <a16:creationId xmlns:a16="http://schemas.microsoft.com/office/drawing/2014/main" id="{44A16DE9-6018-4677-8A07-D24491FC1F6A}"/>
              </a:ext>
            </a:extLst>
          </p:cNvPr>
          <p:cNvGraphicFramePr>
            <a:graphicFrameLocks noGrp="1"/>
          </p:cNvGraphicFramePr>
          <p:nvPr>
            <p:extLst>
              <p:ext uri="{D42A27DB-BD31-4B8C-83A1-F6EECF244321}">
                <p14:modId xmlns:p14="http://schemas.microsoft.com/office/powerpoint/2010/main" val="3596727855"/>
              </p:ext>
            </p:extLst>
          </p:nvPr>
        </p:nvGraphicFramePr>
        <p:xfrm>
          <a:off x="1302489" y="2898918"/>
          <a:ext cx="9454160" cy="381000"/>
        </p:xfrm>
        <a:graphic>
          <a:graphicData uri="http://schemas.openxmlformats.org/drawingml/2006/table">
            <a:tbl>
              <a:tblPr firstRow="1" bandRow="1">
                <a:tableStyleId>{5C22544A-7EE6-4342-B048-85BDC9FD1C3A}</a:tableStyleId>
              </a:tblPr>
              <a:tblGrid>
                <a:gridCol w="236354">
                  <a:extLst>
                    <a:ext uri="{9D8B030D-6E8A-4147-A177-3AD203B41FA5}">
                      <a16:colId xmlns:a16="http://schemas.microsoft.com/office/drawing/2014/main" val="3156336021"/>
                    </a:ext>
                  </a:extLst>
                </a:gridCol>
                <a:gridCol w="236354">
                  <a:extLst>
                    <a:ext uri="{9D8B030D-6E8A-4147-A177-3AD203B41FA5}">
                      <a16:colId xmlns:a16="http://schemas.microsoft.com/office/drawing/2014/main" val="2640638768"/>
                    </a:ext>
                  </a:extLst>
                </a:gridCol>
                <a:gridCol w="236354">
                  <a:extLst>
                    <a:ext uri="{9D8B030D-6E8A-4147-A177-3AD203B41FA5}">
                      <a16:colId xmlns:a16="http://schemas.microsoft.com/office/drawing/2014/main" val="2691139445"/>
                    </a:ext>
                  </a:extLst>
                </a:gridCol>
                <a:gridCol w="236354">
                  <a:extLst>
                    <a:ext uri="{9D8B030D-6E8A-4147-A177-3AD203B41FA5}">
                      <a16:colId xmlns:a16="http://schemas.microsoft.com/office/drawing/2014/main" val="3798349229"/>
                    </a:ext>
                  </a:extLst>
                </a:gridCol>
                <a:gridCol w="236354">
                  <a:extLst>
                    <a:ext uri="{9D8B030D-6E8A-4147-A177-3AD203B41FA5}">
                      <a16:colId xmlns:a16="http://schemas.microsoft.com/office/drawing/2014/main" val="4260700001"/>
                    </a:ext>
                  </a:extLst>
                </a:gridCol>
                <a:gridCol w="236354">
                  <a:extLst>
                    <a:ext uri="{9D8B030D-6E8A-4147-A177-3AD203B41FA5}">
                      <a16:colId xmlns:a16="http://schemas.microsoft.com/office/drawing/2014/main" val="2881298546"/>
                    </a:ext>
                  </a:extLst>
                </a:gridCol>
                <a:gridCol w="236354">
                  <a:extLst>
                    <a:ext uri="{9D8B030D-6E8A-4147-A177-3AD203B41FA5}">
                      <a16:colId xmlns:a16="http://schemas.microsoft.com/office/drawing/2014/main" val="3984559978"/>
                    </a:ext>
                  </a:extLst>
                </a:gridCol>
                <a:gridCol w="236354">
                  <a:extLst>
                    <a:ext uri="{9D8B030D-6E8A-4147-A177-3AD203B41FA5}">
                      <a16:colId xmlns:a16="http://schemas.microsoft.com/office/drawing/2014/main" val="627463936"/>
                    </a:ext>
                  </a:extLst>
                </a:gridCol>
                <a:gridCol w="236354">
                  <a:extLst>
                    <a:ext uri="{9D8B030D-6E8A-4147-A177-3AD203B41FA5}">
                      <a16:colId xmlns:a16="http://schemas.microsoft.com/office/drawing/2014/main" val="3455925614"/>
                    </a:ext>
                  </a:extLst>
                </a:gridCol>
                <a:gridCol w="236354">
                  <a:extLst>
                    <a:ext uri="{9D8B030D-6E8A-4147-A177-3AD203B41FA5}">
                      <a16:colId xmlns:a16="http://schemas.microsoft.com/office/drawing/2014/main" val="220321277"/>
                    </a:ext>
                  </a:extLst>
                </a:gridCol>
                <a:gridCol w="236354">
                  <a:extLst>
                    <a:ext uri="{9D8B030D-6E8A-4147-A177-3AD203B41FA5}">
                      <a16:colId xmlns:a16="http://schemas.microsoft.com/office/drawing/2014/main" val="800183539"/>
                    </a:ext>
                  </a:extLst>
                </a:gridCol>
                <a:gridCol w="236354">
                  <a:extLst>
                    <a:ext uri="{9D8B030D-6E8A-4147-A177-3AD203B41FA5}">
                      <a16:colId xmlns:a16="http://schemas.microsoft.com/office/drawing/2014/main" val="1998609143"/>
                    </a:ext>
                  </a:extLst>
                </a:gridCol>
                <a:gridCol w="236354">
                  <a:extLst>
                    <a:ext uri="{9D8B030D-6E8A-4147-A177-3AD203B41FA5}">
                      <a16:colId xmlns:a16="http://schemas.microsoft.com/office/drawing/2014/main" val="3045689261"/>
                    </a:ext>
                  </a:extLst>
                </a:gridCol>
                <a:gridCol w="236354">
                  <a:extLst>
                    <a:ext uri="{9D8B030D-6E8A-4147-A177-3AD203B41FA5}">
                      <a16:colId xmlns:a16="http://schemas.microsoft.com/office/drawing/2014/main" val="1731369474"/>
                    </a:ext>
                  </a:extLst>
                </a:gridCol>
                <a:gridCol w="236354">
                  <a:extLst>
                    <a:ext uri="{9D8B030D-6E8A-4147-A177-3AD203B41FA5}">
                      <a16:colId xmlns:a16="http://schemas.microsoft.com/office/drawing/2014/main" val="3417116079"/>
                    </a:ext>
                  </a:extLst>
                </a:gridCol>
                <a:gridCol w="236354">
                  <a:extLst>
                    <a:ext uri="{9D8B030D-6E8A-4147-A177-3AD203B41FA5}">
                      <a16:colId xmlns:a16="http://schemas.microsoft.com/office/drawing/2014/main" val="1792186832"/>
                    </a:ext>
                  </a:extLst>
                </a:gridCol>
                <a:gridCol w="236354">
                  <a:extLst>
                    <a:ext uri="{9D8B030D-6E8A-4147-A177-3AD203B41FA5}">
                      <a16:colId xmlns:a16="http://schemas.microsoft.com/office/drawing/2014/main" val="2779323451"/>
                    </a:ext>
                  </a:extLst>
                </a:gridCol>
                <a:gridCol w="236354">
                  <a:extLst>
                    <a:ext uri="{9D8B030D-6E8A-4147-A177-3AD203B41FA5}">
                      <a16:colId xmlns:a16="http://schemas.microsoft.com/office/drawing/2014/main" val="613337029"/>
                    </a:ext>
                  </a:extLst>
                </a:gridCol>
                <a:gridCol w="236354">
                  <a:extLst>
                    <a:ext uri="{9D8B030D-6E8A-4147-A177-3AD203B41FA5}">
                      <a16:colId xmlns:a16="http://schemas.microsoft.com/office/drawing/2014/main" val="3697064396"/>
                    </a:ext>
                  </a:extLst>
                </a:gridCol>
                <a:gridCol w="236354">
                  <a:extLst>
                    <a:ext uri="{9D8B030D-6E8A-4147-A177-3AD203B41FA5}">
                      <a16:colId xmlns:a16="http://schemas.microsoft.com/office/drawing/2014/main" val="2025957846"/>
                    </a:ext>
                  </a:extLst>
                </a:gridCol>
                <a:gridCol w="236354">
                  <a:extLst>
                    <a:ext uri="{9D8B030D-6E8A-4147-A177-3AD203B41FA5}">
                      <a16:colId xmlns:a16="http://schemas.microsoft.com/office/drawing/2014/main" val="3849571769"/>
                    </a:ext>
                  </a:extLst>
                </a:gridCol>
                <a:gridCol w="236354">
                  <a:extLst>
                    <a:ext uri="{9D8B030D-6E8A-4147-A177-3AD203B41FA5}">
                      <a16:colId xmlns:a16="http://schemas.microsoft.com/office/drawing/2014/main" val="3364373398"/>
                    </a:ext>
                  </a:extLst>
                </a:gridCol>
                <a:gridCol w="236354">
                  <a:extLst>
                    <a:ext uri="{9D8B030D-6E8A-4147-A177-3AD203B41FA5}">
                      <a16:colId xmlns:a16="http://schemas.microsoft.com/office/drawing/2014/main" val="1226147771"/>
                    </a:ext>
                  </a:extLst>
                </a:gridCol>
                <a:gridCol w="236354">
                  <a:extLst>
                    <a:ext uri="{9D8B030D-6E8A-4147-A177-3AD203B41FA5}">
                      <a16:colId xmlns:a16="http://schemas.microsoft.com/office/drawing/2014/main" val="2768840268"/>
                    </a:ext>
                  </a:extLst>
                </a:gridCol>
                <a:gridCol w="236354">
                  <a:extLst>
                    <a:ext uri="{9D8B030D-6E8A-4147-A177-3AD203B41FA5}">
                      <a16:colId xmlns:a16="http://schemas.microsoft.com/office/drawing/2014/main" val="101669233"/>
                    </a:ext>
                  </a:extLst>
                </a:gridCol>
                <a:gridCol w="236354">
                  <a:extLst>
                    <a:ext uri="{9D8B030D-6E8A-4147-A177-3AD203B41FA5}">
                      <a16:colId xmlns:a16="http://schemas.microsoft.com/office/drawing/2014/main" val="1153352893"/>
                    </a:ext>
                  </a:extLst>
                </a:gridCol>
                <a:gridCol w="236354">
                  <a:extLst>
                    <a:ext uri="{9D8B030D-6E8A-4147-A177-3AD203B41FA5}">
                      <a16:colId xmlns:a16="http://schemas.microsoft.com/office/drawing/2014/main" val="2811994295"/>
                    </a:ext>
                  </a:extLst>
                </a:gridCol>
                <a:gridCol w="236354">
                  <a:extLst>
                    <a:ext uri="{9D8B030D-6E8A-4147-A177-3AD203B41FA5}">
                      <a16:colId xmlns:a16="http://schemas.microsoft.com/office/drawing/2014/main" val="539064772"/>
                    </a:ext>
                  </a:extLst>
                </a:gridCol>
                <a:gridCol w="236354">
                  <a:extLst>
                    <a:ext uri="{9D8B030D-6E8A-4147-A177-3AD203B41FA5}">
                      <a16:colId xmlns:a16="http://schemas.microsoft.com/office/drawing/2014/main" val="3315025196"/>
                    </a:ext>
                  </a:extLst>
                </a:gridCol>
                <a:gridCol w="236354">
                  <a:extLst>
                    <a:ext uri="{9D8B030D-6E8A-4147-A177-3AD203B41FA5}">
                      <a16:colId xmlns:a16="http://schemas.microsoft.com/office/drawing/2014/main" val="3305116614"/>
                    </a:ext>
                  </a:extLst>
                </a:gridCol>
                <a:gridCol w="236354">
                  <a:extLst>
                    <a:ext uri="{9D8B030D-6E8A-4147-A177-3AD203B41FA5}">
                      <a16:colId xmlns:a16="http://schemas.microsoft.com/office/drawing/2014/main" val="2798636166"/>
                    </a:ext>
                  </a:extLst>
                </a:gridCol>
                <a:gridCol w="236354">
                  <a:extLst>
                    <a:ext uri="{9D8B030D-6E8A-4147-A177-3AD203B41FA5}">
                      <a16:colId xmlns:a16="http://schemas.microsoft.com/office/drawing/2014/main" val="281386639"/>
                    </a:ext>
                  </a:extLst>
                </a:gridCol>
                <a:gridCol w="236354">
                  <a:extLst>
                    <a:ext uri="{9D8B030D-6E8A-4147-A177-3AD203B41FA5}">
                      <a16:colId xmlns:a16="http://schemas.microsoft.com/office/drawing/2014/main" val="3192648917"/>
                    </a:ext>
                  </a:extLst>
                </a:gridCol>
                <a:gridCol w="236354">
                  <a:extLst>
                    <a:ext uri="{9D8B030D-6E8A-4147-A177-3AD203B41FA5}">
                      <a16:colId xmlns:a16="http://schemas.microsoft.com/office/drawing/2014/main" val="3674682670"/>
                    </a:ext>
                  </a:extLst>
                </a:gridCol>
                <a:gridCol w="236354">
                  <a:extLst>
                    <a:ext uri="{9D8B030D-6E8A-4147-A177-3AD203B41FA5}">
                      <a16:colId xmlns:a16="http://schemas.microsoft.com/office/drawing/2014/main" val="3327392232"/>
                    </a:ext>
                  </a:extLst>
                </a:gridCol>
                <a:gridCol w="236354">
                  <a:extLst>
                    <a:ext uri="{9D8B030D-6E8A-4147-A177-3AD203B41FA5}">
                      <a16:colId xmlns:a16="http://schemas.microsoft.com/office/drawing/2014/main" val="3308271663"/>
                    </a:ext>
                  </a:extLst>
                </a:gridCol>
                <a:gridCol w="236354">
                  <a:extLst>
                    <a:ext uri="{9D8B030D-6E8A-4147-A177-3AD203B41FA5}">
                      <a16:colId xmlns:a16="http://schemas.microsoft.com/office/drawing/2014/main" val="2890470893"/>
                    </a:ext>
                  </a:extLst>
                </a:gridCol>
                <a:gridCol w="236354">
                  <a:extLst>
                    <a:ext uri="{9D8B030D-6E8A-4147-A177-3AD203B41FA5}">
                      <a16:colId xmlns:a16="http://schemas.microsoft.com/office/drawing/2014/main" val="1571728077"/>
                    </a:ext>
                  </a:extLst>
                </a:gridCol>
                <a:gridCol w="236354">
                  <a:extLst>
                    <a:ext uri="{9D8B030D-6E8A-4147-A177-3AD203B41FA5}">
                      <a16:colId xmlns:a16="http://schemas.microsoft.com/office/drawing/2014/main" val="3828181376"/>
                    </a:ext>
                  </a:extLst>
                </a:gridCol>
                <a:gridCol w="236354">
                  <a:extLst>
                    <a:ext uri="{9D8B030D-6E8A-4147-A177-3AD203B41FA5}">
                      <a16:colId xmlns:a16="http://schemas.microsoft.com/office/drawing/2014/main" val="1723999116"/>
                    </a:ext>
                  </a:extLst>
                </a:gridCol>
              </a:tblGrid>
              <a:tr h="380198">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154763"/>
                  </a:ext>
                </a:extLst>
              </a:tr>
            </a:tbl>
          </a:graphicData>
        </a:graphic>
      </p:graphicFrame>
      <p:graphicFrame>
        <p:nvGraphicFramePr>
          <p:cNvPr id="49" name="Table 48">
            <a:extLst>
              <a:ext uri="{FF2B5EF4-FFF2-40B4-BE49-F238E27FC236}">
                <a16:creationId xmlns:a16="http://schemas.microsoft.com/office/drawing/2014/main" id="{5B094AB7-6498-4F76-9CAB-6C3CDAD57B95}"/>
              </a:ext>
            </a:extLst>
          </p:cNvPr>
          <p:cNvGraphicFramePr>
            <a:graphicFrameLocks noGrp="1"/>
          </p:cNvGraphicFramePr>
          <p:nvPr>
            <p:extLst>
              <p:ext uri="{D42A27DB-BD31-4B8C-83A1-F6EECF244321}">
                <p14:modId xmlns:p14="http://schemas.microsoft.com/office/powerpoint/2010/main" val="3945600461"/>
              </p:ext>
            </p:extLst>
          </p:nvPr>
        </p:nvGraphicFramePr>
        <p:xfrm>
          <a:off x="1304800" y="3575482"/>
          <a:ext cx="9454160" cy="381000"/>
        </p:xfrm>
        <a:graphic>
          <a:graphicData uri="http://schemas.openxmlformats.org/drawingml/2006/table">
            <a:tbl>
              <a:tblPr firstRow="1" bandRow="1">
                <a:tableStyleId>{5C22544A-7EE6-4342-B048-85BDC9FD1C3A}</a:tableStyleId>
              </a:tblPr>
              <a:tblGrid>
                <a:gridCol w="236354">
                  <a:extLst>
                    <a:ext uri="{9D8B030D-6E8A-4147-A177-3AD203B41FA5}">
                      <a16:colId xmlns:a16="http://schemas.microsoft.com/office/drawing/2014/main" val="3156336021"/>
                    </a:ext>
                  </a:extLst>
                </a:gridCol>
                <a:gridCol w="236354">
                  <a:extLst>
                    <a:ext uri="{9D8B030D-6E8A-4147-A177-3AD203B41FA5}">
                      <a16:colId xmlns:a16="http://schemas.microsoft.com/office/drawing/2014/main" val="2640638768"/>
                    </a:ext>
                  </a:extLst>
                </a:gridCol>
                <a:gridCol w="236354">
                  <a:extLst>
                    <a:ext uri="{9D8B030D-6E8A-4147-A177-3AD203B41FA5}">
                      <a16:colId xmlns:a16="http://schemas.microsoft.com/office/drawing/2014/main" val="2691139445"/>
                    </a:ext>
                  </a:extLst>
                </a:gridCol>
                <a:gridCol w="236354">
                  <a:extLst>
                    <a:ext uri="{9D8B030D-6E8A-4147-A177-3AD203B41FA5}">
                      <a16:colId xmlns:a16="http://schemas.microsoft.com/office/drawing/2014/main" val="3798349229"/>
                    </a:ext>
                  </a:extLst>
                </a:gridCol>
                <a:gridCol w="236354">
                  <a:extLst>
                    <a:ext uri="{9D8B030D-6E8A-4147-A177-3AD203B41FA5}">
                      <a16:colId xmlns:a16="http://schemas.microsoft.com/office/drawing/2014/main" val="4260700001"/>
                    </a:ext>
                  </a:extLst>
                </a:gridCol>
                <a:gridCol w="236354">
                  <a:extLst>
                    <a:ext uri="{9D8B030D-6E8A-4147-A177-3AD203B41FA5}">
                      <a16:colId xmlns:a16="http://schemas.microsoft.com/office/drawing/2014/main" val="2881298546"/>
                    </a:ext>
                  </a:extLst>
                </a:gridCol>
                <a:gridCol w="236354">
                  <a:extLst>
                    <a:ext uri="{9D8B030D-6E8A-4147-A177-3AD203B41FA5}">
                      <a16:colId xmlns:a16="http://schemas.microsoft.com/office/drawing/2014/main" val="3984559978"/>
                    </a:ext>
                  </a:extLst>
                </a:gridCol>
                <a:gridCol w="236354">
                  <a:extLst>
                    <a:ext uri="{9D8B030D-6E8A-4147-A177-3AD203B41FA5}">
                      <a16:colId xmlns:a16="http://schemas.microsoft.com/office/drawing/2014/main" val="627463936"/>
                    </a:ext>
                  </a:extLst>
                </a:gridCol>
                <a:gridCol w="236354">
                  <a:extLst>
                    <a:ext uri="{9D8B030D-6E8A-4147-A177-3AD203B41FA5}">
                      <a16:colId xmlns:a16="http://schemas.microsoft.com/office/drawing/2014/main" val="3455925614"/>
                    </a:ext>
                  </a:extLst>
                </a:gridCol>
                <a:gridCol w="236354">
                  <a:extLst>
                    <a:ext uri="{9D8B030D-6E8A-4147-A177-3AD203B41FA5}">
                      <a16:colId xmlns:a16="http://schemas.microsoft.com/office/drawing/2014/main" val="220321277"/>
                    </a:ext>
                  </a:extLst>
                </a:gridCol>
                <a:gridCol w="236354">
                  <a:extLst>
                    <a:ext uri="{9D8B030D-6E8A-4147-A177-3AD203B41FA5}">
                      <a16:colId xmlns:a16="http://schemas.microsoft.com/office/drawing/2014/main" val="800183539"/>
                    </a:ext>
                  </a:extLst>
                </a:gridCol>
                <a:gridCol w="236354">
                  <a:extLst>
                    <a:ext uri="{9D8B030D-6E8A-4147-A177-3AD203B41FA5}">
                      <a16:colId xmlns:a16="http://schemas.microsoft.com/office/drawing/2014/main" val="1998609143"/>
                    </a:ext>
                  </a:extLst>
                </a:gridCol>
                <a:gridCol w="236354">
                  <a:extLst>
                    <a:ext uri="{9D8B030D-6E8A-4147-A177-3AD203B41FA5}">
                      <a16:colId xmlns:a16="http://schemas.microsoft.com/office/drawing/2014/main" val="3045689261"/>
                    </a:ext>
                  </a:extLst>
                </a:gridCol>
                <a:gridCol w="236354">
                  <a:extLst>
                    <a:ext uri="{9D8B030D-6E8A-4147-A177-3AD203B41FA5}">
                      <a16:colId xmlns:a16="http://schemas.microsoft.com/office/drawing/2014/main" val="1731369474"/>
                    </a:ext>
                  </a:extLst>
                </a:gridCol>
                <a:gridCol w="236354">
                  <a:extLst>
                    <a:ext uri="{9D8B030D-6E8A-4147-A177-3AD203B41FA5}">
                      <a16:colId xmlns:a16="http://schemas.microsoft.com/office/drawing/2014/main" val="3417116079"/>
                    </a:ext>
                  </a:extLst>
                </a:gridCol>
                <a:gridCol w="236354">
                  <a:extLst>
                    <a:ext uri="{9D8B030D-6E8A-4147-A177-3AD203B41FA5}">
                      <a16:colId xmlns:a16="http://schemas.microsoft.com/office/drawing/2014/main" val="1792186832"/>
                    </a:ext>
                  </a:extLst>
                </a:gridCol>
                <a:gridCol w="236354">
                  <a:extLst>
                    <a:ext uri="{9D8B030D-6E8A-4147-A177-3AD203B41FA5}">
                      <a16:colId xmlns:a16="http://schemas.microsoft.com/office/drawing/2014/main" val="2779323451"/>
                    </a:ext>
                  </a:extLst>
                </a:gridCol>
                <a:gridCol w="236354">
                  <a:extLst>
                    <a:ext uri="{9D8B030D-6E8A-4147-A177-3AD203B41FA5}">
                      <a16:colId xmlns:a16="http://schemas.microsoft.com/office/drawing/2014/main" val="613337029"/>
                    </a:ext>
                  </a:extLst>
                </a:gridCol>
                <a:gridCol w="236354">
                  <a:extLst>
                    <a:ext uri="{9D8B030D-6E8A-4147-A177-3AD203B41FA5}">
                      <a16:colId xmlns:a16="http://schemas.microsoft.com/office/drawing/2014/main" val="3697064396"/>
                    </a:ext>
                  </a:extLst>
                </a:gridCol>
                <a:gridCol w="236354">
                  <a:extLst>
                    <a:ext uri="{9D8B030D-6E8A-4147-A177-3AD203B41FA5}">
                      <a16:colId xmlns:a16="http://schemas.microsoft.com/office/drawing/2014/main" val="2025957846"/>
                    </a:ext>
                  </a:extLst>
                </a:gridCol>
                <a:gridCol w="236354">
                  <a:extLst>
                    <a:ext uri="{9D8B030D-6E8A-4147-A177-3AD203B41FA5}">
                      <a16:colId xmlns:a16="http://schemas.microsoft.com/office/drawing/2014/main" val="3849571769"/>
                    </a:ext>
                  </a:extLst>
                </a:gridCol>
                <a:gridCol w="236354">
                  <a:extLst>
                    <a:ext uri="{9D8B030D-6E8A-4147-A177-3AD203B41FA5}">
                      <a16:colId xmlns:a16="http://schemas.microsoft.com/office/drawing/2014/main" val="3364373398"/>
                    </a:ext>
                  </a:extLst>
                </a:gridCol>
                <a:gridCol w="236354">
                  <a:extLst>
                    <a:ext uri="{9D8B030D-6E8A-4147-A177-3AD203B41FA5}">
                      <a16:colId xmlns:a16="http://schemas.microsoft.com/office/drawing/2014/main" val="1226147771"/>
                    </a:ext>
                  </a:extLst>
                </a:gridCol>
                <a:gridCol w="236354">
                  <a:extLst>
                    <a:ext uri="{9D8B030D-6E8A-4147-A177-3AD203B41FA5}">
                      <a16:colId xmlns:a16="http://schemas.microsoft.com/office/drawing/2014/main" val="2768840268"/>
                    </a:ext>
                  </a:extLst>
                </a:gridCol>
                <a:gridCol w="236354">
                  <a:extLst>
                    <a:ext uri="{9D8B030D-6E8A-4147-A177-3AD203B41FA5}">
                      <a16:colId xmlns:a16="http://schemas.microsoft.com/office/drawing/2014/main" val="101669233"/>
                    </a:ext>
                  </a:extLst>
                </a:gridCol>
                <a:gridCol w="236354">
                  <a:extLst>
                    <a:ext uri="{9D8B030D-6E8A-4147-A177-3AD203B41FA5}">
                      <a16:colId xmlns:a16="http://schemas.microsoft.com/office/drawing/2014/main" val="1153352893"/>
                    </a:ext>
                  </a:extLst>
                </a:gridCol>
                <a:gridCol w="236354">
                  <a:extLst>
                    <a:ext uri="{9D8B030D-6E8A-4147-A177-3AD203B41FA5}">
                      <a16:colId xmlns:a16="http://schemas.microsoft.com/office/drawing/2014/main" val="2811994295"/>
                    </a:ext>
                  </a:extLst>
                </a:gridCol>
                <a:gridCol w="236354">
                  <a:extLst>
                    <a:ext uri="{9D8B030D-6E8A-4147-A177-3AD203B41FA5}">
                      <a16:colId xmlns:a16="http://schemas.microsoft.com/office/drawing/2014/main" val="539064772"/>
                    </a:ext>
                  </a:extLst>
                </a:gridCol>
                <a:gridCol w="236354">
                  <a:extLst>
                    <a:ext uri="{9D8B030D-6E8A-4147-A177-3AD203B41FA5}">
                      <a16:colId xmlns:a16="http://schemas.microsoft.com/office/drawing/2014/main" val="3315025196"/>
                    </a:ext>
                  </a:extLst>
                </a:gridCol>
                <a:gridCol w="236354">
                  <a:extLst>
                    <a:ext uri="{9D8B030D-6E8A-4147-A177-3AD203B41FA5}">
                      <a16:colId xmlns:a16="http://schemas.microsoft.com/office/drawing/2014/main" val="3305116614"/>
                    </a:ext>
                  </a:extLst>
                </a:gridCol>
                <a:gridCol w="236354">
                  <a:extLst>
                    <a:ext uri="{9D8B030D-6E8A-4147-A177-3AD203B41FA5}">
                      <a16:colId xmlns:a16="http://schemas.microsoft.com/office/drawing/2014/main" val="2798636166"/>
                    </a:ext>
                  </a:extLst>
                </a:gridCol>
                <a:gridCol w="236354">
                  <a:extLst>
                    <a:ext uri="{9D8B030D-6E8A-4147-A177-3AD203B41FA5}">
                      <a16:colId xmlns:a16="http://schemas.microsoft.com/office/drawing/2014/main" val="281386639"/>
                    </a:ext>
                  </a:extLst>
                </a:gridCol>
                <a:gridCol w="236354">
                  <a:extLst>
                    <a:ext uri="{9D8B030D-6E8A-4147-A177-3AD203B41FA5}">
                      <a16:colId xmlns:a16="http://schemas.microsoft.com/office/drawing/2014/main" val="3192648917"/>
                    </a:ext>
                  </a:extLst>
                </a:gridCol>
                <a:gridCol w="236354">
                  <a:extLst>
                    <a:ext uri="{9D8B030D-6E8A-4147-A177-3AD203B41FA5}">
                      <a16:colId xmlns:a16="http://schemas.microsoft.com/office/drawing/2014/main" val="3674682670"/>
                    </a:ext>
                  </a:extLst>
                </a:gridCol>
                <a:gridCol w="236354">
                  <a:extLst>
                    <a:ext uri="{9D8B030D-6E8A-4147-A177-3AD203B41FA5}">
                      <a16:colId xmlns:a16="http://schemas.microsoft.com/office/drawing/2014/main" val="3327392232"/>
                    </a:ext>
                  </a:extLst>
                </a:gridCol>
                <a:gridCol w="236354">
                  <a:extLst>
                    <a:ext uri="{9D8B030D-6E8A-4147-A177-3AD203B41FA5}">
                      <a16:colId xmlns:a16="http://schemas.microsoft.com/office/drawing/2014/main" val="3308271663"/>
                    </a:ext>
                  </a:extLst>
                </a:gridCol>
                <a:gridCol w="236354">
                  <a:extLst>
                    <a:ext uri="{9D8B030D-6E8A-4147-A177-3AD203B41FA5}">
                      <a16:colId xmlns:a16="http://schemas.microsoft.com/office/drawing/2014/main" val="2890470893"/>
                    </a:ext>
                  </a:extLst>
                </a:gridCol>
                <a:gridCol w="236354">
                  <a:extLst>
                    <a:ext uri="{9D8B030D-6E8A-4147-A177-3AD203B41FA5}">
                      <a16:colId xmlns:a16="http://schemas.microsoft.com/office/drawing/2014/main" val="1571728077"/>
                    </a:ext>
                  </a:extLst>
                </a:gridCol>
                <a:gridCol w="236354">
                  <a:extLst>
                    <a:ext uri="{9D8B030D-6E8A-4147-A177-3AD203B41FA5}">
                      <a16:colId xmlns:a16="http://schemas.microsoft.com/office/drawing/2014/main" val="3828181376"/>
                    </a:ext>
                  </a:extLst>
                </a:gridCol>
                <a:gridCol w="236354">
                  <a:extLst>
                    <a:ext uri="{9D8B030D-6E8A-4147-A177-3AD203B41FA5}">
                      <a16:colId xmlns:a16="http://schemas.microsoft.com/office/drawing/2014/main" val="1723999116"/>
                    </a:ext>
                  </a:extLst>
                </a:gridCol>
              </a:tblGrid>
              <a:tr h="380198">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2154763"/>
                  </a:ext>
                </a:extLst>
              </a:tr>
            </a:tbl>
          </a:graphicData>
        </a:graphic>
      </p:graphicFrame>
      <p:graphicFrame>
        <p:nvGraphicFramePr>
          <p:cNvPr id="50" name="Table 49">
            <a:extLst>
              <a:ext uri="{FF2B5EF4-FFF2-40B4-BE49-F238E27FC236}">
                <a16:creationId xmlns:a16="http://schemas.microsoft.com/office/drawing/2014/main" id="{1A325AF1-308B-4855-A4B6-302FD448B507}"/>
              </a:ext>
            </a:extLst>
          </p:cNvPr>
          <p:cNvGraphicFramePr>
            <a:graphicFrameLocks noGrp="1"/>
          </p:cNvGraphicFramePr>
          <p:nvPr>
            <p:extLst>
              <p:ext uri="{D42A27DB-BD31-4B8C-83A1-F6EECF244321}">
                <p14:modId xmlns:p14="http://schemas.microsoft.com/office/powerpoint/2010/main" val="1364372769"/>
              </p:ext>
            </p:extLst>
          </p:nvPr>
        </p:nvGraphicFramePr>
        <p:xfrm>
          <a:off x="1302489" y="4279754"/>
          <a:ext cx="9454160" cy="381000"/>
        </p:xfrm>
        <a:graphic>
          <a:graphicData uri="http://schemas.openxmlformats.org/drawingml/2006/table">
            <a:tbl>
              <a:tblPr firstRow="1" bandRow="1">
                <a:tableStyleId>{5C22544A-7EE6-4342-B048-85BDC9FD1C3A}</a:tableStyleId>
              </a:tblPr>
              <a:tblGrid>
                <a:gridCol w="236354">
                  <a:extLst>
                    <a:ext uri="{9D8B030D-6E8A-4147-A177-3AD203B41FA5}">
                      <a16:colId xmlns:a16="http://schemas.microsoft.com/office/drawing/2014/main" val="3156336021"/>
                    </a:ext>
                  </a:extLst>
                </a:gridCol>
                <a:gridCol w="236354">
                  <a:extLst>
                    <a:ext uri="{9D8B030D-6E8A-4147-A177-3AD203B41FA5}">
                      <a16:colId xmlns:a16="http://schemas.microsoft.com/office/drawing/2014/main" val="2640638768"/>
                    </a:ext>
                  </a:extLst>
                </a:gridCol>
                <a:gridCol w="236354">
                  <a:extLst>
                    <a:ext uri="{9D8B030D-6E8A-4147-A177-3AD203B41FA5}">
                      <a16:colId xmlns:a16="http://schemas.microsoft.com/office/drawing/2014/main" val="2691139445"/>
                    </a:ext>
                  </a:extLst>
                </a:gridCol>
                <a:gridCol w="236354">
                  <a:extLst>
                    <a:ext uri="{9D8B030D-6E8A-4147-A177-3AD203B41FA5}">
                      <a16:colId xmlns:a16="http://schemas.microsoft.com/office/drawing/2014/main" val="3798349229"/>
                    </a:ext>
                  </a:extLst>
                </a:gridCol>
                <a:gridCol w="236354">
                  <a:extLst>
                    <a:ext uri="{9D8B030D-6E8A-4147-A177-3AD203B41FA5}">
                      <a16:colId xmlns:a16="http://schemas.microsoft.com/office/drawing/2014/main" val="4260700001"/>
                    </a:ext>
                  </a:extLst>
                </a:gridCol>
                <a:gridCol w="236354">
                  <a:extLst>
                    <a:ext uri="{9D8B030D-6E8A-4147-A177-3AD203B41FA5}">
                      <a16:colId xmlns:a16="http://schemas.microsoft.com/office/drawing/2014/main" val="2881298546"/>
                    </a:ext>
                  </a:extLst>
                </a:gridCol>
                <a:gridCol w="236354">
                  <a:extLst>
                    <a:ext uri="{9D8B030D-6E8A-4147-A177-3AD203B41FA5}">
                      <a16:colId xmlns:a16="http://schemas.microsoft.com/office/drawing/2014/main" val="3984559978"/>
                    </a:ext>
                  </a:extLst>
                </a:gridCol>
                <a:gridCol w="236354">
                  <a:extLst>
                    <a:ext uri="{9D8B030D-6E8A-4147-A177-3AD203B41FA5}">
                      <a16:colId xmlns:a16="http://schemas.microsoft.com/office/drawing/2014/main" val="627463936"/>
                    </a:ext>
                  </a:extLst>
                </a:gridCol>
                <a:gridCol w="236354">
                  <a:extLst>
                    <a:ext uri="{9D8B030D-6E8A-4147-A177-3AD203B41FA5}">
                      <a16:colId xmlns:a16="http://schemas.microsoft.com/office/drawing/2014/main" val="3455925614"/>
                    </a:ext>
                  </a:extLst>
                </a:gridCol>
                <a:gridCol w="236354">
                  <a:extLst>
                    <a:ext uri="{9D8B030D-6E8A-4147-A177-3AD203B41FA5}">
                      <a16:colId xmlns:a16="http://schemas.microsoft.com/office/drawing/2014/main" val="220321277"/>
                    </a:ext>
                  </a:extLst>
                </a:gridCol>
                <a:gridCol w="236354">
                  <a:extLst>
                    <a:ext uri="{9D8B030D-6E8A-4147-A177-3AD203B41FA5}">
                      <a16:colId xmlns:a16="http://schemas.microsoft.com/office/drawing/2014/main" val="800183539"/>
                    </a:ext>
                  </a:extLst>
                </a:gridCol>
                <a:gridCol w="236354">
                  <a:extLst>
                    <a:ext uri="{9D8B030D-6E8A-4147-A177-3AD203B41FA5}">
                      <a16:colId xmlns:a16="http://schemas.microsoft.com/office/drawing/2014/main" val="1998609143"/>
                    </a:ext>
                  </a:extLst>
                </a:gridCol>
                <a:gridCol w="236354">
                  <a:extLst>
                    <a:ext uri="{9D8B030D-6E8A-4147-A177-3AD203B41FA5}">
                      <a16:colId xmlns:a16="http://schemas.microsoft.com/office/drawing/2014/main" val="3045689261"/>
                    </a:ext>
                  </a:extLst>
                </a:gridCol>
                <a:gridCol w="236354">
                  <a:extLst>
                    <a:ext uri="{9D8B030D-6E8A-4147-A177-3AD203B41FA5}">
                      <a16:colId xmlns:a16="http://schemas.microsoft.com/office/drawing/2014/main" val="1731369474"/>
                    </a:ext>
                  </a:extLst>
                </a:gridCol>
                <a:gridCol w="236354">
                  <a:extLst>
                    <a:ext uri="{9D8B030D-6E8A-4147-A177-3AD203B41FA5}">
                      <a16:colId xmlns:a16="http://schemas.microsoft.com/office/drawing/2014/main" val="3417116079"/>
                    </a:ext>
                  </a:extLst>
                </a:gridCol>
                <a:gridCol w="236354">
                  <a:extLst>
                    <a:ext uri="{9D8B030D-6E8A-4147-A177-3AD203B41FA5}">
                      <a16:colId xmlns:a16="http://schemas.microsoft.com/office/drawing/2014/main" val="1792186832"/>
                    </a:ext>
                  </a:extLst>
                </a:gridCol>
                <a:gridCol w="236354">
                  <a:extLst>
                    <a:ext uri="{9D8B030D-6E8A-4147-A177-3AD203B41FA5}">
                      <a16:colId xmlns:a16="http://schemas.microsoft.com/office/drawing/2014/main" val="2779323451"/>
                    </a:ext>
                  </a:extLst>
                </a:gridCol>
                <a:gridCol w="236354">
                  <a:extLst>
                    <a:ext uri="{9D8B030D-6E8A-4147-A177-3AD203B41FA5}">
                      <a16:colId xmlns:a16="http://schemas.microsoft.com/office/drawing/2014/main" val="613337029"/>
                    </a:ext>
                  </a:extLst>
                </a:gridCol>
                <a:gridCol w="236354">
                  <a:extLst>
                    <a:ext uri="{9D8B030D-6E8A-4147-A177-3AD203B41FA5}">
                      <a16:colId xmlns:a16="http://schemas.microsoft.com/office/drawing/2014/main" val="3697064396"/>
                    </a:ext>
                  </a:extLst>
                </a:gridCol>
                <a:gridCol w="236354">
                  <a:extLst>
                    <a:ext uri="{9D8B030D-6E8A-4147-A177-3AD203B41FA5}">
                      <a16:colId xmlns:a16="http://schemas.microsoft.com/office/drawing/2014/main" val="2025957846"/>
                    </a:ext>
                  </a:extLst>
                </a:gridCol>
                <a:gridCol w="236354">
                  <a:extLst>
                    <a:ext uri="{9D8B030D-6E8A-4147-A177-3AD203B41FA5}">
                      <a16:colId xmlns:a16="http://schemas.microsoft.com/office/drawing/2014/main" val="3849571769"/>
                    </a:ext>
                  </a:extLst>
                </a:gridCol>
                <a:gridCol w="236354">
                  <a:extLst>
                    <a:ext uri="{9D8B030D-6E8A-4147-A177-3AD203B41FA5}">
                      <a16:colId xmlns:a16="http://schemas.microsoft.com/office/drawing/2014/main" val="3364373398"/>
                    </a:ext>
                  </a:extLst>
                </a:gridCol>
                <a:gridCol w="236354">
                  <a:extLst>
                    <a:ext uri="{9D8B030D-6E8A-4147-A177-3AD203B41FA5}">
                      <a16:colId xmlns:a16="http://schemas.microsoft.com/office/drawing/2014/main" val="1226147771"/>
                    </a:ext>
                  </a:extLst>
                </a:gridCol>
                <a:gridCol w="236354">
                  <a:extLst>
                    <a:ext uri="{9D8B030D-6E8A-4147-A177-3AD203B41FA5}">
                      <a16:colId xmlns:a16="http://schemas.microsoft.com/office/drawing/2014/main" val="2768840268"/>
                    </a:ext>
                  </a:extLst>
                </a:gridCol>
                <a:gridCol w="236354">
                  <a:extLst>
                    <a:ext uri="{9D8B030D-6E8A-4147-A177-3AD203B41FA5}">
                      <a16:colId xmlns:a16="http://schemas.microsoft.com/office/drawing/2014/main" val="101669233"/>
                    </a:ext>
                  </a:extLst>
                </a:gridCol>
                <a:gridCol w="236354">
                  <a:extLst>
                    <a:ext uri="{9D8B030D-6E8A-4147-A177-3AD203B41FA5}">
                      <a16:colId xmlns:a16="http://schemas.microsoft.com/office/drawing/2014/main" val="1153352893"/>
                    </a:ext>
                  </a:extLst>
                </a:gridCol>
                <a:gridCol w="236354">
                  <a:extLst>
                    <a:ext uri="{9D8B030D-6E8A-4147-A177-3AD203B41FA5}">
                      <a16:colId xmlns:a16="http://schemas.microsoft.com/office/drawing/2014/main" val="2811994295"/>
                    </a:ext>
                  </a:extLst>
                </a:gridCol>
                <a:gridCol w="236354">
                  <a:extLst>
                    <a:ext uri="{9D8B030D-6E8A-4147-A177-3AD203B41FA5}">
                      <a16:colId xmlns:a16="http://schemas.microsoft.com/office/drawing/2014/main" val="539064772"/>
                    </a:ext>
                  </a:extLst>
                </a:gridCol>
                <a:gridCol w="236354">
                  <a:extLst>
                    <a:ext uri="{9D8B030D-6E8A-4147-A177-3AD203B41FA5}">
                      <a16:colId xmlns:a16="http://schemas.microsoft.com/office/drawing/2014/main" val="3315025196"/>
                    </a:ext>
                  </a:extLst>
                </a:gridCol>
                <a:gridCol w="236354">
                  <a:extLst>
                    <a:ext uri="{9D8B030D-6E8A-4147-A177-3AD203B41FA5}">
                      <a16:colId xmlns:a16="http://schemas.microsoft.com/office/drawing/2014/main" val="3305116614"/>
                    </a:ext>
                  </a:extLst>
                </a:gridCol>
                <a:gridCol w="236354">
                  <a:extLst>
                    <a:ext uri="{9D8B030D-6E8A-4147-A177-3AD203B41FA5}">
                      <a16:colId xmlns:a16="http://schemas.microsoft.com/office/drawing/2014/main" val="2798636166"/>
                    </a:ext>
                  </a:extLst>
                </a:gridCol>
                <a:gridCol w="236354">
                  <a:extLst>
                    <a:ext uri="{9D8B030D-6E8A-4147-A177-3AD203B41FA5}">
                      <a16:colId xmlns:a16="http://schemas.microsoft.com/office/drawing/2014/main" val="281386639"/>
                    </a:ext>
                  </a:extLst>
                </a:gridCol>
                <a:gridCol w="236354">
                  <a:extLst>
                    <a:ext uri="{9D8B030D-6E8A-4147-A177-3AD203B41FA5}">
                      <a16:colId xmlns:a16="http://schemas.microsoft.com/office/drawing/2014/main" val="3192648917"/>
                    </a:ext>
                  </a:extLst>
                </a:gridCol>
                <a:gridCol w="236354">
                  <a:extLst>
                    <a:ext uri="{9D8B030D-6E8A-4147-A177-3AD203B41FA5}">
                      <a16:colId xmlns:a16="http://schemas.microsoft.com/office/drawing/2014/main" val="3674682670"/>
                    </a:ext>
                  </a:extLst>
                </a:gridCol>
                <a:gridCol w="236354">
                  <a:extLst>
                    <a:ext uri="{9D8B030D-6E8A-4147-A177-3AD203B41FA5}">
                      <a16:colId xmlns:a16="http://schemas.microsoft.com/office/drawing/2014/main" val="3327392232"/>
                    </a:ext>
                  </a:extLst>
                </a:gridCol>
                <a:gridCol w="236354">
                  <a:extLst>
                    <a:ext uri="{9D8B030D-6E8A-4147-A177-3AD203B41FA5}">
                      <a16:colId xmlns:a16="http://schemas.microsoft.com/office/drawing/2014/main" val="3308271663"/>
                    </a:ext>
                  </a:extLst>
                </a:gridCol>
                <a:gridCol w="236354">
                  <a:extLst>
                    <a:ext uri="{9D8B030D-6E8A-4147-A177-3AD203B41FA5}">
                      <a16:colId xmlns:a16="http://schemas.microsoft.com/office/drawing/2014/main" val="2890470893"/>
                    </a:ext>
                  </a:extLst>
                </a:gridCol>
                <a:gridCol w="236354">
                  <a:extLst>
                    <a:ext uri="{9D8B030D-6E8A-4147-A177-3AD203B41FA5}">
                      <a16:colId xmlns:a16="http://schemas.microsoft.com/office/drawing/2014/main" val="1571728077"/>
                    </a:ext>
                  </a:extLst>
                </a:gridCol>
                <a:gridCol w="236354">
                  <a:extLst>
                    <a:ext uri="{9D8B030D-6E8A-4147-A177-3AD203B41FA5}">
                      <a16:colId xmlns:a16="http://schemas.microsoft.com/office/drawing/2014/main" val="3828181376"/>
                    </a:ext>
                  </a:extLst>
                </a:gridCol>
                <a:gridCol w="236354">
                  <a:extLst>
                    <a:ext uri="{9D8B030D-6E8A-4147-A177-3AD203B41FA5}">
                      <a16:colId xmlns:a16="http://schemas.microsoft.com/office/drawing/2014/main" val="1723999116"/>
                    </a:ext>
                  </a:extLst>
                </a:gridCol>
              </a:tblGrid>
              <a:tr h="380198">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9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02154763"/>
                  </a:ext>
                </a:extLst>
              </a:tr>
            </a:tbl>
          </a:graphicData>
        </a:graphic>
      </p:graphicFrame>
      <p:sp>
        <p:nvSpPr>
          <p:cNvPr id="51" name="TextBox 50">
            <a:extLst>
              <a:ext uri="{FF2B5EF4-FFF2-40B4-BE49-F238E27FC236}">
                <a16:creationId xmlns:a16="http://schemas.microsoft.com/office/drawing/2014/main" id="{6A623846-C016-430C-ABCF-4CB549093132}"/>
              </a:ext>
            </a:extLst>
          </p:cNvPr>
          <p:cNvSpPr txBox="1"/>
          <p:nvPr/>
        </p:nvSpPr>
        <p:spPr>
          <a:xfrm>
            <a:off x="3548900" y="1959159"/>
            <a:ext cx="259686" cy="307777"/>
          </a:xfrm>
          <a:prstGeom prst="rect">
            <a:avLst/>
          </a:prstGeom>
        </p:spPr>
        <p:txBody>
          <a:bodyPr vert="horz" wrap="none" lIns="0" tIns="0" rIns="0" bIns="0" rtlCol="0">
            <a:spAutoFit/>
          </a:bodyPr>
          <a:lstStyle/>
          <a:p>
            <a:r>
              <a:rPr lang="de-DE" sz="2000" dirty="0"/>
              <a:t>10</a:t>
            </a:r>
            <a:endParaRPr lang="en-US" sz="2000" dirty="0"/>
          </a:p>
        </p:txBody>
      </p:sp>
      <p:sp>
        <p:nvSpPr>
          <p:cNvPr id="52" name="TextBox 51">
            <a:extLst>
              <a:ext uri="{FF2B5EF4-FFF2-40B4-BE49-F238E27FC236}">
                <a16:creationId xmlns:a16="http://schemas.microsoft.com/office/drawing/2014/main" id="{41818729-9E43-4026-A187-97710D29FD66}"/>
              </a:ext>
            </a:extLst>
          </p:cNvPr>
          <p:cNvSpPr txBox="1"/>
          <p:nvPr/>
        </p:nvSpPr>
        <p:spPr>
          <a:xfrm>
            <a:off x="5898557" y="1951425"/>
            <a:ext cx="259686" cy="307777"/>
          </a:xfrm>
          <a:prstGeom prst="rect">
            <a:avLst/>
          </a:prstGeom>
        </p:spPr>
        <p:txBody>
          <a:bodyPr vert="horz" wrap="none" lIns="0" tIns="0" rIns="0" bIns="0" rtlCol="0">
            <a:spAutoFit/>
          </a:bodyPr>
          <a:lstStyle/>
          <a:p>
            <a:r>
              <a:rPr lang="de-DE" sz="2000" dirty="0"/>
              <a:t>20</a:t>
            </a:r>
            <a:endParaRPr lang="en-US" sz="2000" dirty="0"/>
          </a:p>
        </p:txBody>
      </p:sp>
      <p:sp>
        <p:nvSpPr>
          <p:cNvPr id="53" name="TextBox 52">
            <a:extLst>
              <a:ext uri="{FF2B5EF4-FFF2-40B4-BE49-F238E27FC236}">
                <a16:creationId xmlns:a16="http://schemas.microsoft.com/office/drawing/2014/main" id="{25560A74-5676-46BA-8E52-FE7998012122}"/>
              </a:ext>
            </a:extLst>
          </p:cNvPr>
          <p:cNvSpPr txBox="1"/>
          <p:nvPr/>
        </p:nvSpPr>
        <p:spPr>
          <a:xfrm>
            <a:off x="8269539" y="1951426"/>
            <a:ext cx="259686" cy="307777"/>
          </a:xfrm>
          <a:prstGeom prst="rect">
            <a:avLst/>
          </a:prstGeom>
        </p:spPr>
        <p:txBody>
          <a:bodyPr vert="horz" wrap="none" lIns="0" tIns="0" rIns="0" bIns="0" rtlCol="0">
            <a:spAutoFit/>
          </a:bodyPr>
          <a:lstStyle/>
          <a:p>
            <a:r>
              <a:rPr lang="de-DE" sz="2000" dirty="0"/>
              <a:t>30</a:t>
            </a:r>
            <a:endParaRPr lang="en-US" sz="2000" dirty="0"/>
          </a:p>
        </p:txBody>
      </p:sp>
      <p:cxnSp>
        <p:nvCxnSpPr>
          <p:cNvPr id="54" name="Straight Connector 53">
            <a:extLst>
              <a:ext uri="{FF2B5EF4-FFF2-40B4-BE49-F238E27FC236}">
                <a16:creationId xmlns:a16="http://schemas.microsoft.com/office/drawing/2014/main" id="{6C01A764-3153-4E76-B5A4-B620EA2DD5CF}"/>
              </a:ext>
            </a:extLst>
          </p:cNvPr>
          <p:cNvCxnSpPr>
            <a:cxnSpLocks/>
          </p:cNvCxnSpPr>
          <p:nvPr/>
        </p:nvCxnSpPr>
        <p:spPr>
          <a:xfrm>
            <a:off x="10754636" y="1770701"/>
            <a:ext cx="0" cy="338518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A7FD5AF8-A984-46CE-90B6-6303857C24AB}"/>
              </a:ext>
            </a:extLst>
          </p:cNvPr>
          <p:cNvSpPr txBox="1"/>
          <p:nvPr/>
        </p:nvSpPr>
        <p:spPr>
          <a:xfrm>
            <a:off x="10521264" y="1967901"/>
            <a:ext cx="259686" cy="307777"/>
          </a:xfrm>
          <a:prstGeom prst="rect">
            <a:avLst/>
          </a:prstGeom>
        </p:spPr>
        <p:txBody>
          <a:bodyPr vert="horz" wrap="none" lIns="0" tIns="0" rIns="0" bIns="0" rtlCol="0">
            <a:spAutoFit/>
          </a:bodyPr>
          <a:lstStyle/>
          <a:p>
            <a:r>
              <a:rPr lang="de-DE" sz="2000" dirty="0"/>
              <a:t>40</a:t>
            </a:r>
            <a:endParaRPr lang="en-US" sz="2000" dirty="0"/>
          </a:p>
        </p:txBody>
      </p:sp>
      <p:sp>
        <p:nvSpPr>
          <p:cNvPr id="56" name="Rectangle 55">
            <a:extLst>
              <a:ext uri="{FF2B5EF4-FFF2-40B4-BE49-F238E27FC236}">
                <a16:creationId xmlns:a16="http://schemas.microsoft.com/office/drawing/2014/main" id="{73C59D99-FDCD-4358-A432-A4C9197F441B}"/>
              </a:ext>
            </a:extLst>
          </p:cNvPr>
          <p:cNvSpPr/>
          <p:nvPr/>
        </p:nvSpPr>
        <p:spPr>
          <a:xfrm>
            <a:off x="2559599" y="2904234"/>
            <a:ext cx="198773" cy="461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no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F032611-F3D4-4D05-974E-9D51ADD34D3C}"/>
              </a:ext>
            </a:extLst>
          </p:cNvPr>
          <p:cNvSpPr txBox="1"/>
          <p:nvPr/>
        </p:nvSpPr>
        <p:spPr>
          <a:xfrm>
            <a:off x="1249727" y="1969719"/>
            <a:ext cx="129844" cy="307777"/>
          </a:xfrm>
          <a:prstGeom prst="rect">
            <a:avLst/>
          </a:prstGeom>
          <a:noFill/>
        </p:spPr>
        <p:txBody>
          <a:bodyPr vert="horz" wrap="none" lIns="0" tIns="0" rIns="0" bIns="0" rtlCol="0">
            <a:spAutoFit/>
          </a:bodyPr>
          <a:lstStyle/>
          <a:p>
            <a:r>
              <a:rPr lang="de-DE" sz="2000" dirty="0"/>
              <a:t>0</a:t>
            </a:r>
            <a:endParaRPr lang="en-US" sz="2000" dirty="0"/>
          </a:p>
        </p:txBody>
      </p:sp>
      <p:sp>
        <p:nvSpPr>
          <p:cNvPr id="58" name="Rectangle 57">
            <a:extLst>
              <a:ext uri="{FF2B5EF4-FFF2-40B4-BE49-F238E27FC236}">
                <a16:creationId xmlns:a16="http://schemas.microsoft.com/office/drawing/2014/main" id="{3A2C60C6-1D40-4A06-A438-E62768969A10}"/>
              </a:ext>
            </a:extLst>
          </p:cNvPr>
          <p:cNvSpPr/>
          <p:nvPr/>
        </p:nvSpPr>
        <p:spPr>
          <a:xfrm>
            <a:off x="1889102" y="2245677"/>
            <a:ext cx="101792" cy="37214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cxnSp>
        <p:nvCxnSpPr>
          <p:cNvPr id="59" name="Connector: Elbow 58">
            <a:extLst>
              <a:ext uri="{FF2B5EF4-FFF2-40B4-BE49-F238E27FC236}">
                <a16:creationId xmlns:a16="http://schemas.microsoft.com/office/drawing/2014/main" id="{EF64613F-562D-4B46-BA8A-6134C7BCB021}"/>
              </a:ext>
            </a:extLst>
          </p:cNvPr>
          <p:cNvCxnSpPr>
            <a:cxnSpLocks/>
          </p:cNvCxnSpPr>
          <p:nvPr/>
        </p:nvCxnSpPr>
        <p:spPr>
          <a:xfrm>
            <a:off x="1990893" y="2424714"/>
            <a:ext cx="743184" cy="6731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60" name="Rectangle 59">
            <a:extLst>
              <a:ext uri="{FF2B5EF4-FFF2-40B4-BE49-F238E27FC236}">
                <a16:creationId xmlns:a16="http://schemas.microsoft.com/office/drawing/2014/main" id="{CE23B4FD-3481-46E3-A7F5-F8522177076E}"/>
              </a:ext>
            </a:extLst>
          </p:cNvPr>
          <p:cNvSpPr/>
          <p:nvPr/>
        </p:nvSpPr>
        <p:spPr>
          <a:xfrm>
            <a:off x="4237903" y="3577097"/>
            <a:ext cx="387366" cy="461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no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15C7896F-54BA-4E37-B906-9537DF69E73E}"/>
              </a:ext>
            </a:extLst>
          </p:cNvPr>
          <p:cNvSpPr/>
          <p:nvPr/>
        </p:nvSpPr>
        <p:spPr>
          <a:xfrm>
            <a:off x="9915756" y="4286539"/>
            <a:ext cx="618046" cy="461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noFill/>
              <a:latin typeface="Arial" panose="020B0604020202020204" pitchFamily="34" charset="0"/>
              <a:cs typeface="Arial" panose="020B0604020202020204" pitchFamily="34" charset="0"/>
            </a:endParaRPr>
          </a:p>
        </p:txBody>
      </p:sp>
      <p:cxnSp>
        <p:nvCxnSpPr>
          <p:cNvPr id="62" name="Connector: Elbow 61">
            <a:extLst>
              <a:ext uri="{FF2B5EF4-FFF2-40B4-BE49-F238E27FC236}">
                <a16:creationId xmlns:a16="http://schemas.microsoft.com/office/drawing/2014/main" id="{2ABBC719-70A2-4E23-B92F-EF855DA19B16}"/>
              </a:ext>
            </a:extLst>
          </p:cNvPr>
          <p:cNvCxnSpPr>
            <a:cxnSpLocks/>
          </p:cNvCxnSpPr>
          <p:nvPr/>
        </p:nvCxnSpPr>
        <p:spPr>
          <a:xfrm>
            <a:off x="2950109" y="3112885"/>
            <a:ext cx="1658632" cy="67120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or: Elbow 62">
            <a:extLst>
              <a:ext uri="{FF2B5EF4-FFF2-40B4-BE49-F238E27FC236}">
                <a16:creationId xmlns:a16="http://schemas.microsoft.com/office/drawing/2014/main" id="{089FC16E-93B8-451F-BDD4-C02B3A196872}"/>
              </a:ext>
            </a:extLst>
          </p:cNvPr>
          <p:cNvCxnSpPr>
            <a:cxnSpLocks/>
          </p:cNvCxnSpPr>
          <p:nvPr/>
        </p:nvCxnSpPr>
        <p:spPr>
          <a:xfrm>
            <a:off x="5071917" y="3799306"/>
            <a:ext cx="5017094" cy="692793"/>
          </a:xfrm>
          <a:prstGeom prst="bentConnector3">
            <a:avLst>
              <a:gd name="adj1" fmla="val 29952"/>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or: Elbow 63">
            <a:extLst>
              <a:ext uri="{FF2B5EF4-FFF2-40B4-BE49-F238E27FC236}">
                <a16:creationId xmlns:a16="http://schemas.microsoft.com/office/drawing/2014/main" id="{7DC131BC-5ED4-46EE-802A-CB142E92DE35}"/>
              </a:ext>
            </a:extLst>
          </p:cNvPr>
          <p:cNvCxnSpPr>
            <a:cxnSpLocks/>
          </p:cNvCxnSpPr>
          <p:nvPr/>
        </p:nvCxnSpPr>
        <p:spPr>
          <a:xfrm>
            <a:off x="6791730" y="2444763"/>
            <a:ext cx="650218" cy="63558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or: Elbow 64">
            <a:extLst>
              <a:ext uri="{FF2B5EF4-FFF2-40B4-BE49-F238E27FC236}">
                <a16:creationId xmlns:a16="http://schemas.microsoft.com/office/drawing/2014/main" id="{F10EBC1E-758F-46A3-9C79-3ED2D5F23469}"/>
              </a:ext>
            </a:extLst>
          </p:cNvPr>
          <p:cNvCxnSpPr>
            <a:cxnSpLocks/>
          </p:cNvCxnSpPr>
          <p:nvPr/>
        </p:nvCxnSpPr>
        <p:spPr>
          <a:xfrm>
            <a:off x="7680367" y="3097830"/>
            <a:ext cx="1666195" cy="68872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66" name="Rectangle 65">
            <a:extLst>
              <a:ext uri="{FF2B5EF4-FFF2-40B4-BE49-F238E27FC236}">
                <a16:creationId xmlns:a16="http://schemas.microsoft.com/office/drawing/2014/main" id="{3F921C17-9D38-4B12-84B5-971E343BA070}"/>
              </a:ext>
            </a:extLst>
          </p:cNvPr>
          <p:cNvSpPr/>
          <p:nvPr/>
        </p:nvSpPr>
        <p:spPr>
          <a:xfrm>
            <a:off x="6690010" y="2254003"/>
            <a:ext cx="101720" cy="37214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3C70DB37-6FF6-4F64-9A42-928193281910}"/>
              </a:ext>
            </a:extLst>
          </p:cNvPr>
          <p:cNvSpPr/>
          <p:nvPr/>
        </p:nvSpPr>
        <p:spPr>
          <a:xfrm>
            <a:off x="8388528" y="3577097"/>
            <a:ext cx="398215" cy="461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noFill/>
              <a:latin typeface="Arial" panose="020B0604020202020204"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BEF9E95E-C80C-4843-91C6-C43FDCB51799}"/>
              </a:ext>
            </a:extLst>
          </p:cNvPr>
          <p:cNvCxnSpPr>
            <a:cxnSpLocks/>
          </p:cNvCxnSpPr>
          <p:nvPr/>
        </p:nvCxnSpPr>
        <p:spPr>
          <a:xfrm>
            <a:off x="6689949" y="1693971"/>
            <a:ext cx="0" cy="9307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F2D51E5-9D3F-422C-9F6C-7803FC5AA226}"/>
              </a:ext>
            </a:extLst>
          </p:cNvPr>
          <p:cNvCxnSpPr>
            <a:cxnSpLocks/>
          </p:cNvCxnSpPr>
          <p:nvPr/>
        </p:nvCxnSpPr>
        <p:spPr>
          <a:xfrm>
            <a:off x="1882068" y="2240251"/>
            <a:ext cx="0" cy="291398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FB2A5D87-7FC4-4558-B777-959DB2DEC7CA}"/>
              </a:ext>
            </a:extLst>
          </p:cNvPr>
          <p:cNvCxnSpPr>
            <a:cxnSpLocks/>
          </p:cNvCxnSpPr>
          <p:nvPr/>
        </p:nvCxnSpPr>
        <p:spPr>
          <a:xfrm>
            <a:off x="1939998" y="5027623"/>
            <a:ext cx="868879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F5FAA2F6-061A-46BD-BF8C-FD6826A99CEB}"/>
              </a:ext>
            </a:extLst>
          </p:cNvPr>
          <p:cNvCxnSpPr>
            <a:cxnSpLocks/>
          </p:cNvCxnSpPr>
          <p:nvPr/>
        </p:nvCxnSpPr>
        <p:spPr>
          <a:xfrm>
            <a:off x="6690010" y="1817080"/>
            <a:ext cx="405759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F133B974-E585-4E1B-9F80-28F18A117812}"/>
              </a:ext>
            </a:extLst>
          </p:cNvPr>
          <p:cNvSpPr txBox="1"/>
          <p:nvPr/>
        </p:nvSpPr>
        <p:spPr>
          <a:xfrm>
            <a:off x="8402463" y="1517412"/>
            <a:ext cx="987130" cy="307777"/>
          </a:xfrm>
          <a:prstGeom prst="rect">
            <a:avLst/>
          </a:prstGeom>
        </p:spPr>
        <p:txBody>
          <a:bodyPr vert="horz" wrap="none" lIns="0" tIns="0" rIns="0" bIns="0" rtlCol="0">
            <a:spAutoFit/>
          </a:bodyPr>
          <a:lstStyle/>
          <a:p>
            <a:r>
              <a:rPr lang="de-DE" sz="2000" dirty="0" err="1"/>
              <a:t>Latency</a:t>
            </a:r>
            <a:r>
              <a:rPr lang="de-DE" sz="2000" dirty="0"/>
              <a:t> 2</a:t>
            </a:r>
            <a:endParaRPr lang="en-US" sz="2000" dirty="0"/>
          </a:p>
        </p:txBody>
      </p:sp>
      <p:sp>
        <p:nvSpPr>
          <p:cNvPr id="73" name="TextBox 72">
            <a:extLst>
              <a:ext uri="{FF2B5EF4-FFF2-40B4-BE49-F238E27FC236}">
                <a16:creationId xmlns:a16="http://schemas.microsoft.com/office/drawing/2014/main" id="{18AC4F26-9DB8-41B3-8F05-C6AB5EAFFCC5}"/>
              </a:ext>
            </a:extLst>
          </p:cNvPr>
          <p:cNvSpPr txBox="1"/>
          <p:nvPr/>
        </p:nvSpPr>
        <p:spPr>
          <a:xfrm>
            <a:off x="5593887" y="4984026"/>
            <a:ext cx="1381019" cy="430887"/>
          </a:xfrm>
          <a:prstGeom prst="rect">
            <a:avLst/>
          </a:prstGeom>
        </p:spPr>
        <p:txBody>
          <a:bodyPr vert="horz" wrap="none" lIns="0" tIns="0" rIns="0" bIns="0" rtlCol="0">
            <a:spAutoFit/>
          </a:bodyPr>
          <a:lstStyle/>
          <a:p>
            <a:r>
              <a:rPr lang="de-DE" sz="2800" dirty="0" err="1"/>
              <a:t>Latency</a:t>
            </a:r>
            <a:r>
              <a:rPr lang="de-DE" sz="2800" dirty="0"/>
              <a:t> 1</a:t>
            </a:r>
            <a:endParaRPr lang="en-US" sz="2800" dirty="0"/>
          </a:p>
        </p:txBody>
      </p:sp>
      <p:sp>
        <p:nvSpPr>
          <p:cNvPr id="74" name="TextBox 73">
            <a:extLst>
              <a:ext uri="{FF2B5EF4-FFF2-40B4-BE49-F238E27FC236}">
                <a16:creationId xmlns:a16="http://schemas.microsoft.com/office/drawing/2014/main" id="{43BC05E8-F419-4B28-995A-A05AC9C19A68}"/>
              </a:ext>
            </a:extLst>
          </p:cNvPr>
          <p:cNvSpPr txBox="1"/>
          <p:nvPr/>
        </p:nvSpPr>
        <p:spPr>
          <a:xfrm>
            <a:off x="599509" y="2163022"/>
            <a:ext cx="458780" cy="461665"/>
          </a:xfrm>
          <a:prstGeom prst="rect">
            <a:avLst/>
          </a:prstGeom>
          <a:noFill/>
        </p:spPr>
        <p:txBody>
          <a:bodyPr wrap="none" rtlCol="0">
            <a:spAutoFit/>
          </a:bodyPr>
          <a:lstStyle/>
          <a:p>
            <a:r>
              <a:rPr lang="el-GR" sz="2400" dirty="0"/>
              <a:t>τ</a:t>
            </a:r>
            <a:r>
              <a:rPr lang="de-AT" sz="2400" dirty="0"/>
              <a:t>1</a:t>
            </a:r>
          </a:p>
        </p:txBody>
      </p:sp>
      <p:sp>
        <p:nvSpPr>
          <p:cNvPr id="75" name="TextBox 74">
            <a:extLst>
              <a:ext uri="{FF2B5EF4-FFF2-40B4-BE49-F238E27FC236}">
                <a16:creationId xmlns:a16="http://schemas.microsoft.com/office/drawing/2014/main" id="{26D74B2D-E597-4081-8237-281A89662BFA}"/>
              </a:ext>
            </a:extLst>
          </p:cNvPr>
          <p:cNvSpPr txBox="1"/>
          <p:nvPr/>
        </p:nvSpPr>
        <p:spPr>
          <a:xfrm>
            <a:off x="611770" y="2836184"/>
            <a:ext cx="458780" cy="461665"/>
          </a:xfrm>
          <a:prstGeom prst="rect">
            <a:avLst/>
          </a:prstGeom>
          <a:noFill/>
        </p:spPr>
        <p:txBody>
          <a:bodyPr wrap="none" rtlCol="0">
            <a:spAutoFit/>
          </a:bodyPr>
          <a:lstStyle/>
          <a:p>
            <a:r>
              <a:rPr lang="el-GR" sz="2400" dirty="0"/>
              <a:t>τ</a:t>
            </a:r>
            <a:r>
              <a:rPr lang="de-AT" sz="2400" dirty="0"/>
              <a:t>2</a:t>
            </a:r>
          </a:p>
        </p:txBody>
      </p:sp>
      <p:sp>
        <p:nvSpPr>
          <p:cNvPr id="76" name="TextBox 75">
            <a:extLst>
              <a:ext uri="{FF2B5EF4-FFF2-40B4-BE49-F238E27FC236}">
                <a16:creationId xmlns:a16="http://schemas.microsoft.com/office/drawing/2014/main" id="{9C94E906-C58D-4B12-96BC-6ADD47858280}"/>
              </a:ext>
            </a:extLst>
          </p:cNvPr>
          <p:cNvSpPr txBox="1"/>
          <p:nvPr/>
        </p:nvSpPr>
        <p:spPr>
          <a:xfrm>
            <a:off x="599509" y="3509348"/>
            <a:ext cx="458780" cy="461665"/>
          </a:xfrm>
          <a:prstGeom prst="rect">
            <a:avLst/>
          </a:prstGeom>
          <a:noFill/>
        </p:spPr>
        <p:txBody>
          <a:bodyPr wrap="none" rtlCol="0">
            <a:spAutoFit/>
          </a:bodyPr>
          <a:lstStyle/>
          <a:p>
            <a:r>
              <a:rPr lang="el-GR" sz="2400" dirty="0"/>
              <a:t>τ</a:t>
            </a:r>
            <a:r>
              <a:rPr lang="de-AT" sz="2400" dirty="0"/>
              <a:t>3</a:t>
            </a:r>
          </a:p>
        </p:txBody>
      </p:sp>
      <p:sp>
        <p:nvSpPr>
          <p:cNvPr id="77" name="TextBox 76">
            <a:extLst>
              <a:ext uri="{FF2B5EF4-FFF2-40B4-BE49-F238E27FC236}">
                <a16:creationId xmlns:a16="http://schemas.microsoft.com/office/drawing/2014/main" id="{C2348B8B-F531-4D9E-A947-4A0DE0636BBE}"/>
              </a:ext>
            </a:extLst>
          </p:cNvPr>
          <p:cNvSpPr txBox="1"/>
          <p:nvPr/>
        </p:nvSpPr>
        <p:spPr>
          <a:xfrm>
            <a:off x="600852" y="4218807"/>
            <a:ext cx="458780" cy="461665"/>
          </a:xfrm>
          <a:prstGeom prst="rect">
            <a:avLst/>
          </a:prstGeom>
          <a:noFill/>
        </p:spPr>
        <p:txBody>
          <a:bodyPr wrap="none" rtlCol="0">
            <a:spAutoFit/>
          </a:bodyPr>
          <a:lstStyle/>
          <a:p>
            <a:r>
              <a:rPr lang="el-GR" sz="2400" dirty="0"/>
              <a:t>τ</a:t>
            </a:r>
            <a:r>
              <a:rPr lang="de-AT" sz="2400" dirty="0"/>
              <a:t>4</a:t>
            </a:r>
          </a:p>
        </p:txBody>
      </p:sp>
      <p:cxnSp>
        <p:nvCxnSpPr>
          <p:cNvPr id="78" name="Connector: Elbow 77">
            <a:extLst>
              <a:ext uri="{FF2B5EF4-FFF2-40B4-BE49-F238E27FC236}">
                <a16:creationId xmlns:a16="http://schemas.microsoft.com/office/drawing/2014/main" id="{4DBCE216-FB18-494D-9A05-593243D4832C}"/>
              </a:ext>
            </a:extLst>
          </p:cNvPr>
          <p:cNvCxnSpPr>
            <a:cxnSpLocks/>
          </p:cNvCxnSpPr>
          <p:nvPr/>
        </p:nvCxnSpPr>
        <p:spPr>
          <a:xfrm rot="16200000" flipH="1">
            <a:off x="9515334" y="4077034"/>
            <a:ext cx="733888" cy="146242"/>
          </a:xfrm>
          <a:prstGeom prst="bentConnector3">
            <a:avLst>
              <a:gd name="adj1" fmla="val 1120"/>
            </a:avLst>
          </a:prstGeom>
          <a:ln>
            <a:tailEnd type="triangle"/>
          </a:ln>
        </p:spPr>
        <p:style>
          <a:lnRef idx="2">
            <a:schemeClr val="dk1"/>
          </a:lnRef>
          <a:fillRef idx="0">
            <a:schemeClr val="dk1"/>
          </a:fillRef>
          <a:effectRef idx="1">
            <a:schemeClr val="dk1"/>
          </a:effectRef>
          <a:fontRef idx="minor">
            <a:schemeClr val="tx1"/>
          </a:fontRef>
        </p:style>
      </p:cxnSp>
      <p:sp>
        <p:nvSpPr>
          <p:cNvPr id="35" name="Date Placeholder 1">
            <a:extLst>
              <a:ext uri="{FF2B5EF4-FFF2-40B4-BE49-F238E27FC236}">
                <a16:creationId xmlns:a16="http://schemas.microsoft.com/office/drawing/2014/main" id="{71A0836F-B017-6D45-A2E9-51BE5EF0A63D}"/>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36" name="Inhaltsplatzhalter 5">
            <a:extLst>
              <a:ext uri="{FF2B5EF4-FFF2-40B4-BE49-F238E27FC236}">
                <a16:creationId xmlns:a16="http://schemas.microsoft.com/office/drawing/2014/main" id="{C16CB839-1E12-074D-8E1D-73A1CEB24FD1}"/>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2669997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Challenge 2 – adding task dependencies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AD0CF09D-17A6-4C1F-92F7-7B2C1AC5E05E}"/>
              </a:ext>
            </a:extLst>
          </p:cNvPr>
          <p:cNvPicPr>
            <a:picLocks noChangeAspect="1"/>
          </p:cNvPicPr>
          <p:nvPr/>
        </p:nvPicPr>
        <p:blipFill>
          <a:blip r:embed="rId2"/>
          <a:stretch>
            <a:fillRect/>
          </a:stretch>
        </p:blipFill>
        <p:spPr>
          <a:xfrm>
            <a:off x="2052637" y="847725"/>
            <a:ext cx="8086725" cy="5162550"/>
          </a:xfrm>
          <a:prstGeom prst="rect">
            <a:avLst/>
          </a:prstGeom>
        </p:spPr>
      </p:pic>
    </p:spTree>
    <p:extLst>
      <p:ext uri="{BB962C8B-B14F-4D97-AF65-F5344CB8AC3E}">
        <p14:creationId xmlns:p14="http://schemas.microsoft.com/office/powerpoint/2010/main" val="1289836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0" y="3245479"/>
            <a:ext cx="12192000" cy="367041"/>
          </a:xfrm>
        </p:spPr>
        <p:txBody>
          <a:bodyPr/>
          <a:lstStyle/>
          <a:p>
            <a:pPr algn="ctr"/>
            <a:r>
              <a:rPr lang="en-US" sz="4000" dirty="0">
                <a:latin typeface="Gill Sans Light"/>
              </a:rPr>
              <a:t>Challenge 1+2 – example approach based on EDF</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3644037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p:txBody>
          <a:bodyPr/>
          <a:lstStyle/>
          <a:p>
            <a:r>
              <a:rPr lang="en-US" sz="3200" dirty="0">
                <a:latin typeface="Gill Sans Nova Light" panose="020B0302020104020203" pitchFamily="34" charset="0"/>
              </a:rPr>
              <a:t>Optimal vs. non-optimal</a:t>
            </a:r>
          </a:p>
        </p:txBody>
      </p:sp>
      <p:sp>
        <p:nvSpPr>
          <p:cNvPr id="10" name="Optimize schedule with respect to certain properties…">
            <a:extLst>
              <a:ext uri="{FF2B5EF4-FFF2-40B4-BE49-F238E27FC236}">
                <a16:creationId xmlns:a16="http://schemas.microsoft.com/office/drawing/2014/main" id="{A19C3183-5E1A-4393-9B39-DCB30DE5CB67}"/>
              </a:ext>
            </a:extLst>
          </p:cNvPr>
          <p:cNvSpPr txBox="1"/>
          <p:nvPr/>
        </p:nvSpPr>
        <p:spPr>
          <a:xfrm>
            <a:off x="713556" y="1189102"/>
            <a:ext cx="2339365"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2400" b="1" dirty="0">
                <a:latin typeface="Gill Sans Nova Light" panose="020B0302020104020203" pitchFamily="34" charset="0"/>
              </a:rPr>
              <a:t>Optimal schedule</a:t>
            </a:r>
          </a:p>
        </p:txBody>
      </p:sp>
      <p:graphicFrame>
        <p:nvGraphicFramePr>
          <p:cNvPr id="11" name="Diagram 10">
            <a:extLst>
              <a:ext uri="{FF2B5EF4-FFF2-40B4-BE49-F238E27FC236}">
                <a16:creationId xmlns:a16="http://schemas.microsoft.com/office/drawing/2014/main" id="{EA42668E-3B76-4DF0-9989-D72351CCD11E}"/>
              </a:ext>
            </a:extLst>
          </p:cNvPr>
          <p:cNvGraphicFramePr/>
          <p:nvPr/>
        </p:nvGraphicFramePr>
        <p:xfrm>
          <a:off x="119336" y="1877626"/>
          <a:ext cx="5328592"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41763B8B-95EC-4CDA-B533-1A4AAB5B3C4F}"/>
              </a:ext>
            </a:extLst>
          </p:cNvPr>
          <p:cNvSpPr/>
          <p:nvPr/>
        </p:nvSpPr>
        <p:spPr>
          <a:xfrm>
            <a:off x="2173631" y="5060331"/>
            <a:ext cx="1539485" cy="338554"/>
          </a:xfrm>
          <a:prstGeom prst="rect">
            <a:avLst/>
          </a:prstGeom>
        </p:spPr>
        <p:txBody>
          <a:bodyPr wrap="square">
            <a:spAutoFit/>
          </a:bodyPr>
          <a:lstStyle/>
          <a:p>
            <a:pPr lvl="0"/>
            <a:r>
              <a:rPr lang="en-US" sz="1600" dirty="0">
                <a:solidFill>
                  <a:srgbClr val="CCFFCC"/>
                </a:solidFill>
                <a:latin typeface="Gill Sans Nova Light" panose="020B0302020104020203" pitchFamily="34" charset="0"/>
              </a:rPr>
              <a:t>Optimal Solution</a:t>
            </a:r>
          </a:p>
        </p:txBody>
      </p:sp>
      <p:cxnSp>
        <p:nvCxnSpPr>
          <p:cNvPr id="13" name="Straight Arrow Connector 12">
            <a:extLst>
              <a:ext uri="{FF2B5EF4-FFF2-40B4-BE49-F238E27FC236}">
                <a16:creationId xmlns:a16="http://schemas.microsoft.com/office/drawing/2014/main" id="{3313B28F-1020-478F-9A96-AA8ACAC2D978}"/>
              </a:ext>
            </a:extLst>
          </p:cNvPr>
          <p:cNvCxnSpPr>
            <a:cxnSpLocks/>
          </p:cNvCxnSpPr>
          <p:nvPr/>
        </p:nvCxnSpPr>
        <p:spPr bwMode="auto">
          <a:xfrm flipH="1" flipV="1">
            <a:off x="2200947" y="4934611"/>
            <a:ext cx="219094" cy="197088"/>
          </a:xfrm>
          <a:prstGeom prst="straightConnector1">
            <a:avLst/>
          </a:prstGeom>
          <a:ln>
            <a:tailEnd type="triangle"/>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Optimize schedule with respect to certain properties…">
            <a:extLst>
              <a:ext uri="{FF2B5EF4-FFF2-40B4-BE49-F238E27FC236}">
                <a16:creationId xmlns:a16="http://schemas.microsoft.com/office/drawing/2014/main" id="{981D012D-7A55-4A85-8513-5C5F0251A56E}"/>
              </a:ext>
            </a:extLst>
          </p:cNvPr>
          <p:cNvSpPr txBox="1"/>
          <p:nvPr/>
        </p:nvSpPr>
        <p:spPr>
          <a:xfrm>
            <a:off x="5437854" y="1016495"/>
            <a:ext cx="6514132" cy="216469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2400" b="1" dirty="0">
                <a:latin typeface="Gill Sans Nova Light" panose="020B0302020104020203" pitchFamily="34" charset="0"/>
              </a:rPr>
              <a:t>Optimal scheduler</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Looks at entire search space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Finds a solution if there is one (might take a long time)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If no solution is found, no other algorithm can find a solution</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Typically NP-complete</a:t>
            </a:r>
          </a:p>
        </p:txBody>
      </p:sp>
      <p:sp>
        <p:nvSpPr>
          <p:cNvPr id="15" name="Optimize schedule with respect to certain properties…">
            <a:extLst>
              <a:ext uri="{FF2B5EF4-FFF2-40B4-BE49-F238E27FC236}">
                <a16:creationId xmlns:a16="http://schemas.microsoft.com/office/drawing/2014/main" id="{F8667750-E987-4CD0-AD98-992D950523DB}"/>
              </a:ext>
            </a:extLst>
          </p:cNvPr>
          <p:cNvSpPr txBox="1"/>
          <p:nvPr/>
        </p:nvSpPr>
        <p:spPr>
          <a:xfrm>
            <a:off x="6600056" y="3457347"/>
            <a:ext cx="4427984" cy="216469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2400" b="1" dirty="0">
                <a:latin typeface="Gill Sans Nova Light" panose="020B0302020104020203" pitchFamily="34" charset="0"/>
              </a:rPr>
              <a:t>Heuristic scheduler</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Looks at a fraction of the search space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Not guaranteed to find a solution</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Designed to be fast</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Nova Light" panose="020B0302020104020203" pitchFamily="34" charset="0"/>
              </a:rPr>
              <a:t>Tries to find near-optimal solution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Tree>
    <p:extLst>
      <p:ext uri="{BB962C8B-B14F-4D97-AF65-F5344CB8AC3E}">
        <p14:creationId xmlns:p14="http://schemas.microsoft.com/office/powerpoint/2010/main" val="3736550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de-AT" sz="2800" dirty="0" err="1">
                <a:latin typeface="Gill Sans Light"/>
              </a:rPr>
              <a:t>Important</a:t>
            </a:r>
            <a:r>
              <a:rPr lang="de-AT" sz="2800" dirty="0">
                <a:latin typeface="Gill Sans Light"/>
              </a:rPr>
              <a:t> </a:t>
            </a:r>
            <a:r>
              <a:rPr lang="de-AT" sz="2800" dirty="0" err="1">
                <a:latin typeface="Gill Sans Light"/>
              </a:rPr>
              <a:t>scheduling</a:t>
            </a:r>
            <a:r>
              <a:rPr lang="de-AT" sz="2800" dirty="0">
                <a:latin typeface="Gill Sans Light"/>
              </a:rPr>
              <a:t> </a:t>
            </a:r>
            <a:r>
              <a:rPr lang="de-AT" sz="2800" dirty="0" err="1">
                <a:latin typeface="Gill Sans Light"/>
              </a:rPr>
              <a:t>results</a:t>
            </a:r>
            <a:endParaRPr lang="de-AT" sz="2800" dirty="0">
              <a:latin typeface="Gill Sans Light"/>
            </a:endParaRPr>
          </a:p>
        </p:txBody>
      </p:sp>
      <p:sp>
        <p:nvSpPr>
          <p:cNvPr id="3" name="Content Placeholder 2"/>
          <p:cNvSpPr>
            <a:spLocks noGrp="1"/>
          </p:cNvSpPr>
          <p:nvPr>
            <p:ph idx="1"/>
          </p:nvPr>
        </p:nvSpPr>
        <p:spPr>
          <a:xfrm>
            <a:off x="1487488" y="3645024"/>
            <a:ext cx="9748773" cy="2520973"/>
          </a:xfrm>
        </p:spPr>
        <p:txBody>
          <a:bodyPr/>
          <a:lstStyle/>
          <a:p>
            <a:pPr>
              <a:defRPr/>
            </a:pPr>
            <a:r>
              <a:rPr lang="de-AT" sz="2400" dirty="0" err="1">
                <a:solidFill>
                  <a:schemeClr val="tx1"/>
                </a:solidFill>
                <a:latin typeface="Gill Sans Light"/>
              </a:rPr>
              <a:t>Earliest</a:t>
            </a:r>
            <a:r>
              <a:rPr lang="de-AT" sz="2400" dirty="0">
                <a:solidFill>
                  <a:schemeClr val="tx1"/>
                </a:solidFill>
                <a:latin typeface="Gill Sans Light"/>
              </a:rPr>
              <a:t>-Deadline-First</a:t>
            </a:r>
            <a:r>
              <a:rPr lang="de-AT" dirty="0">
                <a:latin typeface="Gill Sans Light"/>
              </a:rPr>
              <a:t> </a:t>
            </a:r>
            <a:r>
              <a:rPr lang="de-AT" sz="2000" i="1" dirty="0">
                <a:solidFill>
                  <a:srgbClr val="66CCFF"/>
                </a:solidFill>
                <a:latin typeface="Gill Sans Light"/>
              </a:rPr>
              <a:t>[Liu73]</a:t>
            </a:r>
          </a:p>
          <a:p>
            <a:pPr marL="285750" indent="-285750">
              <a:buFont typeface="Arial" panose="020B0604020202020204" pitchFamily="34" charset="0"/>
              <a:buChar char="•"/>
              <a:defRPr/>
            </a:pPr>
            <a:r>
              <a:rPr lang="de-AT" sz="2200" dirty="0" err="1">
                <a:solidFill>
                  <a:schemeClr val="bg2">
                    <a:lumMod val="50000"/>
                  </a:schemeClr>
                </a:solidFill>
                <a:latin typeface="Gill Sans Light"/>
              </a:rPr>
              <a:t>dynamic</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scheduling</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algorithm</a:t>
            </a:r>
            <a:endParaRPr lang="de-AT" sz="2200" dirty="0">
              <a:solidFill>
                <a:schemeClr val="bg2">
                  <a:lumMod val="50000"/>
                </a:schemeClr>
              </a:solidFill>
              <a:latin typeface="Gill Sans Light"/>
            </a:endParaRPr>
          </a:p>
          <a:p>
            <a:pPr marL="285750" indent="-285750">
              <a:buFont typeface="Arial" panose="020B0604020202020204" pitchFamily="34" charset="0"/>
              <a:buChar char="•"/>
              <a:defRPr/>
            </a:pPr>
            <a:r>
              <a:rPr lang="de-AT" sz="2200" dirty="0" err="1">
                <a:solidFill>
                  <a:schemeClr val="bg2">
                    <a:lumMod val="50000"/>
                  </a:schemeClr>
                </a:solidFill>
                <a:latin typeface="Gill Sans Light"/>
              </a:rPr>
              <a:t>at</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each</a:t>
            </a:r>
            <a:r>
              <a:rPr lang="de-AT" sz="2200" dirty="0">
                <a:solidFill>
                  <a:schemeClr val="bg2">
                    <a:lumMod val="50000"/>
                  </a:schemeClr>
                </a:solidFill>
                <a:latin typeface="Gill Sans Light"/>
              </a:rPr>
              <a:t> time instant, </a:t>
            </a:r>
            <a:r>
              <a:rPr lang="de-AT" sz="2200" dirty="0" err="1">
                <a:solidFill>
                  <a:schemeClr val="bg2">
                    <a:lumMod val="50000"/>
                  </a:schemeClr>
                </a:solidFill>
                <a:latin typeface="Gill Sans Light"/>
              </a:rPr>
              <a:t>the</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job</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with</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the</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earliest</a:t>
            </a:r>
            <a:r>
              <a:rPr lang="de-AT" sz="2200" dirty="0">
                <a:solidFill>
                  <a:schemeClr val="bg2">
                    <a:lumMod val="50000"/>
                  </a:schemeClr>
                </a:solidFill>
                <a:latin typeface="Gill Sans Light"/>
              </a:rPr>
              <a:t> relative </a:t>
            </a:r>
            <a:r>
              <a:rPr lang="de-AT" sz="2200" dirty="0" err="1">
                <a:solidFill>
                  <a:schemeClr val="bg2">
                    <a:lumMod val="50000"/>
                  </a:schemeClr>
                </a:solidFill>
                <a:latin typeface="Gill Sans Light"/>
              </a:rPr>
              <a:t>deadline</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is</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chosen</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to</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run</a:t>
            </a:r>
            <a:endParaRPr lang="de-AT" sz="2200" dirty="0">
              <a:solidFill>
                <a:schemeClr val="bg2">
                  <a:lumMod val="50000"/>
                </a:schemeClr>
              </a:solidFill>
              <a:latin typeface="Gill Sans Light"/>
            </a:endParaRPr>
          </a:p>
          <a:p>
            <a:pPr marL="285750" indent="-285750">
              <a:buFont typeface="Arial" panose="020B0604020202020204" pitchFamily="34" charset="0"/>
              <a:buChar char="•"/>
              <a:defRPr/>
            </a:pPr>
            <a:r>
              <a:rPr lang="de-AT" sz="2200" dirty="0" err="1">
                <a:solidFill>
                  <a:schemeClr val="bg2">
                    <a:lumMod val="50000"/>
                  </a:schemeClr>
                </a:solidFill>
                <a:latin typeface="Gill Sans Light"/>
              </a:rPr>
              <a:t>preemptive</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and</a:t>
            </a:r>
            <a:r>
              <a:rPr lang="de-AT" sz="2200" dirty="0">
                <a:solidFill>
                  <a:schemeClr val="bg2">
                    <a:lumMod val="50000"/>
                  </a:schemeClr>
                </a:solidFill>
                <a:latin typeface="Gill Sans Light"/>
              </a:rPr>
              <a:t> non-</a:t>
            </a:r>
            <a:r>
              <a:rPr lang="de-AT" sz="2200" dirty="0" err="1">
                <a:solidFill>
                  <a:schemeClr val="bg2">
                    <a:lumMod val="50000"/>
                  </a:schemeClr>
                </a:solidFill>
                <a:latin typeface="Gill Sans Light"/>
              </a:rPr>
              <a:t>preemptive</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variants</a:t>
            </a:r>
            <a:endParaRPr lang="de-AT" sz="2200" dirty="0">
              <a:solidFill>
                <a:schemeClr val="bg2">
                  <a:lumMod val="50000"/>
                </a:schemeClr>
              </a:solidFill>
              <a:latin typeface="Gill Sans Light"/>
            </a:endParaRPr>
          </a:p>
          <a:p>
            <a:pPr marL="285750" indent="-285750">
              <a:buFont typeface="Arial" panose="020B0604020202020204" pitchFamily="34" charset="0"/>
              <a:buChar char="•"/>
              <a:defRPr/>
            </a:pPr>
            <a:r>
              <a:rPr lang="de-AT" sz="2200" dirty="0">
                <a:solidFill>
                  <a:schemeClr val="bg2">
                    <a:lumMod val="50000"/>
                  </a:schemeClr>
                </a:solidFill>
                <a:latin typeface="Gill Sans Light"/>
              </a:rPr>
              <a:t>optimal </a:t>
            </a:r>
            <a:r>
              <a:rPr lang="de-AT" sz="2200" dirty="0" err="1">
                <a:solidFill>
                  <a:schemeClr val="bg2">
                    <a:lumMod val="50000"/>
                  </a:schemeClr>
                </a:solidFill>
                <a:latin typeface="Gill Sans Light"/>
              </a:rPr>
              <a:t>and</a:t>
            </a:r>
            <a:r>
              <a:rPr lang="de-AT" sz="2200" dirty="0">
                <a:solidFill>
                  <a:schemeClr val="bg2">
                    <a:lumMod val="50000"/>
                  </a:schemeClr>
                </a:solidFill>
                <a:latin typeface="Gill Sans Light"/>
              </a:rPr>
              <a:t> non-optimal </a:t>
            </a:r>
            <a:r>
              <a:rPr lang="de-AT" sz="2200" dirty="0" err="1">
                <a:solidFill>
                  <a:schemeClr val="bg2">
                    <a:lumMod val="50000"/>
                  </a:schemeClr>
                </a:solidFill>
                <a:latin typeface="Gill Sans Light"/>
              </a:rPr>
              <a:t>results</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depending</a:t>
            </a:r>
            <a:r>
              <a:rPr lang="de-AT" sz="2200" dirty="0">
                <a:solidFill>
                  <a:schemeClr val="bg2">
                    <a:lumMod val="50000"/>
                  </a:schemeClr>
                </a:solidFill>
                <a:latin typeface="Gill Sans Light"/>
              </a:rPr>
              <a:t> on </a:t>
            </a:r>
            <a:r>
              <a:rPr lang="de-AT" sz="2200" dirty="0" err="1">
                <a:solidFill>
                  <a:schemeClr val="bg2">
                    <a:lumMod val="50000"/>
                  </a:schemeClr>
                </a:solidFill>
                <a:latin typeface="Gill Sans Light"/>
              </a:rPr>
              <a:t>task</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properties</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presented</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next</a:t>
            </a:r>
            <a:r>
              <a:rPr lang="de-AT" sz="2200" dirty="0">
                <a:solidFill>
                  <a:schemeClr val="bg2">
                    <a:lumMod val="50000"/>
                  </a:schemeClr>
                </a:solidFill>
                <a:latin typeface="Gill Sans Light"/>
              </a:rPr>
              <a:t>)</a:t>
            </a:r>
          </a:p>
        </p:txBody>
      </p:sp>
      <p:sp>
        <p:nvSpPr>
          <p:cNvPr id="4" name="Content Placeholder 2"/>
          <p:cNvSpPr txBox="1">
            <a:spLocks/>
          </p:cNvSpPr>
          <p:nvPr/>
        </p:nvSpPr>
        <p:spPr bwMode="auto">
          <a:xfrm>
            <a:off x="1487488" y="980727"/>
            <a:ext cx="9577064" cy="247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fontAlgn="base">
              <a:lnSpc>
                <a:spcPct val="120000"/>
              </a:lnSpc>
              <a:spcBef>
                <a:spcPct val="20000"/>
              </a:spcBef>
              <a:spcAft>
                <a:spcPct val="0"/>
              </a:spcAft>
              <a:defRPr sz="2500">
                <a:solidFill>
                  <a:srgbClr val="414141"/>
                </a:solidFill>
                <a:latin typeface="+mn-lt"/>
                <a:ea typeface="+mn-ea"/>
                <a:cs typeface="+mn-cs"/>
              </a:defRPr>
            </a:lvl1pPr>
            <a:lvl2pPr marL="357188" indent="-174625" algn="l" rtl="0" fontAlgn="base">
              <a:lnSpc>
                <a:spcPct val="120000"/>
              </a:lnSpc>
              <a:spcBef>
                <a:spcPct val="20000"/>
              </a:spcBef>
              <a:spcAft>
                <a:spcPct val="0"/>
              </a:spcAft>
              <a:buChar char="•"/>
              <a:defRPr sz="2300">
                <a:solidFill>
                  <a:srgbClr val="414141"/>
                </a:solidFill>
                <a:latin typeface="+mn-lt"/>
              </a:defRPr>
            </a:lvl2pPr>
            <a:lvl3pPr marL="709613" indent="-173038" algn="l" rtl="0" fontAlgn="base">
              <a:lnSpc>
                <a:spcPct val="110000"/>
              </a:lnSpc>
              <a:spcBef>
                <a:spcPct val="20000"/>
              </a:spcBef>
              <a:spcAft>
                <a:spcPct val="0"/>
              </a:spcAft>
              <a:buChar char="•"/>
              <a:defRPr sz="2000">
                <a:solidFill>
                  <a:srgbClr val="414141"/>
                </a:solidFill>
                <a:latin typeface="+mn-lt"/>
              </a:defRPr>
            </a:lvl3pPr>
            <a:lvl4pPr marL="1079500" indent="-184150" algn="l" rtl="0" fontAlgn="base">
              <a:lnSpc>
                <a:spcPct val="110000"/>
              </a:lnSpc>
              <a:spcBef>
                <a:spcPct val="20000"/>
              </a:spcBef>
              <a:spcAft>
                <a:spcPct val="0"/>
              </a:spcAft>
              <a:buChar char="•"/>
              <a:defRPr sz="1700">
                <a:solidFill>
                  <a:srgbClr val="414141"/>
                </a:solidFill>
                <a:latin typeface="+mn-lt"/>
              </a:defRPr>
            </a:lvl4pPr>
            <a:lvl5pPr marL="1441450" indent="-182563" algn="l" rtl="0" fontAlgn="base">
              <a:lnSpc>
                <a:spcPct val="110000"/>
              </a:lnSpc>
              <a:spcBef>
                <a:spcPct val="20000"/>
              </a:spcBef>
              <a:spcAft>
                <a:spcPct val="0"/>
              </a:spcAft>
              <a:buChar char="•"/>
              <a:defRPr sz="1500">
                <a:solidFill>
                  <a:srgbClr val="414141"/>
                </a:solidFill>
                <a:latin typeface="+mn-lt"/>
              </a:defRPr>
            </a:lvl5pPr>
            <a:lvl6pPr marL="1898650" indent="-182563" algn="l" rtl="0" fontAlgn="base">
              <a:lnSpc>
                <a:spcPct val="110000"/>
              </a:lnSpc>
              <a:spcBef>
                <a:spcPct val="20000"/>
              </a:spcBef>
              <a:spcAft>
                <a:spcPct val="0"/>
              </a:spcAft>
              <a:buChar char="•"/>
              <a:defRPr sz="1500">
                <a:solidFill>
                  <a:srgbClr val="414141"/>
                </a:solidFill>
                <a:latin typeface="+mn-lt"/>
              </a:defRPr>
            </a:lvl6pPr>
            <a:lvl7pPr marL="2355850" indent="-182563" algn="l" rtl="0" fontAlgn="base">
              <a:lnSpc>
                <a:spcPct val="110000"/>
              </a:lnSpc>
              <a:spcBef>
                <a:spcPct val="20000"/>
              </a:spcBef>
              <a:spcAft>
                <a:spcPct val="0"/>
              </a:spcAft>
              <a:buChar char="•"/>
              <a:defRPr sz="1500">
                <a:solidFill>
                  <a:srgbClr val="414141"/>
                </a:solidFill>
                <a:latin typeface="+mn-lt"/>
              </a:defRPr>
            </a:lvl7pPr>
            <a:lvl8pPr marL="2813050" indent="-182563" algn="l" rtl="0" fontAlgn="base">
              <a:lnSpc>
                <a:spcPct val="110000"/>
              </a:lnSpc>
              <a:spcBef>
                <a:spcPct val="20000"/>
              </a:spcBef>
              <a:spcAft>
                <a:spcPct val="0"/>
              </a:spcAft>
              <a:buChar char="•"/>
              <a:defRPr sz="1500">
                <a:solidFill>
                  <a:srgbClr val="414141"/>
                </a:solidFill>
                <a:latin typeface="+mn-lt"/>
              </a:defRPr>
            </a:lvl8pPr>
            <a:lvl9pPr marL="3270250" indent="-182563" algn="l" rtl="0" fontAlgn="base">
              <a:lnSpc>
                <a:spcPct val="110000"/>
              </a:lnSpc>
              <a:spcBef>
                <a:spcPct val="20000"/>
              </a:spcBef>
              <a:spcAft>
                <a:spcPct val="0"/>
              </a:spcAft>
              <a:buChar char="•"/>
              <a:defRPr sz="1500">
                <a:solidFill>
                  <a:srgbClr val="414141"/>
                </a:solidFill>
                <a:latin typeface="+mn-lt"/>
              </a:defRPr>
            </a:lvl9pPr>
          </a:lstStyle>
          <a:p>
            <a:pPr>
              <a:defRPr/>
            </a:pPr>
            <a:r>
              <a:rPr lang="de-AT" sz="2400" dirty="0">
                <a:latin typeface="Gill Sans Light"/>
              </a:rPr>
              <a:t>Rate-Monotonic</a:t>
            </a:r>
            <a:r>
              <a:rPr lang="de-AT" dirty="0">
                <a:latin typeface="Gill Sans Light"/>
              </a:rPr>
              <a:t> </a:t>
            </a:r>
            <a:r>
              <a:rPr lang="de-AT" sz="2000" i="1" dirty="0">
                <a:solidFill>
                  <a:srgbClr val="66CCFF"/>
                </a:solidFill>
                <a:latin typeface="Gill Sans Light"/>
              </a:rPr>
              <a:t>[Liu73]</a:t>
            </a:r>
          </a:p>
          <a:p>
            <a:pPr marL="285750" indent="-285750">
              <a:buClr>
                <a:schemeClr val="accent1"/>
              </a:buClr>
              <a:buFont typeface="Arial" panose="020B0604020202020204" pitchFamily="34" charset="0"/>
              <a:buChar char="•"/>
              <a:defRPr/>
            </a:pPr>
            <a:r>
              <a:rPr lang="de-AT" sz="2200" dirty="0" err="1">
                <a:solidFill>
                  <a:schemeClr val="bg2">
                    <a:lumMod val="50000"/>
                  </a:schemeClr>
                </a:solidFill>
                <a:latin typeface="Gill Sans Light"/>
              </a:rPr>
              <a:t>static</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scheduling</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algorithm</a:t>
            </a:r>
            <a:endParaRPr lang="de-AT" sz="2200" dirty="0">
              <a:solidFill>
                <a:schemeClr val="bg2">
                  <a:lumMod val="50000"/>
                </a:schemeClr>
              </a:solidFill>
              <a:latin typeface="Gill Sans Light"/>
            </a:endParaRPr>
          </a:p>
          <a:p>
            <a:pPr marL="285750" indent="-285750">
              <a:buClr>
                <a:schemeClr val="accent1"/>
              </a:buClr>
              <a:buFont typeface="Arial" panose="020B0604020202020204" pitchFamily="34" charset="0"/>
              <a:buChar char="•"/>
              <a:defRPr/>
            </a:pPr>
            <a:r>
              <a:rPr lang="de-AT" sz="2200" dirty="0" err="1">
                <a:solidFill>
                  <a:schemeClr val="bg2">
                    <a:lumMod val="50000"/>
                  </a:schemeClr>
                </a:solidFill>
                <a:latin typeface="Gill Sans Light"/>
              </a:rPr>
              <a:t>static</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priotities</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are</a:t>
            </a:r>
            <a:r>
              <a:rPr lang="de-AT" sz="2200" dirty="0">
                <a:solidFill>
                  <a:schemeClr val="bg2">
                    <a:lumMod val="50000"/>
                  </a:schemeClr>
                </a:solidFill>
                <a:latin typeface="Gill Sans Light"/>
              </a:rPr>
              <a:t> inverse proportional </a:t>
            </a:r>
            <a:r>
              <a:rPr lang="de-AT" sz="2200" dirty="0" err="1">
                <a:solidFill>
                  <a:schemeClr val="bg2">
                    <a:lumMod val="50000"/>
                  </a:schemeClr>
                </a:solidFill>
                <a:latin typeface="Gill Sans Light"/>
              </a:rPr>
              <a:t>to</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period</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lengths</a:t>
            </a:r>
            <a:endParaRPr lang="de-AT" sz="2200" dirty="0">
              <a:solidFill>
                <a:schemeClr val="bg2">
                  <a:lumMod val="50000"/>
                </a:schemeClr>
              </a:solidFill>
              <a:latin typeface="Gill Sans Light"/>
            </a:endParaRPr>
          </a:p>
          <a:p>
            <a:pPr marL="285750" indent="-285750">
              <a:buClr>
                <a:schemeClr val="accent1"/>
              </a:buClr>
              <a:buFont typeface="Arial" panose="020B0604020202020204" pitchFamily="34" charset="0"/>
              <a:buChar char="•"/>
              <a:defRPr/>
            </a:pPr>
            <a:r>
              <a:rPr lang="de-AT" sz="2200" dirty="0">
                <a:solidFill>
                  <a:schemeClr val="bg2">
                    <a:lumMod val="50000"/>
                  </a:schemeClr>
                </a:solidFill>
                <a:latin typeface="Gill Sans Light"/>
              </a:rPr>
              <a:t>optimal </a:t>
            </a:r>
            <a:r>
              <a:rPr lang="de-AT" sz="2200" dirty="0" err="1">
                <a:solidFill>
                  <a:schemeClr val="bg2">
                    <a:lumMod val="50000"/>
                  </a:schemeClr>
                </a:solidFill>
                <a:latin typeface="Gill Sans Light"/>
              </a:rPr>
              <a:t>among</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fixed-priority</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algorithms</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periodic</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tasks</a:t>
            </a:r>
            <a:r>
              <a:rPr lang="de-AT" sz="2200" dirty="0">
                <a:solidFill>
                  <a:schemeClr val="bg2">
                    <a:lumMod val="50000"/>
                  </a:schemeClr>
                </a:solidFill>
                <a:latin typeface="Gill Sans Light"/>
              </a:rPr>
              <a:t>)</a:t>
            </a:r>
          </a:p>
          <a:p>
            <a:pPr marL="285750" indent="-285750">
              <a:buClr>
                <a:schemeClr val="accent1"/>
              </a:buClr>
              <a:buFont typeface="Arial" panose="020B0604020202020204" pitchFamily="34" charset="0"/>
              <a:buChar char="•"/>
              <a:defRPr/>
            </a:pPr>
            <a:r>
              <a:rPr lang="de-AT" sz="2200" dirty="0" err="1">
                <a:solidFill>
                  <a:schemeClr val="bg2">
                    <a:lumMod val="50000"/>
                  </a:schemeClr>
                </a:solidFill>
                <a:latin typeface="Gill Sans Light"/>
              </a:rPr>
              <a:t>sufficient</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and</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necessary</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schedulability</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condition</a:t>
            </a:r>
            <a:r>
              <a:rPr lang="de-AT" sz="2200" dirty="0">
                <a:solidFill>
                  <a:schemeClr val="bg2">
                    <a:lumMod val="50000"/>
                  </a:schemeClr>
                </a:solidFill>
                <a:latin typeface="Gill Sans Light"/>
              </a:rPr>
              <a:t> </a:t>
            </a:r>
            <a:r>
              <a:rPr lang="de-AT" sz="2200" dirty="0" err="1">
                <a:solidFill>
                  <a:schemeClr val="bg2">
                    <a:lumMod val="50000"/>
                  </a:schemeClr>
                </a:solidFill>
                <a:latin typeface="Gill Sans Light"/>
              </a:rPr>
              <a:t>exist</a:t>
            </a:r>
            <a:endParaRPr lang="de-AT" sz="2200" dirty="0">
              <a:solidFill>
                <a:schemeClr val="bg2">
                  <a:lumMod val="50000"/>
                </a:schemeClr>
              </a:solidFill>
              <a:latin typeface="Gill Sans Light"/>
            </a:endParaRPr>
          </a:p>
        </p:txBody>
      </p:sp>
      <p:sp>
        <p:nvSpPr>
          <p:cNvPr id="5" name="Date Placeholder 1">
            <a:extLst>
              <a:ext uri="{FF2B5EF4-FFF2-40B4-BE49-F238E27FC236}">
                <a16:creationId xmlns:a16="http://schemas.microsoft.com/office/drawing/2014/main" id="{57FB723E-E61F-4A29-B2EC-213652347AEF}"/>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6" name="Inhaltsplatzhalter 5">
            <a:extLst>
              <a:ext uri="{FF2B5EF4-FFF2-40B4-BE49-F238E27FC236}">
                <a16:creationId xmlns:a16="http://schemas.microsoft.com/office/drawing/2014/main" id="{42F54DBD-0CAB-4A4C-8DC5-F895A9736E14}"/>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de-AT" sz="3600" dirty="0">
                <a:latin typeface="Gill Sans Light"/>
              </a:rPr>
              <a:t>EDF </a:t>
            </a:r>
            <a:r>
              <a:rPr lang="de-AT" sz="3600" dirty="0" err="1">
                <a:latin typeface="Gill Sans Light"/>
              </a:rPr>
              <a:t>scheduling</a:t>
            </a:r>
            <a:endParaRPr lang="de-AT" sz="3600" dirty="0">
              <a:latin typeface="Gill Sans Light"/>
            </a:endParaRPr>
          </a:p>
        </p:txBody>
      </p:sp>
      <p:sp>
        <p:nvSpPr>
          <p:cNvPr id="4" name="Rectangle 3"/>
          <p:cNvSpPr>
            <a:spLocks noRot="1" noChangeAspect="1" noMove="1" noResize="1" noEditPoints="1" noAdjustHandles="1" noChangeArrowheads="1" noChangeShapeType="1" noTextEdit="1"/>
          </p:cNvSpPr>
          <p:nvPr/>
        </p:nvSpPr>
        <p:spPr>
          <a:xfrm>
            <a:off x="3661663" y="1397899"/>
            <a:ext cx="2157834" cy="461665"/>
          </a:xfrm>
          <a:prstGeom prst="rect">
            <a:avLst/>
          </a:prstGeom>
          <a:blipFill rotWithShape="1">
            <a:blip r:embed="rId2"/>
            <a:stretch>
              <a:fillRect b="-3947"/>
            </a:stretch>
          </a:blipFill>
        </p:spPr>
        <p:txBody>
          <a:bodyPr/>
          <a:lstStyle/>
          <a:p>
            <a:pPr>
              <a:defRPr/>
            </a:pPr>
            <a:r>
              <a:rPr lang="de-AT">
                <a:noFill/>
                <a:latin typeface="Gill Sans Light"/>
              </a:rPr>
              <a:t> </a:t>
            </a:r>
          </a:p>
        </p:txBody>
      </p:sp>
      <p:sp>
        <p:nvSpPr>
          <p:cNvPr id="5" name="TextBox 4"/>
          <p:cNvSpPr txBox="1"/>
          <p:nvPr/>
        </p:nvSpPr>
        <p:spPr>
          <a:xfrm>
            <a:off x="1847851" y="1412876"/>
            <a:ext cx="1606530" cy="461665"/>
          </a:xfrm>
          <a:prstGeom prst="rect">
            <a:avLst/>
          </a:prstGeom>
          <a:noFill/>
        </p:spPr>
        <p:txBody>
          <a:bodyPr wrap="none">
            <a:spAutoFit/>
          </a:bodyPr>
          <a:lstStyle/>
          <a:p>
            <a:pPr>
              <a:defRPr/>
            </a:pPr>
            <a:r>
              <a:rPr lang="de-AT" dirty="0" err="1">
                <a:solidFill>
                  <a:schemeClr val="bg2">
                    <a:lumMod val="50000"/>
                  </a:schemeClr>
                </a:solidFill>
                <a:latin typeface="Gill Sans Light"/>
              </a:rPr>
              <a:t>Assumption</a:t>
            </a:r>
            <a:endParaRPr lang="de-AT" dirty="0">
              <a:solidFill>
                <a:schemeClr val="bg2">
                  <a:lumMod val="50000"/>
                </a:schemeClr>
              </a:solidFill>
              <a:latin typeface="Gill Sans Light"/>
            </a:endParaRPr>
          </a:p>
        </p:txBody>
      </p:sp>
      <p:sp>
        <p:nvSpPr>
          <p:cNvPr id="6" name="TextBox 5"/>
          <p:cNvSpPr txBox="1"/>
          <p:nvPr/>
        </p:nvSpPr>
        <p:spPr>
          <a:xfrm>
            <a:off x="1847851" y="2178615"/>
            <a:ext cx="9504734" cy="461665"/>
          </a:xfrm>
          <a:prstGeom prst="rect">
            <a:avLst/>
          </a:prstGeom>
          <a:noFill/>
        </p:spPr>
        <p:txBody>
          <a:bodyPr wrap="square">
            <a:spAutoFit/>
          </a:bodyPr>
          <a:lstStyle/>
          <a:p>
            <a:pPr>
              <a:defRPr/>
            </a:pPr>
            <a:r>
              <a:rPr lang="de-AT" dirty="0">
                <a:solidFill>
                  <a:schemeClr val="bg2">
                    <a:lumMod val="50000"/>
                  </a:schemeClr>
                </a:solidFill>
                <a:latin typeface="Gill Sans Light"/>
              </a:rPr>
              <a:t>The </a:t>
            </a:r>
            <a:r>
              <a:rPr lang="de-AT" dirty="0" err="1">
                <a:solidFill>
                  <a:schemeClr val="bg2">
                    <a:lumMod val="50000"/>
                  </a:schemeClr>
                </a:solidFill>
                <a:latin typeface="Gill Sans Light"/>
              </a:rPr>
              <a:t>task</a:t>
            </a:r>
            <a:r>
              <a:rPr lang="de-AT" dirty="0">
                <a:solidFill>
                  <a:schemeClr val="bg2">
                    <a:lumMod val="50000"/>
                  </a:schemeClr>
                </a:solidFill>
                <a:latin typeface="Gill Sans Light"/>
              </a:rPr>
              <a:t> </a:t>
            </a:r>
            <a:r>
              <a:rPr lang="de-AT" dirty="0" err="1">
                <a:solidFill>
                  <a:schemeClr val="bg2">
                    <a:lumMod val="50000"/>
                  </a:schemeClr>
                </a:solidFill>
                <a:latin typeface="Gill Sans Light"/>
              </a:rPr>
              <a:t>set</a:t>
            </a:r>
            <a:r>
              <a:rPr lang="de-AT" dirty="0">
                <a:solidFill>
                  <a:schemeClr val="bg2">
                    <a:lumMod val="50000"/>
                  </a:schemeClr>
                </a:solidFill>
                <a:latin typeface="Gill Sans Light"/>
              </a:rPr>
              <a:t> </a:t>
            </a:r>
            <a:r>
              <a:rPr lang="de-AT" dirty="0" err="1">
                <a:solidFill>
                  <a:schemeClr val="bg2">
                    <a:lumMod val="50000"/>
                  </a:schemeClr>
                </a:solidFill>
                <a:latin typeface="Gill Sans Light"/>
              </a:rPr>
              <a:t>is</a:t>
            </a:r>
            <a:r>
              <a:rPr lang="de-AT" dirty="0">
                <a:solidFill>
                  <a:schemeClr val="bg2">
                    <a:lumMod val="50000"/>
                  </a:schemeClr>
                </a:solidFill>
                <a:latin typeface="Gill Sans Light"/>
              </a:rPr>
              <a:t> </a:t>
            </a:r>
            <a:r>
              <a:rPr lang="de-AT" dirty="0" err="1">
                <a:solidFill>
                  <a:schemeClr val="bg2">
                    <a:lumMod val="50000"/>
                  </a:schemeClr>
                </a:solidFill>
                <a:latin typeface="Gill Sans Light"/>
              </a:rPr>
              <a:t>schedulable</a:t>
            </a:r>
            <a:r>
              <a:rPr lang="de-AT" dirty="0">
                <a:solidFill>
                  <a:schemeClr val="bg2">
                    <a:lumMod val="50000"/>
                  </a:schemeClr>
                </a:solidFill>
                <a:latin typeface="Gill Sans Light"/>
              </a:rPr>
              <a:t> such </a:t>
            </a:r>
            <a:r>
              <a:rPr lang="de-AT" dirty="0" err="1">
                <a:solidFill>
                  <a:schemeClr val="bg2">
                    <a:lumMod val="50000"/>
                  </a:schemeClr>
                </a:solidFill>
                <a:latin typeface="Gill Sans Light"/>
              </a:rPr>
              <a:t>that</a:t>
            </a:r>
            <a:r>
              <a:rPr lang="de-AT" dirty="0">
                <a:solidFill>
                  <a:schemeClr val="bg2">
                    <a:lumMod val="50000"/>
                  </a:schemeClr>
                </a:solidFill>
                <a:latin typeface="Gill Sans Light"/>
              </a:rPr>
              <a:t> all </a:t>
            </a:r>
            <a:r>
              <a:rPr lang="de-AT" dirty="0" err="1">
                <a:solidFill>
                  <a:schemeClr val="bg2">
                    <a:lumMod val="50000"/>
                  </a:schemeClr>
                </a:solidFill>
                <a:latin typeface="Gill Sans Light"/>
              </a:rPr>
              <a:t>jobs</a:t>
            </a:r>
            <a:r>
              <a:rPr lang="de-AT" dirty="0">
                <a:solidFill>
                  <a:schemeClr val="bg2">
                    <a:lumMod val="50000"/>
                  </a:schemeClr>
                </a:solidFill>
                <a:latin typeface="Gill Sans Light"/>
              </a:rPr>
              <a:t> </a:t>
            </a:r>
            <a:r>
              <a:rPr lang="de-AT" dirty="0" err="1">
                <a:solidFill>
                  <a:schemeClr val="bg2">
                    <a:lumMod val="50000"/>
                  </a:schemeClr>
                </a:solidFill>
                <a:latin typeface="Gill Sans Light"/>
              </a:rPr>
              <a:t>meet</a:t>
            </a:r>
            <a:r>
              <a:rPr lang="de-AT" dirty="0">
                <a:solidFill>
                  <a:schemeClr val="bg2">
                    <a:lumMod val="50000"/>
                  </a:schemeClr>
                </a:solidFill>
                <a:latin typeface="Gill Sans Light"/>
              </a:rPr>
              <a:t> </a:t>
            </a:r>
            <a:r>
              <a:rPr lang="de-AT" dirty="0" err="1">
                <a:solidFill>
                  <a:schemeClr val="bg2">
                    <a:lumMod val="50000"/>
                  </a:schemeClr>
                </a:solidFill>
                <a:latin typeface="Gill Sans Light"/>
              </a:rPr>
              <a:t>their</a:t>
            </a:r>
            <a:r>
              <a:rPr lang="de-AT" dirty="0">
                <a:solidFill>
                  <a:schemeClr val="bg2">
                    <a:lumMod val="50000"/>
                  </a:schemeClr>
                </a:solidFill>
                <a:latin typeface="Gill Sans Light"/>
              </a:rPr>
              <a:t> relative </a:t>
            </a:r>
            <a:r>
              <a:rPr lang="de-AT" dirty="0" err="1">
                <a:solidFill>
                  <a:schemeClr val="bg2">
                    <a:lumMod val="50000"/>
                  </a:schemeClr>
                </a:solidFill>
                <a:latin typeface="Gill Sans Light"/>
              </a:rPr>
              <a:t>deadlines</a:t>
            </a:r>
            <a:r>
              <a:rPr lang="de-AT" dirty="0">
                <a:solidFill>
                  <a:schemeClr val="bg2">
                    <a:lumMod val="50000"/>
                  </a:schemeClr>
                </a:solidFill>
                <a:latin typeface="Gill Sans Light"/>
              </a:rPr>
              <a:t> </a:t>
            </a:r>
            <a:r>
              <a:rPr lang="de-AT" dirty="0" err="1">
                <a:solidFill>
                  <a:schemeClr val="bg2">
                    <a:lumMod val="50000"/>
                  </a:schemeClr>
                </a:solidFill>
                <a:latin typeface="Gill Sans Light"/>
              </a:rPr>
              <a:t>iff</a:t>
            </a:r>
            <a:endParaRPr lang="de-AT" dirty="0">
              <a:solidFill>
                <a:schemeClr val="bg2">
                  <a:lumMod val="50000"/>
                </a:schemeClr>
              </a:solidFill>
              <a:latin typeface="Gill Sans Light"/>
            </a:endParaRPr>
          </a:p>
        </p:txBody>
      </p:sp>
      <p:sp>
        <p:nvSpPr>
          <p:cNvPr id="7" name="TextBox 6"/>
          <p:cNvSpPr txBox="1">
            <a:spLocks noRot="1" noChangeAspect="1" noMove="1" noResize="1" noEditPoints="1" noAdjustHandles="1" noChangeArrowheads="1" noChangeShapeType="1" noTextEdit="1"/>
          </p:cNvSpPr>
          <p:nvPr/>
        </p:nvSpPr>
        <p:spPr>
          <a:xfrm>
            <a:off x="4921270" y="2891846"/>
            <a:ext cx="1796454" cy="1268937"/>
          </a:xfrm>
          <a:prstGeom prst="rect">
            <a:avLst/>
          </a:prstGeom>
          <a:blipFill rotWithShape="1">
            <a:blip r:embed="rId3"/>
            <a:stretch>
              <a:fillRect/>
            </a:stretch>
          </a:blipFill>
        </p:spPr>
        <p:txBody>
          <a:bodyPr/>
          <a:lstStyle/>
          <a:p>
            <a:pPr>
              <a:defRPr/>
            </a:pPr>
            <a:r>
              <a:rPr lang="de-AT">
                <a:noFill/>
                <a:latin typeface="Gill Sans Light"/>
              </a:rPr>
              <a:t> </a:t>
            </a:r>
          </a:p>
        </p:txBody>
      </p:sp>
      <p:sp>
        <p:nvSpPr>
          <p:cNvPr id="8" name="TextBox 7"/>
          <p:cNvSpPr txBox="1">
            <a:spLocks noRot="1" noChangeAspect="1" noMove="1" noResize="1" noEditPoints="1" noAdjustHandles="1" noChangeArrowheads="1" noChangeShapeType="1" noTextEdit="1"/>
          </p:cNvSpPr>
          <p:nvPr/>
        </p:nvSpPr>
        <p:spPr>
          <a:xfrm>
            <a:off x="4940741" y="5051962"/>
            <a:ext cx="2418098" cy="932884"/>
          </a:xfrm>
          <a:prstGeom prst="rect">
            <a:avLst/>
          </a:prstGeom>
          <a:blipFill rotWithShape="1">
            <a:blip r:embed="rId4"/>
            <a:stretch>
              <a:fillRect/>
            </a:stretch>
          </a:blipFill>
        </p:spPr>
        <p:txBody>
          <a:bodyPr/>
          <a:lstStyle/>
          <a:p>
            <a:pPr>
              <a:defRPr/>
            </a:pPr>
            <a:r>
              <a:rPr lang="de-AT">
                <a:noFill/>
                <a:latin typeface="Gill Sans Light"/>
              </a:rPr>
              <a:t> </a:t>
            </a:r>
          </a:p>
        </p:txBody>
      </p:sp>
      <p:sp>
        <p:nvSpPr>
          <p:cNvPr id="9" name="TextBox 8"/>
          <p:cNvSpPr txBox="1"/>
          <p:nvPr/>
        </p:nvSpPr>
        <p:spPr>
          <a:xfrm>
            <a:off x="1776414" y="4581525"/>
            <a:ext cx="7845866" cy="461665"/>
          </a:xfrm>
          <a:prstGeom prst="rect">
            <a:avLst/>
          </a:prstGeom>
          <a:noFill/>
        </p:spPr>
        <p:txBody>
          <a:bodyPr wrap="none">
            <a:spAutoFit/>
          </a:bodyPr>
          <a:lstStyle/>
          <a:p>
            <a:pPr>
              <a:defRPr/>
            </a:pPr>
            <a:r>
              <a:rPr lang="de-AT" dirty="0" err="1">
                <a:solidFill>
                  <a:schemeClr val="bg2">
                    <a:lumMod val="50000"/>
                  </a:schemeClr>
                </a:solidFill>
                <a:latin typeface="Gill Sans Light"/>
              </a:rPr>
              <a:t>For</a:t>
            </a:r>
            <a:r>
              <a:rPr lang="de-AT" dirty="0">
                <a:solidFill>
                  <a:schemeClr val="bg2">
                    <a:lumMod val="50000"/>
                  </a:schemeClr>
                </a:solidFill>
                <a:latin typeface="Gill Sans Light"/>
              </a:rPr>
              <a:t> RM </a:t>
            </a:r>
            <a:r>
              <a:rPr lang="de-AT" dirty="0" err="1">
                <a:solidFill>
                  <a:schemeClr val="bg2">
                    <a:lumMod val="50000"/>
                  </a:schemeClr>
                </a:solidFill>
                <a:latin typeface="Gill Sans Light"/>
              </a:rPr>
              <a:t>the</a:t>
            </a:r>
            <a:r>
              <a:rPr lang="de-AT" dirty="0">
                <a:solidFill>
                  <a:schemeClr val="bg2">
                    <a:lumMod val="50000"/>
                  </a:schemeClr>
                </a:solidFill>
                <a:latin typeface="Gill Sans Light"/>
              </a:rPr>
              <a:t> </a:t>
            </a:r>
            <a:r>
              <a:rPr lang="de-AT" dirty="0" err="1">
                <a:solidFill>
                  <a:schemeClr val="bg2">
                    <a:lumMod val="50000"/>
                  </a:schemeClr>
                </a:solidFill>
                <a:latin typeface="Gill Sans Light"/>
              </a:rPr>
              <a:t>test</a:t>
            </a:r>
            <a:r>
              <a:rPr lang="de-AT" dirty="0">
                <a:solidFill>
                  <a:schemeClr val="bg2">
                    <a:lumMod val="50000"/>
                  </a:schemeClr>
                </a:solidFill>
                <a:latin typeface="Gill Sans Light"/>
              </a:rPr>
              <a:t> </a:t>
            </a:r>
            <a:r>
              <a:rPr lang="de-AT" dirty="0" err="1">
                <a:solidFill>
                  <a:schemeClr val="bg2">
                    <a:lumMod val="50000"/>
                  </a:schemeClr>
                </a:solidFill>
                <a:latin typeface="Gill Sans Light"/>
              </a:rPr>
              <a:t>is</a:t>
            </a:r>
            <a:r>
              <a:rPr lang="de-AT" dirty="0">
                <a:solidFill>
                  <a:schemeClr val="bg2">
                    <a:lumMod val="50000"/>
                  </a:schemeClr>
                </a:solidFill>
                <a:latin typeface="Gill Sans Light"/>
              </a:rPr>
              <a:t> </a:t>
            </a:r>
            <a:r>
              <a:rPr lang="de-AT" dirty="0" err="1">
                <a:solidFill>
                  <a:schemeClr val="bg2">
                    <a:lumMod val="50000"/>
                  </a:schemeClr>
                </a:solidFill>
                <a:latin typeface="Gill Sans Light"/>
              </a:rPr>
              <a:t>only</a:t>
            </a:r>
            <a:r>
              <a:rPr lang="de-AT" dirty="0">
                <a:solidFill>
                  <a:schemeClr val="bg2">
                    <a:lumMod val="50000"/>
                  </a:schemeClr>
                </a:solidFill>
                <a:latin typeface="Gill Sans Light"/>
              </a:rPr>
              <a:t> </a:t>
            </a:r>
            <a:r>
              <a:rPr lang="de-AT" dirty="0" err="1">
                <a:solidFill>
                  <a:schemeClr val="bg2">
                    <a:lumMod val="50000"/>
                  </a:schemeClr>
                </a:solidFill>
                <a:latin typeface="Gill Sans Light"/>
              </a:rPr>
              <a:t>sufficient</a:t>
            </a:r>
            <a:r>
              <a:rPr lang="de-AT" dirty="0">
                <a:solidFill>
                  <a:schemeClr val="bg2">
                    <a:lumMod val="50000"/>
                  </a:schemeClr>
                </a:solidFill>
                <a:latin typeface="Gill Sans Light"/>
              </a:rPr>
              <a:t> </a:t>
            </a:r>
            <a:r>
              <a:rPr lang="de-AT" dirty="0" err="1">
                <a:solidFill>
                  <a:schemeClr val="bg2">
                    <a:lumMod val="50000"/>
                  </a:schemeClr>
                </a:solidFill>
                <a:latin typeface="Gill Sans Light"/>
              </a:rPr>
              <a:t>and</a:t>
            </a:r>
            <a:r>
              <a:rPr lang="de-AT" dirty="0">
                <a:solidFill>
                  <a:schemeClr val="bg2">
                    <a:lumMod val="50000"/>
                  </a:schemeClr>
                </a:solidFill>
                <a:latin typeface="Gill Sans Light"/>
              </a:rPr>
              <a:t> </a:t>
            </a:r>
            <a:r>
              <a:rPr lang="de-AT" dirty="0" err="1">
                <a:solidFill>
                  <a:schemeClr val="bg2">
                    <a:lumMod val="50000"/>
                  </a:schemeClr>
                </a:solidFill>
                <a:latin typeface="Gill Sans Light"/>
              </a:rPr>
              <a:t>utilization</a:t>
            </a:r>
            <a:r>
              <a:rPr lang="de-AT" dirty="0">
                <a:solidFill>
                  <a:schemeClr val="bg2">
                    <a:lumMod val="50000"/>
                  </a:schemeClr>
                </a:solidFill>
                <a:latin typeface="Gill Sans Light"/>
              </a:rPr>
              <a:t> </a:t>
            </a:r>
            <a:r>
              <a:rPr lang="de-AT" dirty="0" err="1">
                <a:solidFill>
                  <a:schemeClr val="bg2">
                    <a:lumMod val="50000"/>
                  </a:schemeClr>
                </a:solidFill>
                <a:latin typeface="Gill Sans Light"/>
              </a:rPr>
              <a:t>bound</a:t>
            </a:r>
            <a:r>
              <a:rPr lang="de-AT" dirty="0">
                <a:solidFill>
                  <a:schemeClr val="bg2">
                    <a:lumMod val="50000"/>
                  </a:schemeClr>
                </a:solidFill>
                <a:latin typeface="Gill Sans Light"/>
              </a:rPr>
              <a:t> </a:t>
            </a:r>
            <a:r>
              <a:rPr lang="de-AT" dirty="0" err="1">
                <a:solidFill>
                  <a:schemeClr val="bg2">
                    <a:lumMod val="50000"/>
                  </a:schemeClr>
                </a:solidFill>
                <a:latin typeface="Gill Sans Light"/>
              </a:rPr>
              <a:t>is</a:t>
            </a:r>
            <a:r>
              <a:rPr lang="de-AT" dirty="0">
                <a:solidFill>
                  <a:schemeClr val="bg2">
                    <a:lumMod val="50000"/>
                  </a:schemeClr>
                </a:solidFill>
                <a:latin typeface="Gill Sans Light"/>
              </a:rPr>
              <a:t> </a:t>
            </a:r>
            <a:r>
              <a:rPr lang="de-AT" dirty="0" err="1">
                <a:solidFill>
                  <a:schemeClr val="bg2">
                    <a:lumMod val="50000"/>
                  </a:schemeClr>
                </a:solidFill>
                <a:latin typeface="Gill Sans Light"/>
              </a:rPr>
              <a:t>smaller</a:t>
            </a:r>
            <a:endParaRPr lang="de-AT" dirty="0">
              <a:solidFill>
                <a:schemeClr val="bg2">
                  <a:lumMod val="50000"/>
                </a:schemeClr>
              </a:solidFill>
              <a:latin typeface="Gill Sans Light"/>
            </a:endParaRPr>
          </a:p>
        </p:txBody>
      </p:sp>
      <p:sp>
        <p:nvSpPr>
          <p:cNvPr id="2" name="Rectangle 1"/>
          <p:cNvSpPr/>
          <p:nvPr/>
        </p:nvSpPr>
        <p:spPr>
          <a:xfrm>
            <a:off x="9177339" y="5590908"/>
            <a:ext cx="873957" cy="400110"/>
          </a:xfrm>
          <a:prstGeom prst="rect">
            <a:avLst/>
          </a:prstGeom>
        </p:spPr>
        <p:txBody>
          <a:bodyPr wrap="none">
            <a:spAutoFit/>
          </a:bodyPr>
          <a:lstStyle/>
          <a:p>
            <a:pPr>
              <a:defRPr/>
            </a:pPr>
            <a:r>
              <a:rPr lang="de-AT" sz="2000" i="1" dirty="0">
                <a:solidFill>
                  <a:srgbClr val="66CCFF"/>
                </a:solidFill>
                <a:latin typeface="Gill Sans Light"/>
              </a:rPr>
              <a:t>[Liu73]</a:t>
            </a:r>
          </a:p>
        </p:txBody>
      </p:sp>
      <p:sp>
        <p:nvSpPr>
          <p:cNvPr id="10" name="Date Placeholder 1">
            <a:extLst>
              <a:ext uri="{FF2B5EF4-FFF2-40B4-BE49-F238E27FC236}">
                <a16:creationId xmlns:a16="http://schemas.microsoft.com/office/drawing/2014/main" id="{BC62F5D1-6450-46C5-982B-5478768F77A0}"/>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1" name="Inhaltsplatzhalter 5">
            <a:extLst>
              <a:ext uri="{FF2B5EF4-FFF2-40B4-BE49-F238E27FC236}">
                <a16:creationId xmlns:a16="http://schemas.microsoft.com/office/drawing/2014/main" id="{860BF56A-7B8E-4489-9400-1214D7004FCE}"/>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sz="3200" dirty="0">
                <a:latin typeface="Gill Sans Light"/>
              </a:rPr>
              <a:t>EDF </a:t>
            </a:r>
            <a:r>
              <a:rPr lang="de-AT" sz="3200" dirty="0" err="1">
                <a:latin typeface="Gill Sans Light"/>
              </a:rPr>
              <a:t>Scheduling</a:t>
            </a:r>
            <a:endParaRPr lang="de-AT" sz="3200" dirty="0">
              <a:latin typeface="Gill Sans Light"/>
            </a:endParaRPr>
          </a:p>
        </p:txBody>
      </p:sp>
      <p:sp>
        <p:nvSpPr>
          <p:cNvPr id="4" name="Rectangle 3"/>
          <p:cNvSpPr>
            <a:spLocks noRot="1" noChangeAspect="1" noMove="1" noResize="1" noEditPoints="1" noAdjustHandles="1" noChangeArrowheads="1" noChangeShapeType="1" noTextEdit="1"/>
          </p:cNvSpPr>
          <p:nvPr/>
        </p:nvSpPr>
        <p:spPr>
          <a:xfrm>
            <a:off x="3661664" y="1397899"/>
            <a:ext cx="2159437" cy="461665"/>
          </a:xfrm>
          <a:prstGeom prst="rect">
            <a:avLst/>
          </a:prstGeom>
          <a:blipFill rotWithShape="1">
            <a:blip r:embed="rId2"/>
            <a:stretch>
              <a:fillRect b="-3947"/>
            </a:stretch>
          </a:blipFill>
        </p:spPr>
        <p:txBody>
          <a:bodyPr/>
          <a:lstStyle/>
          <a:p>
            <a:pPr>
              <a:defRPr/>
            </a:pPr>
            <a:r>
              <a:rPr lang="de-AT">
                <a:noFill/>
                <a:latin typeface="Gill Sans Light"/>
              </a:rPr>
              <a:t> </a:t>
            </a:r>
          </a:p>
        </p:txBody>
      </p:sp>
      <p:sp>
        <p:nvSpPr>
          <p:cNvPr id="5" name="TextBox 4"/>
          <p:cNvSpPr txBox="1"/>
          <p:nvPr/>
        </p:nvSpPr>
        <p:spPr>
          <a:xfrm>
            <a:off x="1847851" y="1412876"/>
            <a:ext cx="1606530" cy="461665"/>
          </a:xfrm>
          <a:prstGeom prst="rect">
            <a:avLst/>
          </a:prstGeom>
          <a:noFill/>
        </p:spPr>
        <p:txBody>
          <a:bodyPr wrap="none">
            <a:spAutoFit/>
          </a:bodyPr>
          <a:lstStyle/>
          <a:p>
            <a:pPr>
              <a:defRPr/>
            </a:pPr>
            <a:r>
              <a:rPr lang="de-AT" dirty="0" err="1">
                <a:solidFill>
                  <a:schemeClr val="bg2">
                    <a:lumMod val="50000"/>
                  </a:schemeClr>
                </a:solidFill>
                <a:latin typeface="Gill Sans Light"/>
              </a:rPr>
              <a:t>Assumption</a:t>
            </a:r>
            <a:endParaRPr lang="de-AT" dirty="0">
              <a:solidFill>
                <a:schemeClr val="bg2">
                  <a:lumMod val="50000"/>
                </a:schemeClr>
              </a:solidFill>
              <a:latin typeface="Gill Sans Light"/>
            </a:endParaRPr>
          </a:p>
        </p:txBody>
      </p:sp>
      <p:sp>
        <p:nvSpPr>
          <p:cNvPr id="6" name="TextBox 5"/>
          <p:cNvSpPr txBox="1"/>
          <p:nvPr/>
        </p:nvSpPr>
        <p:spPr>
          <a:xfrm>
            <a:off x="1847850" y="2133601"/>
            <a:ext cx="2164247" cy="461665"/>
          </a:xfrm>
          <a:prstGeom prst="rect">
            <a:avLst/>
          </a:prstGeom>
          <a:noFill/>
        </p:spPr>
        <p:txBody>
          <a:bodyPr wrap="none">
            <a:spAutoFit/>
          </a:bodyPr>
          <a:lstStyle/>
          <a:p>
            <a:pPr>
              <a:defRPr/>
            </a:pPr>
            <a:r>
              <a:rPr lang="de-AT" dirty="0">
                <a:solidFill>
                  <a:schemeClr val="bg2">
                    <a:lumMod val="50000"/>
                  </a:schemeClr>
                </a:solidFill>
                <a:latin typeface="Gill Sans Light"/>
              </a:rPr>
              <a:t>Simple </a:t>
            </a:r>
            <a:r>
              <a:rPr lang="de-AT" dirty="0" err="1">
                <a:solidFill>
                  <a:schemeClr val="bg2">
                    <a:lumMod val="50000"/>
                  </a:schemeClr>
                </a:solidFill>
                <a:latin typeface="Gill Sans Light"/>
              </a:rPr>
              <a:t>approach</a:t>
            </a:r>
            <a:endParaRPr lang="de-AT" dirty="0">
              <a:solidFill>
                <a:schemeClr val="bg2">
                  <a:lumMod val="50000"/>
                </a:schemeClr>
              </a:solidFill>
              <a:latin typeface="Gill Sans Light"/>
            </a:endParaRPr>
          </a:p>
        </p:txBody>
      </p:sp>
      <p:sp>
        <p:nvSpPr>
          <p:cNvPr id="7" name="TextBox 6"/>
          <p:cNvSpPr txBox="1">
            <a:spLocks noRot="1" noChangeAspect="1" noMove="1" noResize="1" noEditPoints="1" noAdjustHandles="1" noChangeArrowheads="1" noChangeShapeType="1" noTextEdit="1"/>
          </p:cNvSpPr>
          <p:nvPr/>
        </p:nvSpPr>
        <p:spPr>
          <a:xfrm>
            <a:off x="4459896" y="1882933"/>
            <a:ext cx="1361205" cy="932884"/>
          </a:xfrm>
          <a:prstGeom prst="rect">
            <a:avLst/>
          </a:prstGeom>
          <a:blipFill rotWithShape="1">
            <a:blip r:embed="rId3"/>
            <a:stretch>
              <a:fillRect/>
            </a:stretch>
          </a:blipFill>
        </p:spPr>
        <p:txBody>
          <a:bodyPr/>
          <a:lstStyle/>
          <a:p>
            <a:pPr>
              <a:defRPr/>
            </a:pPr>
            <a:r>
              <a:rPr lang="de-AT">
                <a:noFill/>
                <a:latin typeface="Gill Sans Light"/>
              </a:rPr>
              <a:t> </a:t>
            </a:r>
          </a:p>
        </p:txBody>
      </p:sp>
      <p:sp>
        <p:nvSpPr>
          <p:cNvPr id="8" name="TextBox 7"/>
          <p:cNvSpPr txBox="1">
            <a:spLocks noChangeArrowheads="1"/>
          </p:cNvSpPr>
          <p:nvPr/>
        </p:nvSpPr>
        <p:spPr bwMode="auto">
          <a:xfrm>
            <a:off x="6044363" y="2133601"/>
            <a:ext cx="1812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300">
                <a:solidFill>
                  <a:srgbClr val="0093D0"/>
                </a:solidFill>
                <a:latin typeface="Arial" charset="0"/>
              </a:defRPr>
            </a:lvl1pPr>
            <a:lvl2pPr marL="742950" indent="-285750" eaLnBrk="0" hangingPunct="0">
              <a:defRPr sz="4300">
                <a:solidFill>
                  <a:srgbClr val="0093D0"/>
                </a:solidFill>
                <a:latin typeface="Arial" charset="0"/>
              </a:defRPr>
            </a:lvl2pPr>
            <a:lvl3pPr marL="1143000" indent="-228600" eaLnBrk="0" hangingPunct="0">
              <a:defRPr sz="4300">
                <a:solidFill>
                  <a:srgbClr val="0093D0"/>
                </a:solidFill>
                <a:latin typeface="Arial" charset="0"/>
              </a:defRPr>
            </a:lvl3pPr>
            <a:lvl4pPr marL="1600200" indent="-228600" eaLnBrk="0" hangingPunct="0">
              <a:defRPr sz="4300">
                <a:solidFill>
                  <a:srgbClr val="0093D0"/>
                </a:solidFill>
                <a:latin typeface="Arial" charset="0"/>
              </a:defRPr>
            </a:lvl4pPr>
            <a:lvl5pPr marL="2057400" indent="-228600" eaLnBrk="0" hangingPunct="0">
              <a:defRPr sz="4300">
                <a:solidFill>
                  <a:srgbClr val="0093D0"/>
                </a:solidFill>
                <a:latin typeface="Arial" charset="0"/>
              </a:defRPr>
            </a:lvl5pPr>
            <a:lvl6pPr marL="2514600" indent="-228600" eaLnBrk="0" fontAlgn="base" hangingPunct="0">
              <a:spcBef>
                <a:spcPct val="0"/>
              </a:spcBef>
              <a:spcAft>
                <a:spcPct val="0"/>
              </a:spcAft>
              <a:defRPr sz="4300">
                <a:solidFill>
                  <a:srgbClr val="0093D0"/>
                </a:solidFill>
                <a:latin typeface="Arial" charset="0"/>
              </a:defRPr>
            </a:lvl6pPr>
            <a:lvl7pPr marL="2971800" indent="-228600" eaLnBrk="0" fontAlgn="base" hangingPunct="0">
              <a:spcBef>
                <a:spcPct val="0"/>
              </a:spcBef>
              <a:spcAft>
                <a:spcPct val="0"/>
              </a:spcAft>
              <a:defRPr sz="4300">
                <a:solidFill>
                  <a:srgbClr val="0093D0"/>
                </a:solidFill>
                <a:latin typeface="Arial" charset="0"/>
              </a:defRPr>
            </a:lvl7pPr>
            <a:lvl8pPr marL="3429000" indent="-228600" eaLnBrk="0" fontAlgn="base" hangingPunct="0">
              <a:spcBef>
                <a:spcPct val="0"/>
              </a:spcBef>
              <a:spcAft>
                <a:spcPct val="0"/>
              </a:spcAft>
              <a:defRPr sz="4300">
                <a:solidFill>
                  <a:srgbClr val="0093D0"/>
                </a:solidFill>
                <a:latin typeface="Arial" charset="0"/>
              </a:defRPr>
            </a:lvl8pPr>
            <a:lvl9pPr marL="3886200" indent="-228600" eaLnBrk="0" fontAlgn="base" hangingPunct="0">
              <a:spcBef>
                <a:spcPct val="0"/>
              </a:spcBef>
              <a:spcAft>
                <a:spcPct val="0"/>
              </a:spcAft>
              <a:defRPr sz="4300">
                <a:solidFill>
                  <a:srgbClr val="0093D0"/>
                </a:solidFill>
                <a:latin typeface="Arial" charset="0"/>
              </a:defRPr>
            </a:lvl9pPr>
          </a:lstStyle>
          <a:p>
            <a:pPr eaLnBrk="1" hangingPunct="1"/>
            <a:r>
              <a:rPr lang="de-AT" sz="2400" dirty="0" err="1">
                <a:solidFill>
                  <a:srgbClr val="C00000"/>
                </a:solidFill>
                <a:latin typeface="Gill Sans Light"/>
              </a:rPr>
              <a:t>only</a:t>
            </a:r>
            <a:r>
              <a:rPr lang="de-AT" sz="2400" dirty="0">
                <a:solidFill>
                  <a:srgbClr val="C00000"/>
                </a:solidFill>
                <a:latin typeface="Gill Sans Light"/>
              </a:rPr>
              <a:t> </a:t>
            </a:r>
            <a:r>
              <a:rPr lang="de-AT" sz="2400" dirty="0" err="1">
                <a:solidFill>
                  <a:srgbClr val="C00000"/>
                </a:solidFill>
                <a:latin typeface="Gill Sans Light"/>
              </a:rPr>
              <a:t>sufficient</a:t>
            </a:r>
            <a:endParaRPr lang="de-AT" sz="2400" dirty="0">
              <a:solidFill>
                <a:srgbClr val="C00000"/>
              </a:solidFill>
              <a:latin typeface="Gill Sans Light"/>
            </a:endParaRPr>
          </a:p>
        </p:txBody>
      </p:sp>
      <p:grpSp>
        <p:nvGrpSpPr>
          <p:cNvPr id="158" name="Group 157"/>
          <p:cNvGrpSpPr/>
          <p:nvPr/>
        </p:nvGrpSpPr>
        <p:grpSpPr>
          <a:xfrm>
            <a:off x="2567306" y="3511456"/>
            <a:ext cx="6975475" cy="2567815"/>
            <a:chOff x="727412" y="3511455"/>
            <a:chExt cx="6975475" cy="2567815"/>
          </a:xfrm>
        </p:grpSpPr>
        <p:sp>
          <p:nvSpPr>
            <p:cNvPr id="10" name="AutoShape 4"/>
            <p:cNvSpPr>
              <a:spLocks noChangeAspect="1" noChangeArrowheads="1" noTextEdit="1"/>
            </p:cNvSpPr>
            <p:nvPr/>
          </p:nvSpPr>
          <p:spPr bwMode="auto">
            <a:xfrm>
              <a:off x="727412" y="3511455"/>
              <a:ext cx="6975475" cy="2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 name="Line 6"/>
            <p:cNvSpPr>
              <a:spLocks noChangeShapeType="1"/>
            </p:cNvSpPr>
            <p:nvPr/>
          </p:nvSpPr>
          <p:spPr bwMode="auto">
            <a:xfrm>
              <a:off x="102801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 name="Line 7"/>
            <p:cNvSpPr>
              <a:spLocks noChangeShapeType="1"/>
            </p:cNvSpPr>
            <p:nvPr/>
          </p:nvSpPr>
          <p:spPr bwMode="auto">
            <a:xfrm>
              <a:off x="129367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 name="Line 8"/>
            <p:cNvSpPr>
              <a:spLocks noChangeShapeType="1"/>
            </p:cNvSpPr>
            <p:nvPr/>
          </p:nvSpPr>
          <p:spPr bwMode="auto">
            <a:xfrm>
              <a:off x="155932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 name="Line 9"/>
            <p:cNvSpPr>
              <a:spLocks noChangeShapeType="1"/>
            </p:cNvSpPr>
            <p:nvPr/>
          </p:nvSpPr>
          <p:spPr bwMode="auto">
            <a:xfrm>
              <a:off x="182497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5" name="Line 10"/>
            <p:cNvSpPr>
              <a:spLocks noChangeShapeType="1"/>
            </p:cNvSpPr>
            <p:nvPr/>
          </p:nvSpPr>
          <p:spPr bwMode="auto">
            <a:xfrm>
              <a:off x="209062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6" name="Line 11"/>
            <p:cNvSpPr>
              <a:spLocks noChangeShapeType="1"/>
            </p:cNvSpPr>
            <p:nvPr/>
          </p:nvSpPr>
          <p:spPr bwMode="auto">
            <a:xfrm>
              <a:off x="235628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7" name="Line 12"/>
            <p:cNvSpPr>
              <a:spLocks noChangeShapeType="1"/>
            </p:cNvSpPr>
            <p:nvPr/>
          </p:nvSpPr>
          <p:spPr bwMode="auto">
            <a:xfrm>
              <a:off x="262193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8" name="Line 13"/>
            <p:cNvSpPr>
              <a:spLocks noChangeShapeType="1"/>
            </p:cNvSpPr>
            <p:nvPr/>
          </p:nvSpPr>
          <p:spPr bwMode="auto">
            <a:xfrm>
              <a:off x="288758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9" name="Line 14"/>
            <p:cNvSpPr>
              <a:spLocks noChangeShapeType="1"/>
            </p:cNvSpPr>
            <p:nvPr/>
          </p:nvSpPr>
          <p:spPr bwMode="auto">
            <a:xfrm>
              <a:off x="315323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0" name="Line 15"/>
            <p:cNvSpPr>
              <a:spLocks noChangeShapeType="1"/>
            </p:cNvSpPr>
            <p:nvPr/>
          </p:nvSpPr>
          <p:spPr bwMode="auto">
            <a:xfrm>
              <a:off x="341749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1" name="Line 16"/>
            <p:cNvSpPr>
              <a:spLocks noChangeShapeType="1"/>
            </p:cNvSpPr>
            <p:nvPr/>
          </p:nvSpPr>
          <p:spPr bwMode="auto">
            <a:xfrm>
              <a:off x="368314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2" name="Line 17"/>
            <p:cNvSpPr>
              <a:spLocks noChangeShapeType="1"/>
            </p:cNvSpPr>
            <p:nvPr/>
          </p:nvSpPr>
          <p:spPr bwMode="auto">
            <a:xfrm>
              <a:off x="394879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3" name="Line 18"/>
            <p:cNvSpPr>
              <a:spLocks noChangeShapeType="1"/>
            </p:cNvSpPr>
            <p:nvPr/>
          </p:nvSpPr>
          <p:spPr bwMode="auto">
            <a:xfrm>
              <a:off x="421445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4" name="Line 19"/>
            <p:cNvSpPr>
              <a:spLocks noChangeShapeType="1"/>
            </p:cNvSpPr>
            <p:nvPr/>
          </p:nvSpPr>
          <p:spPr bwMode="auto">
            <a:xfrm>
              <a:off x="448010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5" name="Line 20"/>
            <p:cNvSpPr>
              <a:spLocks noChangeShapeType="1"/>
            </p:cNvSpPr>
            <p:nvPr/>
          </p:nvSpPr>
          <p:spPr bwMode="auto">
            <a:xfrm>
              <a:off x="474575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6" name="Line 21"/>
            <p:cNvSpPr>
              <a:spLocks noChangeShapeType="1"/>
            </p:cNvSpPr>
            <p:nvPr/>
          </p:nvSpPr>
          <p:spPr bwMode="auto">
            <a:xfrm>
              <a:off x="501140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7" name="Line 22"/>
            <p:cNvSpPr>
              <a:spLocks noChangeShapeType="1"/>
            </p:cNvSpPr>
            <p:nvPr/>
          </p:nvSpPr>
          <p:spPr bwMode="auto">
            <a:xfrm>
              <a:off x="527706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8" name="Line 23"/>
            <p:cNvSpPr>
              <a:spLocks noChangeShapeType="1"/>
            </p:cNvSpPr>
            <p:nvPr/>
          </p:nvSpPr>
          <p:spPr bwMode="auto">
            <a:xfrm>
              <a:off x="554271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29" name="Line 24"/>
            <p:cNvSpPr>
              <a:spLocks noChangeShapeType="1"/>
            </p:cNvSpPr>
            <p:nvPr/>
          </p:nvSpPr>
          <p:spPr bwMode="auto">
            <a:xfrm>
              <a:off x="580836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0" name="Line 25"/>
            <p:cNvSpPr>
              <a:spLocks noChangeShapeType="1"/>
            </p:cNvSpPr>
            <p:nvPr/>
          </p:nvSpPr>
          <p:spPr bwMode="auto">
            <a:xfrm>
              <a:off x="607401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1" name="Line 26"/>
            <p:cNvSpPr>
              <a:spLocks noChangeShapeType="1"/>
            </p:cNvSpPr>
            <p:nvPr/>
          </p:nvSpPr>
          <p:spPr bwMode="auto">
            <a:xfrm>
              <a:off x="633967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2" name="Line 27"/>
            <p:cNvSpPr>
              <a:spLocks noChangeShapeType="1"/>
            </p:cNvSpPr>
            <p:nvPr/>
          </p:nvSpPr>
          <p:spPr bwMode="auto">
            <a:xfrm>
              <a:off x="6605323"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3" name="Line 28"/>
            <p:cNvSpPr>
              <a:spLocks noChangeShapeType="1"/>
            </p:cNvSpPr>
            <p:nvPr/>
          </p:nvSpPr>
          <p:spPr bwMode="auto">
            <a:xfrm>
              <a:off x="6870976"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4" name="Line 29"/>
            <p:cNvSpPr>
              <a:spLocks noChangeShapeType="1"/>
            </p:cNvSpPr>
            <p:nvPr/>
          </p:nvSpPr>
          <p:spPr bwMode="auto">
            <a:xfrm>
              <a:off x="7136628"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5" name="Line 30"/>
            <p:cNvSpPr>
              <a:spLocks noChangeShapeType="1"/>
            </p:cNvSpPr>
            <p:nvPr/>
          </p:nvSpPr>
          <p:spPr bwMode="auto">
            <a:xfrm>
              <a:off x="7402281" y="4352306"/>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6" name="Line 31"/>
            <p:cNvSpPr>
              <a:spLocks noChangeShapeType="1"/>
            </p:cNvSpPr>
            <p:nvPr/>
          </p:nvSpPr>
          <p:spPr bwMode="auto">
            <a:xfrm>
              <a:off x="1028018"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7" name="Rectangle 32"/>
            <p:cNvSpPr>
              <a:spLocks noChangeArrowheads="1"/>
            </p:cNvSpPr>
            <p:nvPr/>
          </p:nvSpPr>
          <p:spPr bwMode="auto">
            <a:xfrm>
              <a:off x="920360" y="458631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0</a:t>
              </a:r>
              <a:endParaRPr lang="de-DE" sz="4300">
                <a:solidFill>
                  <a:srgbClr val="0093D0"/>
                </a:solidFill>
                <a:latin typeface="Gill Sans Light"/>
              </a:endParaRPr>
            </a:p>
          </p:txBody>
        </p:sp>
        <p:sp>
          <p:nvSpPr>
            <p:cNvPr id="38" name="Line 33"/>
            <p:cNvSpPr>
              <a:spLocks noChangeShapeType="1"/>
            </p:cNvSpPr>
            <p:nvPr/>
          </p:nvSpPr>
          <p:spPr bwMode="auto">
            <a:xfrm>
              <a:off x="2090628"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39" name="Rectangle 34"/>
            <p:cNvSpPr>
              <a:spLocks noChangeArrowheads="1"/>
            </p:cNvSpPr>
            <p:nvPr/>
          </p:nvSpPr>
          <p:spPr bwMode="auto">
            <a:xfrm>
              <a:off x="1982970" y="458631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4</a:t>
              </a:r>
              <a:endParaRPr lang="de-DE" sz="4300">
                <a:solidFill>
                  <a:srgbClr val="0093D0"/>
                </a:solidFill>
                <a:latin typeface="Gill Sans Light"/>
              </a:endParaRPr>
            </a:p>
          </p:txBody>
        </p:sp>
        <p:sp>
          <p:nvSpPr>
            <p:cNvPr id="40" name="Line 35"/>
            <p:cNvSpPr>
              <a:spLocks noChangeShapeType="1"/>
            </p:cNvSpPr>
            <p:nvPr/>
          </p:nvSpPr>
          <p:spPr bwMode="auto">
            <a:xfrm>
              <a:off x="3153238"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41" name="Rectangle 36"/>
            <p:cNvSpPr>
              <a:spLocks noChangeArrowheads="1"/>
            </p:cNvSpPr>
            <p:nvPr/>
          </p:nvSpPr>
          <p:spPr bwMode="auto">
            <a:xfrm>
              <a:off x="3045580" y="458631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dirty="0">
                  <a:solidFill>
                    <a:srgbClr val="000000"/>
                  </a:solidFill>
                  <a:latin typeface="Gill Sans Light"/>
                </a:rPr>
                <a:t>8</a:t>
              </a:r>
              <a:endParaRPr lang="de-DE" sz="4300" dirty="0">
                <a:solidFill>
                  <a:srgbClr val="0093D0"/>
                </a:solidFill>
                <a:latin typeface="Gill Sans Light"/>
              </a:endParaRPr>
            </a:p>
          </p:txBody>
        </p:sp>
        <p:sp>
          <p:nvSpPr>
            <p:cNvPr id="42" name="Line 37"/>
            <p:cNvSpPr>
              <a:spLocks noChangeShapeType="1"/>
            </p:cNvSpPr>
            <p:nvPr/>
          </p:nvSpPr>
          <p:spPr bwMode="auto">
            <a:xfrm>
              <a:off x="4214451"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43" name="Rectangle 38"/>
            <p:cNvSpPr>
              <a:spLocks noChangeArrowheads="1"/>
            </p:cNvSpPr>
            <p:nvPr/>
          </p:nvSpPr>
          <p:spPr bwMode="auto">
            <a:xfrm>
              <a:off x="4046670" y="4586317"/>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12</a:t>
              </a:r>
              <a:endParaRPr lang="de-DE" sz="4300">
                <a:solidFill>
                  <a:srgbClr val="0093D0"/>
                </a:solidFill>
                <a:latin typeface="Gill Sans Light"/>
              </a:endParaRPr>
            </a:p>
          </p:txBody>
        </p:sp>
        <p:sp>
          <p:nvSpPr>
            <p:cNvPr id="44" name="Line 39"/>
            <p:cNvSpPr>
              <a:spLocks noChangeShapeType="1"/>
            </p:cNvSpPr>
            <p:nvPr/>
          </p:nvSpPr>
          <p:spPr bwMode="auto">
            <a:xfrm>
              <a:off x="5277061"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45" name="Rectangle 40"/>
            <p:cNvSpPr>
              <a:spLocks noChangeArrowheads="1"/>
            </p:cNvSpPr>
            <p:nvPr/>
          </p:nvSpPr>
          <p:spPr bwMode="auto">
            <a:xfrm>
              <a:off x="5109280" y="4586317"/>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16</a:t>
              </a:r>
              <a:endParaRPr lang="de-DE" sz="4300">
                <a:solidFill>
                  <a:srgbClr val="0093D0"/>
                </a:solidFill>
                <a:latin typeface="Gill Sans Light"/>
              </a:endParaRPr>
            </a:p>
          </p:txBody>
        </p:sp>
        <p:sp>
          <p:nvSpPr>
            <p:cNvPr id="46" name="Line 41"/>
            <p:cNvSpPr>
              <a:spLocks noChangeShapeType="1"/>
            </p:cNvSpPr>
            <p:nvPr/>
          </p:nvSpPr>
          <p:spPr bwMode="auto">
            <a:xfrm>
              <a:off x="6339671"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47" name="Rectangle 42"/>
            <p:cNvSpPr>
              <a:spLocks noChangeArrowheads="1"/>
            </p:cNvSpPr>
            <p:nvPr/>
          </p:nvSpPr>
          <p:spPr bwMode="auto">
            <a:xfrm>
              <a:off x="6171890" y="4586317"/>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20</a:t>
              </a:r>
              <a:endParaRPr lang="de-DE" sz="4300">
                <a:solidFill>
                  <a:srgbClr val="0093D0"/>
                </a:solidFill>
                <a:latin typeface="Gill Sans Light"/>
              </a:endParaRPr>
            </a:p>
          </p:txBody>
        </p:sp>
        <p:sp>
          <p:nvSpPr>
            <p:cNvPr id="48" name="Line 43"/>
            <p:cNvSpPr>
              <a:spLocks noChangeShapeType="1"/>
            </p:cNvSpPr>
            <p:nvPr/>
          </p:nvSpPr>
          <p:spPr bwMode="auto">
            <a:xfrm>
              <a:off x="7402281" y="4352306"/>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49" name="Rectangle 44"/>
            <p:cNvSpPr>
              <a:spLocks noChangeArrowheads="1"/>
            </p:cNvSpPr>
            <p:nvPr/>
          </p:nvSpPr>
          <p:spPr bwMode="auto">
            <a:xfrm>
              <a:off x="7234500" y="4586317"/>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24</a:t>
              </a:r>
              <a:endParaRPr lang="de-DE" sz="4300">
                <a:solidFill>
                  <a:srgbClr val="0093D0"/>
                </a:solidFill>
                <a:latin typeface="Gill Sans Light"/>
              </a:endParaRPr>
            </a:p>
          </p:txBody>
        </p:sp>
        <p:sp>
          <p:nvSpPr>
            <p:cNvPr id="50" name="Line 45"/>
            <p:cNvSpPr>
              <a:spLocks noChangeShapeType="1"/>
            </p:cNvSpPr>
            <p:nvPr/>
          </p:nvSpPr>
          <p:spPr bwMode="auto">
            <a:xfrm>
              <a:off x="1028018" y="4352306"/>
              <a:ext cx="6374261" cy="0"/>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1" name="Line 46"/>
            <p:cNvSpPr>
              <a:spLocks noChangeShapeType="1"/>
            </p:cNvSpPr>
            <p:nvPr/>
          </p:nvSpPr>
          <p:spPr bwMode="auto">
            <a:xfrm>
              <a:off x="102801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2" name="Line 47"/>
            <p:cNvSpPr>
              <a:spLocks noChangeShapeType="1"/>
            </p:cNvSpPr>
            <p:nvPr/>
          </p:nvSpPr>
          <p:spPr bwMode="auto">
            <a:xfrm>
              <a:off x="129367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3" name="Line 48"/>
            <p:cNvSpPr>
              <a:spLocks noChangeShapeType="1"/>
            </p:cNvSpPr>
            <p:nvPr/>
          </p:nvSpPr>
          <p:spPr bwMode="auto">
            <a:xfrm>
              <a:off x="155932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4" name="Line 49"/>
            <p:cNvSpPr>
              <a:spLocks noChangeShapeType="1"/>
            </p:cNvSpPr>
            <p:nvPr/>
          </p:nvSpPr>
          <p:spPr bwMode="auto">
            <a:xfrm>
              <a:off x="182497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5" name="Line 50"/>
            <p:cNvSpPr>
              <a:spLocks noChangeShapeType="1"/>
            </p:cNvSpPr>
            <p:nvPr/>
          </p:nvSpPr>
          <p:spPr bwMode="auto">
            <a:xfrm>
              <a:off x="209062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6" name="Line 51"/>
            <p:cNvSpPr>
              <a:spLocks noChangeShapeType="1"/>
            </p:cNvSpPr>
            <p:nvPr/>
          </p:nvSpPr>
          <p:spPr bwMode="auto">
            <a:xfrm>
              <a:off x="235628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7" name="Line 52"/>
            <p:cNvSpPr>
              <a:spLocks noChangeShapeType="1"/>
            </p:cNvSpPr>
            <p:nvPr/>
          </p:nvSpPr>
          <p:spPr bwMode="auto">
            <a:xfrm>
              <a:off x="262193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8" name="Line 53"/>
            <p:cNvSpPr>
              <a:spLocks noChangeShapeType="1"/>
            </p:cNvSpPr>
            <p:nvPr/>
          </p:nvSpPr>
          <p:spPr bwMode="auto">
            <a:xfrm>
              <a:off x="288758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59" name="Line 54"/>
            <p:cNvSpPr>
              <a:spLocks noChangeShapeType="1"/>
            </p:cNvSpPr>
            <p:nvPr/>
          </p:nvSpPr>
          <p:spPr bwMode="auto">
            <a:xfrm>
              <a:off x="315323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0" name="Line 55"/>
            <p:cNvSpPr>
              <a:spLocks noChangeShapeType="1"/>
            </p:cNvSpPr>
            <p:nvPr/>
          </p:nvSpPr>
          <p:spPr bwMode="auto">
            <a:xfrm>
              <a:off x="341749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1" name="Line 56"/>
            <p:cNvSpPr>
              <a:spLocks noChangeShapeType="1"/>
            </p:cNvSpPr>
            <p:nvPr/>
          </p:nvSpPr>
          <p:spPr bwMode="auto">
            <a:xfrm>
              <a:off x="368314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2" name="Line 57"/>
            <p:cNvSpPr>
              <a:spLocks noChangeShapeType="1"/>
            </p:cNvSpPr>
            <p:nvPr/>
          </p:nvSpPr>
          <p:spPr bwMode="auto">
            <a:xfrm>
              <a:off x="394879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3" name="Line 58"/>
            <p:cNvSpPr>
              <a:spLocks noChangeShapeType="1"/>
            </p:cNvSpPr>
            <p:nvPr/>
          </p:nvSpPr>
          <p:spPr bwMode="auto">
            <a:xfrm>
              <a:off x="421445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4" name="Line 59"/>
            <p:cNvSpPr>
              <a:spLocks noChangeShapeType="1"/>
            </p:cNvSpPr>
            <p:nvPr/>
          </p:nvSpPr>
          <p:spPr bwMode="auto">
            <a:xfrm>
              <a:off x="448010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5" name="Line 60"/>
            <p:cNvSpPr>
              <a:spLocks noChangeShapeType="1"/>
            </p:cNvSpPr>
            <p:nvPr/>
          </p:nvSpPr>
          <p:spPr bwMode="auto">
            <a:xfrm>
              <a:off x="474575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6" name="Line 61"/>
            <p:cNvSpPr>
              <a:spLocks noChangeShapeType="1"/>
            </p:cNvSpPr>
            <p:nvPr/>
          </p:nvSpPr>
          <p:spPr bwMode="auto">
            <a:xfrm>
              <a:off x="501140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7" name="Line 62"/>
            <p:cNvSpPr>
              <a:spLocks noChangeShapeType="1"/>
            </p:cNvSpPr>
            <p:nvPr/>
          </p:nvSpPr>
          <p:spPr bwMode="auto">
            <a:xfrm>
              <a:off x="527706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8" name="Line 63"/>
            <p:cNvSpPr>
              <a:spLocks noChangeShapeType="1"/>
            </p:cNvSpPr>
            <p:nvPr/>
          </p:nvSpPr>
          <p:spPr bwMode="auto">
            <a:xfrm>
              <a:off x="554271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69" name="Line 64"/>
            <p:cNvSpPr>
              <a:spLocks noChangeShapeType="1"/>
            </p:cNvSpPr>
            <p:nvPr/>
          </p:nvSpPr>
          <p:spPr bwMode="auto">
            <a:xfrm>
              <a:off x="580836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0" name="Line 65"/>
            <p:cNvSpPr>
              <a:spLocks noChangeShapeType="1"/>
            </p:cNvSpPr>
            <p:nvPr/>
          </p:nvSpPr>
          <p:spPr bwMode="auto">
            <a:xfrm>
              <a:off x="607401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1" name="Line 66"/>
            <p:cNvSpPr>
              <a:spLocks noChangeShapeType="1"/>
            </p:cNvSpPr>
            <p:nvPr/>
          </p:nvSpPr>
          <p:spPr bwMode="auto">
            <a:xfrm>
              <a:off x="633967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2" name="Line 67"/>
            <p:cNvSpPr>
              <a:spLocks noChangeShapeType="1"/>
            </p:cNvSpPr>
            <p:nvPr/>
          </p:nvSpPr>
          <p:spPr bwMode="auto">
            <a:xfrm>
              <a:off x="6605323"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3" name="Line 68"/>
            <p:cNvSpPr>
              <a:spLocks noChangeShapeType="1"/>
            </p:cNvSpPr>
            <p:nvPr/>
          </p:nvSpPr>
          <p:spPr bwMode="auto">
            <a:xfrm>
              <a:off x="6870976"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4" name="Line 69"/>
            <p:cNvSpPr>
              <a:spLocks noChangeShapeType="1"/>
            </p:cNvSpPr>
            <p:nvPr/>
          </p:nvSpPr>
          <p:spPr bwMode="auto">
            <a:xfrm>
              <a:off x="7136628"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5" name="Line 70"/>
            <p:cNvSpPr>
              <a:spLocks noChangeShapeType="1"/>
            </p:cNvSpPr>
            <p:nvPr/>
          </p:nvSpPr>
          <p:spPr bwMode="auto">
            <a:xfrm>
              <a:off x="7402281" y="5599039"/>
              <a:ext cx="0" cy="7271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6" name="Line 71"/>
            <p:cNvSpPr>
              <a:spLocks noChangeShapeType="1"/>
            </p:cNvSpPr>
            <p:nvPr/>
          </p:nvSpPr>
          <p:spPr bwMode="auto">
            <a:xfrm>
              <a:off x="1028018"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7" name="Rectangle 72"/>
            <p:cNvSpPr>
              <a:spLocks noChangeArrowheads="1"/>
            </p:cNvSpPr>
            <p:nvPr/>
          </p:nvSpPr>
          <p:spPr bwMode="auto">
            <a:xfrm>
              <a:off x="920360" y="5833049"/>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0</a:t>
              </a:r>
              <a:endParaRPr lang="de-DE" sz="4300">
                <a:solidFill>
                  <a:srgbClr val="0093D0"/>
                </a:solidFill>
                <a:latin typeface="Gill Sans Light"/>
              </a:endParaRPr>
            </a:p>
          </p:txBody>
        </p:sp>
        <p:sp>
          <p:nvSpPr>
            <p:cNvPr id="78" name="Line 73"/>
            <p:cNvSpPr>
              <a:spLocks noChangeShapeType="1"/>
            </p:cNvSpPr>
            <p:nvPr/>
          </p:nvSpPr>
          <p:spPr bwMode="auto">
            <a:xfrm>
              <a:off x="2090628"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79" name="Rectangle 74"/>
            <p:cNvSpPr>
              <a:spLocks noChangeArrowheads="1"/>
            </p:cNvSpPr>
            <p:nvPr/>
          </p:nvSpPr>
          <p:spPr bwMode="auto">
            <a:xfrm>
              <a:off x="1982970" y="5833049"/>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4</a:t>
              </a:r>
              <a:endParaRPr lang="de-DE" sz="4300">
                <a:solidFill>
                  <a:srgbClr val="0093D0"/>
                </a:solidFill>
                <a:latin typeface="Gill Sans Light"/>
              </a:endParaRPr>
            </a:p>
          </p:txBody>
        </p:sp>
        <p:sp>
          <p:nvSpPr>
            <p:cNvPr id="80" name="Line 75"/>
            <p:cNvSpPr>
              <a:spLocks noChangeShapeType="1"/>
            </p:cNvSpPr>
            <p:nvPr/>
          </p:nvSpPr>
          <p:spPr bwMode="auto">
            <a:xfrm>
              <a:off x="3153238"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81" name="Rectangle 76"/>
            <p:cNvSpPr>
              <a:spLocks noChangeArrowheads="1"/>
            </p:cNvSpPr>
            <p:nvPr/>
          </p:nvSpPr>
          <p:spPr bwMode="auto">
            <a:xfrm>
              <a:off x="3045580" y="5833049"/>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8</a:t>
              </a:r>
              <a:endParaRPr lang="de-DE" sz="4300">
                <a:solidFill>
                  <a:srgbClr val="0093D0"/>
                </a:solidFill>
                <a:latin typeface="Gill Sans Light"/>
              </a:endParaRPr>
            </a:p>
          </p:txBody>
        </p:sp>
        <p:sp>
          <p:nvSpPr>
            <p:cNvPr id="82" name="Line 77"/>
            <p:cNvSpPr>
              <a:spLocks noChangeShapeType="1"/>
            </p:cNvSpPr>
            <p:nvPr/>
          </p:nvSpPr>
          <p:spPr bwMode="auto">
            <a:xfrm>
              <a:off x="4214451"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83" name="Rectangle 78"/>
            <p:cNvSpPr>
              <a:spLocks noChangeArrowheads="1"/>
            </p:cNvSpPr>
            <p:nvPr/>
          </p:nvSpPr>
          <p:spPr bwMode="auto">
            <a:xfrm>
              <a:off x="4046670" y="5833049"/>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12</a:t>
              </a:r>
              <a:endParaRPr lang="de-DE" sz="4300">
                <a:solidFill>
                  <a:srgbClr val="0093D0"/>
                </a:solidFill>
                <a:latin typeface="Gill Sans Light"/>
              </a:endParaRPr>
            </a:p>
          </p:txBody>
        </p:sp>
        <p:sp>
          <p:nvSpPr>
            <p:cNvPr id="84" name="Line 79"/>
            <p:cNvSpPr>
              <a:spLocks noChangeShapeType="1"/>
            </p:cNvSpPr>
            <p:nvPr/>
          </p:nvSpPr>
          <p:spPr bwMode="auto">
            <a:xfrm>
              <a:off x="5277061"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85" name="Rectangle 80"/>
            <p:cNvSpPr>
              <a:spLocks noChangeArrowheads="1"/>
            </p:cNvSpPr>
            <p:nvPr/>
          </p:nvSpPr>
          <p:spPr bwMode="auto">
            <a:xfrm>
              <a:off x="5109280" y="5833049"/>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16</a:t>
              </a:r>
              <a:endParaRPr lang="de-DE" sz="4300">
                <a:solidFill>
                  <a:srgbClr val="0093D0"/>
                </a:solidFill>
                <a:latin typeface="Gill Sans Light"/>
              </a:endParaRPr>
            </a:p>
          </p:txBody>
        </p:sp>
        <p:sp>
          <p:nvSpPr>
            <p:cNvPr id="86" name="Line 81"/>
            <p:cNvSpPr>
              <a:spLocks noChangeShapeType="1"/>
            </p:cNvSpPr>
            <p:nvPr/>
          </p:nvSpPr>
          <p:spPr bwMode="auto">
            <a:xfrm>
              <a:off x="6339671"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87" name="Rectangle 82"/>
            <p:cNvSpPr>
              <a:spLocks noChangeArrowheads="1"/>
            </p:cNvSpPr>
            <p:nvPr/>
          </p:nvSpPr>
          <p:spPr bwMode="auto">
            <a:xfrm>
              <a:off x="6171890" y="5833049"/>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20</a:t>
              </a:r>
              <a:endParaRPr lang="de-DE" sz="4300">
                <a:solidFill>
                  <a:srgbClr val="0093D0"/>
                </a:solidFill>
                <a:latin typeface="Gill Sans Light"/>
              </a:endParaRPr>
            </a:p>
          </p:txBody>
        </p:sp>
        <p:sp>
          <p:nvSpPr>
            <p:cNvPr id="88" name="Line 83"/>
            <p:cNvSpPr>
              <a:spLocks noChangeShapeType="1"/>
            </p:cNvSpPr>
            <p:nvPr/>
          </p:nvSpPr>
          <p:spPr bwMode="auto">
            <a:xfrm>
              <a:off x="7402281" y="5599039"/>
              <a:ext cx="0" cy="218146"/>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89" name="Rectangle 84"/>
            <p:cNvSpPr>
              <a:spLocks noChangeArrowheads="1"/>
            </p:cNvSpPr>
            <p:nvPr/>
          </p:nvSpPr>
          <p:spPr bwMode="auto">
            <a:xfrm>
              <a:off x="7234500" y="5833049"/>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Gill Sans Light"/>
                </a:rPr>
                <a:t>24</a:t>
              </a:r>
              <a:endParaRPr lang="de-DE" sz="4300">
                <a:solidFill>
                  <a:srgbClr val="0093D0"/>
                </a:solidFill>
                <a:latin typeface="Gill Sans Light"/>
              </a:endParaRPr>
            </a:p>
          </p:txBody>
        </p:sp>
        <p:sp>
          <p:nvSpPr>
            <p:cNvPr id="90" name="Line 85"/>
            <p:cNvSpPr>
              <a:spLocks noChangeShapeType="1"/>
            </p:cNvSpPr>
            <p:nvPr/>
          </p:nvSpPr>
          <p:spPr bwMode="auto">
            <a:xfrm>
              <a:off x="1028018" y="5599039"/>
              <a:ext cx="6374261" cy="0"/>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1" name="Line 86"/>
            <p:cNvSpPr>
              <a:spLocks noChangeShapeType="1"/>
            </p:cNvSpPr>
            <p:nvPr/>
          </p:nvSpPr>
          <p:spPr bwMode="auto">
            <a:xfrm flipV="1">
              <a:off x="1028018" y="3830080"/>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2" name="Freeform 87"/>
            <p:cNvSpPr>
              <a:spLocks/>
            </p:cNvSpPr>
            <p:nvPr/>
          </p:nvSpPr>
          <p:spPr bwMode="auto">
            <a:xfrm>
              <a:off x="960906" y="3752076"/>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3" name="Freeform 88"/>
            <p:cNvSpPr>
              <a:spLocks/>
            </p:cNvSpPr>
            <p:nvPr/>
          </p:nvSpPr>
          <p:spPr bwMode="auto">
            <a:xfrm>
              <a:off x="960906" y="3752076"/>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4" name="Line 89"/>
            <p:cNvSpPr>
              <a:spLocks noChangeShapeType="1"/>
            </p:cNvSpPr>
            <p:nvPr/>
          </p:nvSpPr>
          <p:spPr bwMode="auto">
            <a:xfrm flipV="1">
              <a:off x="2621933" y="3830080"/>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5" name="Freeform 90"/>
            <p:cNvSpPr>
              <a:spLocks/>
            </p:cNvSpPr>
            <p:nvPr/>
          </p:nvSpPr>
          <p:spPr bwMode="auto">
            <a:xfrm>
              <a:off x="2554821" y="3752076"/>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6" name="Freeform 91"/>
            <p:cNvSpPr>
              <a:spLocks/>
            </p:cNvSpPr>
            <p:nvPr/>
          </p:nvSpPr>
          <p:spPr bwMode="auto">
            <a:xfrm>
              <a:off x="2554821" y="3752076"/>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7" name="Line 92"/>
            <p:cNvSpPr>
              <a:spLocks noChangeShapeType="1"/>
            </p:cNvSpPr>
            <p:nvPr/>
          </p:nvSpPr>
          <p:spPr bwMode="auto">
            <a:xfrm flipV="1">
              <a:off x="4214451" y="3830080"/>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8" name="Freeform 93"/>
            <p:cNvSpPr>
              <a:spLocks/>
            </p:cNvSpPr>
            <p:nvPr/>
          </p:nvSpPr>
          <p:spPr bwMode="auto">
            <a:xfrm>
              <a:off x="4148736" y="3752076"/>
              <a:ext cx="132826" cy="104446"/>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99" name="Freeform 94"/>
            <p:cNvSpPr>
              <a:spLocks/>
            </p:cNvSpPr>
            <p:nvPr/>
          </p:nvSpPr>
          <p:spPr bwMode="auto">
            <a:xfrm>
              <a:off x="4148736" y="3752076"/>
              <a:ext cx="132826" cy="104446"/>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0" name="Line 95"/>
            <p:cNvSpPr>
              <a:spLocks noChangeShapeType="1"/>
            </p:cNvSpPr>
            <p:nvPr/>
          </p:nvSpPr>
          <p:spPr bwMode="auto">
            <a:xfrm flipV="1">
              <a:off x="5808366" y="3830080"/>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1" name="Freeform 96"/>
            <p:cNvSpPr>
              <a:spLocks/>
            </p:cNvSpPr>
            <p:nvPr/>
          </p:nvSpPr>
          <p:spPr bwMode="auto">
            <a:xfrm>
              <a:off x="5742651" y="3752076"/>
              <a:ext cx="131428" cy="104446"/>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2" name="Freeform 97"/>
            <p:cNvSpPr>
              <a:spLocks/>
            </p:cNvSpPr>
            <p:nvPr/>
          </p:nvSpPr>
          <p:spPr bwMode="auto">
            <a:xfrm>
              <a:off x="5742651" y="3752076"/>
              <a:ext cx="131428" cy="104446"/>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3" name="Line 98"/>
            <p:cNvSpPr>
              <a:spLocks noChangeShapeType="1"/>
            </p:cNvSpPr>
            <p:nvPr/>
          </p:nvSpPr>
          <p:spPr bwMode="auto">
            <a:xfrm flipV="1">
              <a:off x="7402281" y="3830080"/>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4" name="Freeform 99"/>
            <p:cNvSpPr>
              <a:spLocks/>
            </p:cNvSpPr>
            <p:nvPr/>
          </p:nvSpPr>
          <p:spPr bwMode="auto">
            <a:xfrm>
              <a:off x="7335168" y="3752076"/>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5" name="Freeform 100"/>
            <p:cNvSpPr>
              <a:spLocks/>
            </p:cNvSpPr>
            <p:nvPr/>
          </p:nvSpPr>
          <p:spPr bwMode="auto">
            <a:xfrm>
              <a:off x="7335168" y="3752076"/>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6" name="Line 101"/>
            <p:cNvSpPr>
              <a:spLocks noChangeShapeType="1"/>
            </p:cNvSpPr>
            <p:nvPr/>
          </p:nvSpPr>
          <p:spPr bwMode="auto">
            <a:xfrm flipV="1">
              <a:off x="1028018" y="5076812"/>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7" name="Freeform 102"/>
            <p:cNvSpPr>
              <a:spLocks/>
            </p:cNvSpPr>
            <p:nvPr/>
          </p:nvSpPr>
          <p:spPr bwMode="auto">
            <a:xfrm>
              <a:off x="960906" y="4998809"/>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8" name="Freeform 103"/>
            <p:cNvSpPr>
              <a:spLocks/>
            </p:cNvSpPr>
            <p:nvPr/>
          </p:nvSpPr>
          <p:spPr bwMode="auto">
            <a:xfrm>
              <a:off x="960906" y="4998809"/>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09" name="Line 104"/>
            <p:cNvSpPr>
              <a:spLocks noChangeShapeType="1"/>
            </p:cNvSpPr>
            <p:nvPr/>
          </p:nvSpPr>
          <p:spPr bwMode="auto">
            <a:xfrm flipV="1">
              <a:off x="3153238" y="5076812"/>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0" name="Freeform 105"/>
            <p:cNvSpPr>
              <a:spLocks/>
            </p:cNvSpPr>
            <p:nvPr/>
          </p:nvSpPr>
          <p:spPr bwMode="auto">
            <a:xfrm>
              <a:off x="3086126" y="4998809"/>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1" name="Freeform 106"/>
            <p:cNvSpPr>
              <a:spLocks/>
            </p:cNvSpPr>
            <p:nvPr/>
          </p:nvSpPr>
          <p:spPr bwMode="auto">
            <a:xfrm>
              <a:off x="3086126" y="4998809"/>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2" name="Line 107"/>
            <p:cNvSpPr>
              <a:spLocks noChangeShapeType="1"/>
            </p:cNvSpPr>
            <p:nvPr/>
          </p:nvSpPr>
          <p:spPr bwMode="auto">
            <a:xfrm flipV="1">
              <a:off x="5277061" y="5076812"/>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3" name="Freeform 108"/>
            <p:cNvSpPr>
              <a:spLocks/>
            </p:cNvSpPr>
            <p:nvPr/>
          </p:nvSpPr>
          <p:spPr bwMode="auto">
            <a:xfrm>
              <a:off x="5211346" y="4998809"/>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4" name="Freeform 109"/>
            <p:cNvSpPr>
              <a:spLocks/>
            </p:cNvSpPr>
            <p:nvPr/>
          </p:nvSpPr>
          <p:spPr bwMode="auto">
            <a:xfrm>
              <a:off x="5211346" y="4998809"/>
              <a:ext cx="132826" cy="104446"/>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5" name="Line 110"/>
            <p:cNvSpPr>
              <a:spLocks noChangeShapeType="1"/>
            </p:cNvSpPr>
            <p:nvPr/>
          </p:nvSpPr>
          <p:spPr bwMode="auto">
            <a:xfrm flipV="1">
              <a:off x="7402281" y="5076812"/>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6" name="Freeform 111"/>
            <p:cNvSpPr>
              <a:spLocks/>
            </p:cNvSpPr>
            <p:nvPr/>
          </p:nvSpPr>
          <p:spPr bwMode="auto">
            <a:xfrm>
              <a:off x="7335168" y="4998809"/>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7" name="Freeform 112"/>
            <p:cNvSpPr>
              <a:spLocks/>
            </p:cNvSpPr>
            <p:nvPr/>
          </p:nvSpPr>
          <p:spPr bwMode="auto">
            <a:xfrm>
              <a:off x="7335168" y="4998809"/>
              <a:ext cx="132826" cy="104446"/>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8" name="Line 113"/>
            <p:cNvSpPr>
              <a:spLocks noChangeShapeType="1"/>
            </p:cNvSpPr>
            <p:nvPr/>
          </p:nvSpPr>
          <p:spPr bwMode="auto">
            <a:xfrm>
              <a:off x="2090628" y="3729601"/>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19" name="Freeform 114"/>
            <p:cNvSpPr>
              <a:spLocks/>
            </p:cNvSpPr>
            <p:nvPr/>
          </p:nvSpPr>
          <p:spPr bwMode="auto">
            <a:xfrm>
              <a:off x="2023516" y="4225385"/>
              <a:ext cx="132826" cy="104446"/>
            </a:xfrm>
            <a:custGeom>
              <a:avLst/>
              <a:gdLst>
                <a:gd name="T0" fmla="*/ 190 w 380"/>
                <a:gd name="T1" fmla="*/ 315 h 315"/>
                <a:gd name="T2" fmla="*/ 0 w 380"/>
                <a:gd name="T3" fmla="*/ 0 h 315"/>
                <a:gd name="T4" fmla="*/ 190 w 380"/>
                <a:gd name="T5" fmla="*/ 78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8"/>
                  </a:lnTo>
                  <a:lnTo>
                    <a:pt x="380"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0" name="Freeform 115"/>
            <p:cNvSpPr>
              <a:spLocks/>
            </p:cNvSpPr>
            <p:nvPr/>
          </p:nvSpPr>
          <p:spPr bwMode="auto">
            <a:xfrm>
              <a:off x="2023516" y="4225385"/>
              <a:ext cx="132826" cy="104446"/>
            </a:xfrm>
            <a:custGeom>
              <a:avLst/>
              <a:gdLst>
                <a:gd name="T0" fmla="*/ 190 w 380"/>
                <a:gd name="T1" fmla="*/ 315 h 315"/>
                <a:gd name="T2" fmla="*/ 0 w 380"/>
                <a:gd name="T3" fmla="*/ 0 h 315"/>
                <a:gd name="T4" fmla="*/ 190 w 380"/>
                <a:gd name="T5" fmla="*/ 78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8"/>
                  </a:lnTo>
                  <a:lnTo>
                    <a:pt x="380"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1" name="Line 116"/>
            <p:cNvSpPr>
              <a:spLocks noChangeShapeType="1"/>
            </p:cNvSpPr>
            <p:nvPr/>
          </p:nvSpPr>
          <p:spPr bwMode="auto">
            <a:xfrm>
              <a:off x="3683146" y="3729601"/>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2" name="Freeform 117"/>
            <p:cNvSpPr>
              <a:spLocks/>
            </p:cNvSpPr>
            <p:nvPr/>
          </p:nvSpPr>
          <p:spPr bwMode="auto">
            <a:xfrm>
              <a:off x="3617431"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3" name="Freeform 118"/>
            <p:cNvSpPr>
              <a:spLocks/>
            </p:cNvSpPr>
            <p:nvPr/>
          </p:nvSpPr>
          <p:spPr bwMode="auto">
            <a:xfrm>
              <a:off x="3617431"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4" name="Line 119"/>
            <p:cNvSpPr>
              <a:spLocks noChangeShapeType="1"/>
            </p:cNvSpPr>
            <p:nvPr/>
          </p:nvSpPr>
          <p:spPr bwMode="auto">
            <a:xfrm>
              <a:off x="5277061" y="3729601"/>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5" name="Freeform 120"/>
            <p:cNvSpPr>
              <a:spLocks/>
            </p:cNvSpPr>
            <p:nvPr/>
          </p:nvSpPr>
          <p:spPr bwMode="auto">
            <a:xfrm>
              <a:off x="5211346"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6" name="Freeform 121"/>
            <p:cNvSpPr>
              <a:spLocks/>
            </p:cNvSpPr>
            <p:nvPr/>
          </p:nvSpPr>
          <p:spPr bwMode="auto">
            <a:xfrm>
              <a:off x="5211346"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7" name="Line 122"/>
            <p:cNvSpPr>
              <a:spLocks noChangeShapeType="1"/>
            </p:cNvSpPr>
            <p:nvPr/>
          </p:nvSpPr>
          <p:spPr bwMode="auto">
            <a:xfrm>
              <a:off x="6870976" y="3729601"/>
              <a:ext cx="0" cy="522227"/>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8" name="Freeform 123"/>
            <p:cNvSpPr>
              <a:spLocks/>
            </p:cNvSpPr>
            <p:nvPr/>
          </p:nvSpPr>
          <p:spPr bwMode="auto">
            <a:xfrm>
              <a:off x="6803863"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29" name="Freeform 124"/>
            <p:cNvSpPr>
              <a:spLocks/>
            </p:cNvSpPr>
            <p:nvPr/>
          </p:nvSpPr>
          <p:spPr bwMode="auto">
            <a:xfrm>
              <a:off x="6803863" y="4225385"/>
              <a:ext cx="132826" cy="104446"/>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0" name="Line 125"/>
            <p:cNvSpPr>
              <a:spLocks noChangeShapeType="1"/>
            </p:cNvSpPr>
            <p:nvPr/>
          </p:nvSpPr>
          <p:spPr bwMode="auto">
            <a:xfrm>
              <a:off x="2621933" y="4976333"/>
              <a:ext cx="0" cy="520904"/>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1" name="Freeform 126"/>
            <p:cNvSpPr>
              <a:spLocks/>
            </p:cNvSpPr>
            <p:nvPr/>
          </p:nvSpPr>
          <p:spPr bwMode="auto">
            <a:xfrm>
              <a:off x="2554821" y="5472118"/>
              <a:ext cx="132826" cy="103123"/>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2" name="Freeform 127"/>
            <p:cNvSpPr>
              <a:spLocks/>
            </p:cNvSpPr>
            <p:nvPr/>
          </p:nvSpPr>
          <p:spPr bwMode="auto">
            <a:xfrm>
              <a:off x="2554821" y="5472118"/>
              <a:ext cx="132826" cy="103123"/>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3" name="Line 128"/>
            <p:cNvSpPr>
              <a:spLocks noChangeShapeType="1"/>
            </p:cNvSpPr>
            <p:nvPr/>
          </p:nvSpPr>
          <p:spPr bwMode="auto">
            <a:xfrm>
              <a:off x="4745756" y="4976333"/>
              <a:ext cx="0" cy="520904"/>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4" name="Freeform 129"/>
            <p:cNvSpPr>
              <a:spLocks/>
            </p:cNvSpPr>
            <p:nvPr/>
          </p:nvSpPr>
          <p:spPr bwMode="auto">
            <a:xfrm>
              <a:off x="4680041" y="5472118"/>
              <a:ext cx="132826" cy="103123"/>
            </a:xfrm>
            <a:custGeom>
              <a:avLst/>
              <a:gdLst>
                <a:gd name="T0" fmla="*/ 190 w 380"/>
                <a:gd name="T1" fmla="*/ 315 h 315"/>
                <a:gd name="T2" fmla="*/ 0 w 380"/>
                <a:gd name="T3" fmla="*/ 0 h 315"/>
                <a:gd name="T4" fmla="*/ 190 w 380"/>
                <a:gd name="T5" fmla="*/ 79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9"/>
                  </a:lnTo>
                  <a:lnTo>
                    <a:pt x="380"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5" name="Freeform 130"/>
            <p:cNvSpPr>
              <a:spLocks/>
            </p:cNvSpPr>
            <p:nvPr/>
          </p:nvSpPr>
          <p:spPr bwMode="auto">
            <a:xfrm>
              <a:off x="4680041" y="5472118"/>
              <a:ext cx="132826" cy="103123"/>
            </a:xfrm>
            <a:custGeom>
              <a:avLst/>
              <a:gdLst>
                <a:gd name="T0" fmla="*/ 190 w 380"/>
                <a:gd name="T1" fmla="*/ 315 h 315"/>
                <a:gd name="T2" fmla="*/ 0 w 380"/>
                <a:gd name="T3" fmla="*/ 0 h 315"/>
                <a:gd name="T4" fmla="*/ 190 w 380"/>
                <a:gd name="T5" fmla="*/ 79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9"/>
                  </a:lnTo>
                  <a:lnTo>
                    <a:pt x="380"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6" name="Line 131"/>
            <p:cNvSpPr>
              <a:spLocks noChangeShapeType="1"/>
            </p:cNvSpPr>
            <p:nvPr/>
          </p:nvSpPr>
          <p:spPr bwMode="auto">
            <a:xfrm>
              <a:off x="6870976" y="4976333"/>
              <a:ext cx="0" cy="520904"/>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7" name="Freeform 132"/>
            <p:cNvSpPr>
              <a:spLocks/>
            </p:cNvSpPr>
            <p:nvPr/>
          </p:nvSpPr>
          <p:spPr bwMode="auto">
            <a:xfrm>
              <a:off x="6803863" y="5472118"/>
              <a:ext cx="132826" cy="103123"/>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8" name="Freeform 133"/>
            <p:cNvSpPr>
              <a:spLocks/>
            </p:cNvSpPr>
            <p:nvPr/>
          </p:nvSpPr>
          <p:spPr bwMode="auto">
            <a:xfrm>
              <a:off x="6803863" y="5472118"/>
              <a:ext cx="132826" cy="103123"/>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39" name="Rectangle 134"/>
            <p:cNvSpPr>
              <a:spLocks noChangeArrowheads="1"/>
            </p:cNvSpPr>
            <p:nvPr/>
          </p:nvSpPr>
          <p:spPr bwMode="auto">
            <a:xfrm>
              <a:off x="1028017" y="3937169"/>
              <a:ext cx="796958"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0" name="Rectangle 135"/>
            <p:cNvSpPr>
              <a:spLocks noChangeArrowheads="1"/>
            </p:cNvSpPr>
            <p:nvPr/>
          </p:nvSpPr>
          <p:spPr bwMode="auto">
            <a:xfrm>
              <a:off x="1028018" y="3937169"/>
              <a:ext cx="796957"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1" name="Rectangle 136"/>
            <p:cNvSpPr>
              <a:spLocks noChangeArrowheads="1"/>
            </p:cNvSpPr>
            <p:nvPr/>
          </p:nvSpPr>
          <p:spPr bwMode="auto">
            <a:xfrm>
              <a:off x="1827201" y="5183902"/>
              <a:ext cx="796958"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2" name="Rectangle 137"/>
            <p:cNvSpPr>
              <a:spLocks noChangeArrowheads="1"/>
            </p:cNvSpPr>
            <p:nvPr/>
          </p:nvSpPr>
          <p:spPr bwMode="auto">
            <a:xfrm>
              <a:off x="1830668" y="5173673"/>
              <a:ext cx="796958"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3" name="Rectangle 138"/>
            <p:cNvSpPr>
              <a:spLocks noChangeArrowheads="1"/>
            </p:cNvSpPr>
            <p:nvPr/>
          </p:nvSpPr>
          <p:spPr bwMode="auto">
            <a:xfrm>
              <a:off x="2621933" y="3937169"/>
              <a:ext cx="795560"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4" name="Rectangle 139"/>
            <p:cNvSpPr>
              <a:spLocks noChangeArrowheads="1"/>
            </p:cNvSpPr>
            <p:nvPr/>
          </p:nvSpPr>
          <p:spPr bwMode="auto">
            <a:xfrm>
              <a:off x="2621933" y="3937169"/>
              <a:ext cx="795560"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5" name="Rectangle 140"/>
            <p:cNvSpPr>
              <a:spLocks noChangeArrowheads="1"/>
            </p:cNvSpPr>
            <p:nvPr/>
          </p:nvSpPr>
          <p:spPr bwMode="auto">
            <a:xfrm>
              <a:off x="3410536" y="5173673"/>
              <a:ext cx="795559"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6" name="Rectangle 141"/>
            <p:cNvSpPr>
              <a:spLocks noChangeArrowheads="1"/>
            </p:cNvSpPr>
            <p:nvPr/>
          </p:nvSpPr>
          <p:spPr bwMode="auto">
            <a:xfrm>
              <a:off x="3418892" y="5175290"/>
              <a:ext cx="795559"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7" name="Rectangle 142"/>
            <p:cNvSpPr>
              <a:spLocks noChangeArrowheads="1"/>
            </p:cNvSpPr>
            <p:nvPr/>
          </p:nvSpPr>
          <p:spPr bwMode="auto">
            <a:xfrm>
              <a:off x="4214450" y="3937169"/>
              <a:ext cx="796958"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8" name="Rectangle 143"/>
            <p:cNvSpPr>
              <a:spLocks noChangeArrowheads="1"/>
            </p:cNvSpPr>
            <p:nvPr/>
          </p:nvSpPr>
          <p:spPr bwMode="auto">
            <a:xfrm>
              <a:off x="4214451" y="3937169"/>
              <a:ext cx="796957"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49" name="Rectangle 144"/>
            <p:cNvSpPr>
              <a:spLocks noChangeArrowheads="1"/>
            </p:cNvSpPr>
            <p:nvPr/>
          </p:nvSpPr>
          <p:spPr bwMode="auto">
            <a:xfrm>
              <a:off x="5277061" y="5183902"/>
              <a:ext cx="796958"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50" name="Rectangle 145"/>
            <p:cNvSpPr>
              <a:spLocks noChangeArrowheads="1"/>
            </p:cNvSpPr>
            <p:nvPr/>
          </p:nvSpPr>
          <p:spPr bwMode="auto">
            <a:xfrm>
              <a:off x="5277061" y="5183902"/>
              <a:ext cx="796958"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51" name="Rectangle 146"/>
            <p:cNvSpPr>
              <a:spLocks noChangeArrowheads="1"/>
            </p:cNvSpPr>
            <p:nvPr/>
          </p:nvSpPr>
          <p:spPr bwMode="auto">
            <a:xfrm>
              <a:off x="6074017" y="3937169"/>
              <a:ext cx="796958" cy="415137"/>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sp>
          <p:nvSpPr>
            <p:cNvPr id="152" name="Rectangle 147"/>
            <p:cNvSpPr>
              <a:spLocks noChangeArrowheads="1"/>
            </p:cNvSpPr>
            <p:nvPr/>
          </p:nvSpPr>
          <p:spPr bwMode="auto">
            <a:xfrm>
              <a:off x="6074018" y="3937169"/>
              <a:ext cx="796957" cy="415137"/>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latin typeface="Gill Sans Light"/>
              </a:endParaRPr>
            </a:p>
          </p:txBody>
        </p:sp>
      </p:grpSp>
      <mc:AlternateContent xmlns:mc="http://schemas.openxmlformats.org/markup-compatibility/2006" xmlns:a14="http://schemas.microsoft.com/office/drawing/2010/main">
        <mc:Choice Requires="a14">
          <p:sp>
            <p:nvSpPr>
              <p:cNvPr id="156" name="TextBox 155"/>
              <p:cNvSpPr txBox="1"/>
              <p:nvPr/>
            </p:nvSpPr>
            <p:spPr>
              <a:xfrm>
                <a:off x="1907400" y="3111345"/>
                <a:ext cx="27027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panose="02040503050406030204" pitchFamily="18" charset="0"/>
                              <a:ea typeface="Cambria Math"/>
                            </a:rPr>
                            <m:t>𝜏</m:t>
                          </m:r>
                        </m:e>
                        <m:sub>
                          <m:r>
                            <a:rPr lang="de-AT" sz="2000" i="1">
                              <a:solidFill>
                                <a:schemeClr val="bg2">
                                  <a:lumMod val="50000"/>
                                </a:schemeClr>
                              </a:solidFill>
                              <a:latin typeface="Cambria Math" panose="02040503050406030204" pitchFamily="18" charset="0"/>
                            </a:rPr>
                            <m:t>1</m:t>
                          </m:r>
                        </m:sub>
                      </m:sSub>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panose="02040503050406030204" pitchFamily="18" charset="0"/>
                            </a:rPr>
                            <m:t>0,3,4,6</m:t>
                          </m:r>
                        </m:e>
                      </m:d>
                      <m:r>
                        <a:rPr lang="de-AT" sz="2000" i="1">
                          <a:solidFill>
                            <a:schemeClr val="bg2">
                              <a:lumMod val="50000"/>
                            </a:schemeClr>
                          </a:solidFill>
                          <a:latin typeface="Cambria Math" panose="02040503050406030204" pitchFamily="18" charset="0"/>
                        </a:rPr>
                        <m:t>,</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panose="02040503050406030204" pitchFamily="18" charset="0"/>
                              <a:ea typeface="Cambria Math"/>
                            </a:rPr>
                            <m:t>𝜏</m:t>
                          </m:r>
                        </m:e>
                        <m:sub>
                          <m:r>
                            <a:rPr lang="de-AT" sz="2000" i="1">
                              <a:solidFill>
                                <a:schemeClr val="bg2">
                                  <a:lumMod val="50000"/>
                                </a:schemeClr>
                              </a:solidFill>
                              <a:latin typeface="Cambria Math" panose="02040503050406030204" pitchFamily="18" charset="0"/>
                              <a:ea typeface="Cambria Math"/>
                            </a:rPr>
                            <m:t>2</m:t>
                          </m:r>
                        </m:sub>
                      </m:sSub>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panose="02040503050406030204" pitchFamily="18" charset="0"/>
                            </a:rPr>
                            <m:t>0,3,6,8</m:t>
                          </m:r>
                        </m:e>
                      </m:d>
                    </m:oMath>
                  </m:oMathPara>
                </a14:m>
                <a:endParaRPr lang="de-AT" sz="2000" dirty="0">
                  <a:solidFill>
                    <a:schemeClr val="bg2">
                      <a:lumMod val="50000"/>
                    </a:schemeClr>
                  </a:solidFill>
                  <a:latin typeface="Gill Sans Light"/>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1907400" y="3111345"/>
                <a:ext cx="2702727" cy="400110"/>
              </a:xfrm>
              <a:prstGeom prst="rect">
                <a:avLst/>
              </a:prstGeom>
              <a:blipFill>
                <a:blip r:embed="rId4"/>
                <a:stretch>
                  <a:fillRect b="-1515"/>
                </a:stretch>
              </a:blipFill>
            </p:spPr>
            <p:txBody>
              <a:bodyPr/>
              <a:lstStyle/>
              <a:p>
                <a:r>
                  <a:rPr lang="de-AT">
                    <a:noFill/>
                  </a:rPr>
                  <a:t> </a:t>
                </a:r>
              </a:p>
            </p:txBody>
          </p:sp>
        </mc:Fallback>
      </mc:AlternateContent>
      <p:sp>
        <p:nvSpPr>
          <p:cNvPr id="157" name="&quot;No&quot; Symbol 156"/>
          <p:cNvSpPr/>
          <p:nvPr/>
        </p:nvSpPr>
        <p:spPr bwMode="auto">
          <a:xfrm>
            <a:off x="4552814" y="1853646"/>
            <a:ext cx="1130012" cy="1037183"/>
          </a:xfrm>
          <a:prstGeom prst="noSmoking">
            <a:avLst>
              <a:gd name="adj" fmla="val 5519"/>
            </a:avLst>
          </a:prstGeom>
          <a:solidFill>
            <a:srgbClr val="C00000">
              <a:alpha val="36000"/>
            </a:srgbClr>
          </a:solidFill>
          <a:ln>
            <a:noFill/>
          </a:ln>
          <a:effectLst/>
        </p:spPr>
        <p:txBody>
          <a:bodyPr vert="horz" wrap="square" lIns="91440" tIns="45720" rIns="91440" bIns="45720" numCol="1" rtlCol="0" anchor="b" anchorCtr="0" compatLnSpc="1">
            <a:prstTxWarp prst="textNoShape">
              <a:avLst/>
            </a:prstTxWarp>
          </a:bodyPr>
          <a:lstStyle/>
          <a:p>
            <a:pPr defTabSz="914400" fontAlgn="base">
              <a:spcBef>
                <a:spcPct val="0"/>
              </a:spcBef>
              <a:spcAft>
                <a:spcPct val="0"/>
              </a:spcAft>
            </a:pPr>
            <a:endParaRPr lang="de-AT" sz="4300">
              <a:solidFill>
                <a:srgbClr val="0093D0"/>
              </a:solidFill>
              <a:latin typeface="Gill Sans Light"/>
            </a:endParaRPr>
          </a:p>
        </p:txBody>
      </p:sp>
      <p:sp>
        <p:nvSpPr>
          <p:cNvPr id="154" name="Date Placeholder 1">
            <a:extLst>
              <a:ext uri="{FF2B5EF4-FFF2-40B4-BE49-F238E27FC236}">
                <a16:creationId xmlns:a16="http://schemas.microsoft.com/office/drawing/2014/main" id="{A90F4948-594C-4CD5-BE60-14615F869676}"/>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55" name="Inhaltsplatzhalter 5">
            <a:extLst>
              <a:ext uri="{FF2B5EF4-FFF2-40B4-BE49-F238E27FC236}">
                <a16:creationId xmlns:a16="http://schemas.microsoft.com/office/drawing/2014/main" id="{F5DC025B-07A4-41B1-8C01-BEA8CB72C87F}"/>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214536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156" grpId="0"/>
      <p:bldP spid="1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sz="3600" dirty="0" err="1">
                <a:latin typeface="Gill Sans Light"/>
              </a:rPr>
              <a:t>Processor</a:t>
            </a:r>
            <a:r>
              <a:rPr lang="de-AT" sz="3600" dirty="0">
                <a:latin typeface="Gill Sans Light"/>
              </a:rPr>
              <a:t> </a:t>
            </a:r>
            <a:r>
              <a:rPr lang="de-AT" sz="3600" dirty="0" err="1">
                <a:latin typeface="Gill Sans Light"/>
              </a:rPr>
              <a:t>demand</a:t>
            </a:r>
            <a:endParaRPr lang="de-AT" sz="3600" dirty="0">
              <a:latin typeface="Gill Sans Light"/>
            </a:endParaRPr>
          </a:p>
        </p:txBody>
      </p:sp>
      <mc:AlternateContent xmlns:mc="http://schemas.openxmlformats.org/markup-compatibility/2006" xmlns:a14="http://schemas.microsoft.com/office/drawing/2010/main">
        <mc:Choice Requires="a14">
          <p:sp>
            <p:nvSpPr>
              <p:cNvPr id="4" name="TextBox 3"/>
              <p:cNvSpPr txBox="1"/>
              <p:nvPr/>
            </p:nvSpPr>
            <p:spPr>
              <a:xfrm>
                <a:off x="1693462" y="1259136"/>
                <a:ext cx="27027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ea typeface="Cambria Math"/>
                            </a:rPr>
                            <m:t>𝜏</m:t>
                          </m:r>
                        </m:e>
                        <m:sub>
                          <m:r>
                            <a:rPr lang="de-AT" sz="2000" i="1">
                              <a:solidFill>
                                <a:schemeClr val="bg2">
                                  <a:lumMod val="50000"/>
                                </a:schemeClr>
                              </a:solidFill>
                              <a:latin typeface="Cambria Math"/>
                            </a:rPr>
                            <m:t>1</m:t>
                          </m:r>
                        </m:sub>
                      </m:sSub>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a:rPr>
                            <m:t>0,3,4,6</m:t>
                          </m:r>
                        </m:e>
                      </m:d>
                      <m:r>
                        <a:rPr lang="de-AT" sz="2000" i="1">
                          <a:solidFill>
                            <a:schemeClr val="bg2">
                              <a:lumMod val="50000"/>
                            </a:schemeClr>
                          </a:solidFill>
                          <a:latin typeface="Cambria Math"/>
                        </a:rPr>
                        <m:t>,</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ea typeface="Cambria Math"/>
                            </a:rPr>
                            <m:t>𝜏</m:t>
                          </m:r>
                        </m:e>
                        <m:sub>
                          <m:r>
                            <a:rPr lang="de-AT" sz="2000" i="1">
                              <a:solidFill>
                                <a:schemeClr val="bg2">
                                  <a:lumMod val="50000"/>
                                </a:schemeClr>
                              </a:solidFill>
                              <a:latin typeface="Cambria Math"/>
                              <a:ea typeface="Cambria Math"/>
                            </a:rPr>
                            <m:t>2</m:t>
                          </m:r>
                        </m:sub>
                      </m:sSub>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a:rPr>
                            <m:t>0,3,6,8</m:t>
                          </m:r>
                        </m:e>
                      </m:d>
                    </m:oMath>
                  </m:oMathPara>
                </a14:m>
                <a:endParaRPr lang="de-AT" sz="2000" dirty="0">
                  <a:solidFill>
                    <a:schemeClr val="bg2">
                      <a:lumMod val="50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93462" y="1259136"/>
                <a:ext cx="2702727" cy="400110"/>
              </a:xfrm>
              <a:prstGeom prst="rect">
                <a:avLst/>
              </a:prstGeom>
              <a:blipFill>
                <a:blip r:embed="rId2"/>
                <a:stretch>
                  <a:fillRect b="-4615"/>
                </a:stretch>
              </a:blipFill>
            </p:spPr>
            <p:txBody>
              <a:bodyPr/>
              <a:lstStyle/>
              <a:p>
                <a:r>
                  <a:rPr lang="de-AT">
                    <a:noFill/>
                  </a:rPr>
                  <a:t> </a:t>
                </a:r>
              </a:p>
            </p:txBody>
          </p:sp>
        </mc:Fallback>
      </mc:AlternateContent>
      <p:grpSp>
        <p:nvGrpSpPr>
          <p:cNvPr id="3" name="Group 2"/>
          <p:cNvGrpSpPr/>
          <p:nvPr/>
        </p:nvGrpSpPr>
        <p:grpSpPr>
          <a:xfrm>
            <a:off x="2100264" y="1736726"/>
            <a:ext cx="7920037" cy="3033871"/>
            <a:chOff x="576263" y="1736725"/>
            <a:chExt cx="7920037" cy="3033871"/>
          </a:xfrm>
        </p:grpSpPr>
        <p:sp>
          <p:nvSpPr>
            <p:cNvPr id="50" name="AutoShape 4"/>
            <p:cNvSpPr>
              <a:spLocks noChangeAspect="1" noChangeArrowheads="1" noTextEdit="1"/>
            </p:cNvSpPr>
            <p:nvPr/>
          </p:nvSpPr>
          <p:spPr bwMode="auto">
            <a:xfrm>
              <a:off x="576263" y="1736725"/>
              <a:ext cx="7920037"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51" name="Line 6"/>
            <p:cNvSpPr>
              <a:spLocks noChangeShapeType="1"/>
            </p:cNvSpPr>
            <p:nvPr/>
          </p:nvSpPr>
          <p:spPr bwMode="auto">
            <a:xfrm>
              <a:off x="917575"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2" name="Line 7"/>
            <p:cNvSpPr>
              <a:spLocks noChangeShapeType="1"/>
            </p:cNvSpPr>
            <p:nvPr/>
          </p:nvSpPr>
          <p:spPr bwMode="auto">
            <a:xfrm>
              <a:off x="1219200"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3" name="Line 8"/>
            <p:cNvSpPr>
              <a:spLocks noChangeShapeType="1"/>
            </p:cNvSpPr>
            <p:nvPr/>
          </p:nvSpPr>
          <p:spPr bwMode="auto">
            <a:xfrm>
              <a:off x="1520825"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4" name="Line 9"/>
            <p:cNvSpPr>
              <a:spLocks noChangeShapeType="1"/>
            </p:cNvSpPr>
            <p:nvPr/>
          </p:nvSpPr>
          <p:spPr bwMode="auto">
            <a:xfrm>
              <a:off x="1822450"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5" name="Line 10"/>
            <p:cNvSpPr>
              <a:spLocks noChangeShapeType="1"/>
            </p:cNvSpPr>
            <p:nvPr/>
          </p:nvSpPr>
          <p:spPr bwMode="auto">
            <a:xfrm>
              <a:off x="2124075"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6" name="Line 11"/>
            <p:cNvSpPr>
              <a:spLocks noChangeShapeType="1"/>
            </p:cNvSpPr>
            <p:nvPr/>
          </p:nvSpPr>
          <p:spPr bwMode="auto">
            <a:xfrm>
              <a:off x="2425700"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7" name="Line 12"/>
            <p:cNvSpPr>
              <a:spLocks noChangeShapeType="1"/>
            </p:cNvSpPr>
            <p:nvPr/>
          </p:nvSpPr>
          <p:spPr bwMode="auto">
            <a:xfrm>
              <a:off x="2727325"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8" name="Line 13"/>
            <p:cNvSpPr>
              <a:spLocks noChangeShapeType="1"/>
            </p:cNvSpPr>
            <p:nvPr/>
          </p:nvSpPr>
          <p:spPr bwMode="auto">
            <a:xfrm>
              <a:off x="3028950"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59" name="Line 14"/>
            <p:cNvSpPr>
              <a:spLocks noChangeShapeType="1"/>
            </p:cNvSpPr>
            <p:nvPr/>
          </p:nvSpPr>
          <p:spPr bwMode="auto">
            <a:xfrm>
              <a:off x="3330575"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60" name="Line 15"/>
            <p:cNvSpPr>
              <a:spLocks noChangeShapeType="1"/>
            </p:cNvSpPr>
            <p:nvPr/>
          </p:nvSpPr>
          <p:spPr bwMode="auto">
            <a:xfrm>
              <a:off x="363061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61" name="Line 16"/>
            <p:cNvSpPr>
              <a:spLocks noChangeShapeType="1"/>
            </p:cNvSpPr>
            <p:nvPr/>
          </p:nvSpPr>
          <p:spPr bwMode="auto">
            <a:xfrm>
              <a:off x="393223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62" name="Line 17"/>
            <p:cNvSpPr>
              <a:spLocks noChangeShapeType="1"/>
            </p:cNvSpPr>
            <p:nvPr/>
          </p:nvSpPr>
          <p:spPr bwMode="auto">
            <a:xfrm>
              <a:off x="423386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63" name="Line 18"/>
            <p:cNvSpPr>
              <a:spLocks noChangeShapeType="1"/>
            </p:cNvSpPr>
            <p:nvPr/>
          </p:nvSpPr>
          <p:spPr bwMode="auto">
            <a:xfrm>
              <a:off x="453548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24" name="Line 19"/>
            <p:cNvSpPr>
              <a:spLocks noChangeShapeType="1"/>
            </p:cNvSpPr>
            <p:nvPr/>
          </p:nvSpPr>
          <p:spPr bwMode="auto">
            <a:xfrm>
              <a:off x="483711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25" name="Line 20"/>
            <p:cNvSpPr>
              <a:spLocks noChangeShapeType="1"/>
            </p:cNvSpPr>
            <p:nvPr/>
          </p:nvSpPr>
          <p:spPr bwMode="auto">
            <a:xfrm>
              <a:off x="513873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27" name="Line 21"/>
            <p:cNvSpPr>
              <a:spLocks noChangeShapeType="1"/>
            </p:cNvSpPr>
            <p:nvPr/>
          </p:nvSpPr>
          <p:spPr bwMode="auto">
            <a:xfrm>
              <a:off x="544036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28" name="Line 22"/>
            <p:cNvSpPr>
              <a:spLocks noChangeShapeType="1"/>
            </p:cNvSpPr>
            <p:nvPr/>
          </p:nvSpPr>
          <p:spPr bwMode="auto">
            <a:xfrm>
              <a:off x="574198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29" name="Line 23"/>
            <p:cNvSpPr>
              <a:spLocks noChangeShapeType="1"/>
            </p:cNvSpPr>
            <p:nvPr/>
          </p:nvSpPr>
          <p:spPr bwMode="auto">
            <a:xfrm>
              <a:off x="604361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0" name="Line 24"/>
            <p:cNvSpPr>
              <a:spLocks noChangeShapeType="1"/>
            </p:cNvSpPr>
            <p:nvPr/>
          </p:nvSpPr>
          <p:spPr bwMode="auto">
            <a:xfrm>
              <a:off x="634523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1" name="Line 25"/>
            <p:cNvSpPr>
              <a:spLocks noChangeShapeType="1"/>
            </p:cNvSpPr>
            <p:nvPr/>
          </p:nvSpPr>
          <p:spPr bwMode="auto">
            <a:xfrm>
              <a:off x="664686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2" name="Line 26"/>
            <p:cNvSpPr>
              <a:spLocks noChangeShapeType="1"/>
            </p:cNvSpPr>
            <p:nvPr/>
          </p:nvSpPr>
          <p:spPr bwMode="auto">
            <a:xfrm>
              <a:off x="694848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3" name="Line 27"/>
            <p:cNvSpPr>
              <a:spLocks noChangeShapeType="1"/>
            </p:cNvSpPr>
            <p:nvPr/>
          </p:nvSpPr>
          <p:spPr bwMode="auto">
            <a:xfrm>
              <a:off x="725011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4" name="Line 28"/>
            <p:cNvSpPr>
              <a:spLocks noChangeShapeType="1"/>
            </p:cNvSpPr>
            <p:nvPr/>
          </p:nvSpPr>
          <p:spPr bwMode="auto">
            <a:xfrm>
              <a:off x="755173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5" name="Line 29"/>
            <p:cNvSpPr>
              <a:spLocks noChangeShapeType="1"/>
            </p:cNvSpPr>
            <p:nvPr/>
          </p:nvSpPr>
          <p:spPr bwMode="auto">
            <a:xfrm>
              <a:off x="7853363"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6" name="Line 30"/>
            <p:cNvSpPr>
              <a:spLocks noChangeShapeType="1"/>
            </p:cNvSpPr>
            <p:nvPr/>
          </p:nvSpPr>
          <p:spPr bwMode="auto">
            <a:xfrm>
              <a:off x="8154988" y="2746375"/>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7" name="Line 31"/>
            <p:cNvSpPr>
              <a:spLocks noChangeShapeType="1"/>
            </p:cNvSpPr>
            <p:nvPr/>
          </p:nvSpPr>
          <p:spPr bwMode="auto">
            <a:xfrm>
              <a:off x="917575"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38" name="Rectangle 32"/>
            <p:cNvSpPr>
              <a:spLocks noChangeArrowheads="1"/>
            </p:cNvSpPr>
            <p:nvPr/>
          </p:nvSpPr>
          <p:spPr bwMode="auto">
            <a:xfrm>
              <a:off x="795338" y="302736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0</a:t>
              </a:r>
              <a:endParaRPr lang="de-DE" sz="4300">
                <a:solidFill>
                  <a:srgbClr val="0093D0"/>
                </a:solidFill>
                <a:latin typeface="Arial" pitchFamily="34" charset="0"/>
              </a:endParaRPr>
            </a:p>
          </p:txBody>
        </p:sp>
        <p:sp>
          <p:nvSpPr>
            <p:cNvPr id="26639" name="Line 33"/>
            <p:cNvSpPr>
              <a:spLocks noChangeShapeType="1"/>
            </p:cNvSpPr>
            <p:nvPr/>
          </p:nvSpPr>
          <p:spPr bwMode="auto">
            <a:xfrm>
              <a:off x="2124075"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40" name="Rectangle 34"/>
            <p:cNvSpPr>
              <a:spLocks noChangeArrowheads="1"/>
            </p:cNvSpPr>
            <p:nvPr/>
          </p:nvSpPr>
          <p:spPr bwMode="auto">
            <a:xfrm>
              <a:off x="2001838" y="302736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4</a:t>
              </a:r>
              <a:endParaRPr lang="de-DE" sz="4300">
                <a:solidFill>
                  <a:srgbClr val="0093D0"/>
                </a:solidFill>
                <a:latin typeface="Arial" pitchFamily="34" charset="0"/>
              </a:endParaRPr>
            </a:p>
          </p:txBody>
        </p:sp>
        <p:sp>
          <p:nvSpPr>
            <p:cNvPr id="26641" name="Line 35"/>
            <p:cNvSpPr>
              <a:spLocks noChangeShapeType="1"/>
            </p:cNvSpPr>
            <p:nvPr/>
          </p:nvSpPr>
          <p:spPr bwMode="auto">
            <a:xfrm>
              <a:off x="3330575"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42" name="Rectangle 36"/>
            <p:cNvSpPr>
              <a:spLocks noChangeArrowheads="1"/>
            </p:cNvSpPr>
            <p:nvPr/>
          </p:nvSpPr>
          <p:spPr bwMode="auto">
            <a:xfrm>
              <a:off x="3208338" y="302736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dirty="0">
                  <a:solidFill>
                    <a:srgbClr val="000000"/>
                  </a:solidFill>
                  <a:latin typeface="sans"/>
                </a:rPr>
                <a:t>8</a:t>
              </a:r>
              <a:endParaRPr lang="de-DE" sz="4300" dirty="0">
                <a:solidFill>
                  <a:srgbClr val="0093D0"/>
                </a:solidFill>
                <a:latin typeface="Arial" pitchFamily="34" charset="0"/>
              </a:endParaRPr>
            </a:p>
          </p:txBody>
        </p:sp>
        <p:sp>
          <p:nvSpPr>
            <p:cNvPr id="26643" name="Line 37"/>
            <p:cNvSpPr>
              <a:spLocks noChangeShapeType="1"/>
            </p:cNvSpPr>
            <p:nvPr/>
          </p:nvSpPr>
          <p:spPr bwMode="auto">
            <a:xfrm>
              <a:off x="4535488"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44" name="Rectangle 38"/>
            <p:cNvSpPr>
              <a:spLocks noChangeArrowheads="1"/>
            </p:cNvSpPr>
            <p:nvPr/>
          </p:nvSpPr>
          <p:spPr bwMode="auto">
            <a:xfrm>
              <a:off x="4344988" y="3027363"/>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12</a:t>
              </a:r>
              <a:endParaRPr lang="de-DE" sz="4300">
                <a:solidFill>
                  <a:srgbClr val="0093D0"/>
                </a:solidFill>
                <a:latin typeface="Arial" pitchFamily="34" charset="0"/>
              </a:endParaRPr>
            </a:p>
          </p:txBody>
        </p:sp>
        <p:sp>
          <p:nvSpPr>
            <p:cNvPr id="26645" name="Line 39"/>
            <p:cNvSpPr>
              <a:spLocks noChangeShapeType="1"/>
            </p:cNvSpPr>
            <p:nvPr/>
          </p:nvSpPr>
          <p:spPr bwMode="auto">
            <a:xfrm>
              <a:off x="5741988"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46" name="Rectangle 40"/>
            <p:cNvSpPr>
              <a:spLocks noChangeArrowheads="1"/>
            </p:cNvSpPr>
            <p:nvPr/>
          </p:nvSpPr>
          <p:spPr bwMode="auto">
            <a:xfrm>
              <a:off x="5551488" y="3027363"/>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16</a:t>
              </a:r>
              <a:endParaRPr lang="de-DE" sz="4300">
                <a:solidFill>
                  <a:srgbClr val="0093D0"/>
                </a:solidFill>
                <a:latin typeface="Arial" pitchFamily="34" charset="0"/>
              </a:endParaRPr>
            </a:p>
          </p:txBody>
        </p:sp>
        <p:sp>
          <p:nvSpPr>
            <p:cNvPr id="26647" name="Line 41"/>
            <p:cNvSpPr>
              <a:spLocks noChangeShapeType="1"/>
            </p:cNvSpPr>
            <p:nvPr/>
          </p:nvSpPr>
          <p:spPr bwMode="auto">
            <a:xfrm>
              <a:off x="6948488"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48" name="Rectangle 42"/>
            <p:cNvSpPr>
              <a:spLocks noChangeArrowheads="1"/>
            </p:cNvSpPr>
            <p:nvPr/>
          </p:nvSpPr>
          <p:spPr bwMode="auto">
            <a:xfrm>
              <a:off x="6757988" y="3027363"/>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20</a:t>
              </a:r>
              <a:endParaRPr lang="de-DE" sz="4300">
                <a:solidFill>
                  <a:srgbClr val="0093D0"/>
                </a:solidFill>
                <a:latin typeface="Arial" pitchFamily="34" charset="0"/>
              </a:endParaRPr>
            </a:p>
          </p:txBody>
        </p:sp>
        <p:sp>
          <p:nvSpPr>
            <p:cNvPr id="26649" name="Line 43"/>
            <p:cNvSpPr>
              <a:spLocks noChangeShapeType="1"/>
            </p:cNvSpPr>
            <p:nvPr/>
          </p:nvSpPr>
          <p:spPr bwMode="auto">
            <a:xfrm>
              <a:off x="8154988" y="2746375"/>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0" name="Rectangle 44"/>
            <p:cNvSpPr>
              <a:spLocks noChangeArrowheads="1"/>
            </p:cNvSpPr>
            <p:nvPr/>
          </p:nvSpPr>
          <p:spPr bwMode="auto">
            <a:xfrm>
              <a:off x="7964488" y="3027363"/>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24</a:t>
              </a:r>
              <a:endParaRPr lang="de-DE" sz="4300">
                <a:solidFill>
                  <a:srgbClr val="0093D0"/>
                </a:solidFill>
                <a:latin typeface="Arial" pitchFamily="34" charset="0"/>
              </a:endParaRPr>
            </a:p>
          </p:txBody>
        </p:sp>
        <p:sp>
          <p:nvSpPr>
            <p:cNvPr id="26651" name="Line 45"/>
            <p:cNvSpPr>
              <a:spLocks noChangeShapeType="1"/>
            </p:cNvSpPr>
            <p:nvPr/>
          </p:nvSpPr>
          <p:spPr bwMode="auto">
            <a:xfrm>
              <a:off x="917575" y="2746375"/>
              <a:ext cx="7237412" cy="0"/>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2" name="Line 46"/>
            <p:cNvSpPr>
              <a:spLocks noChangeShapeType="1"/>
            </p:cNvSpPr>
            <p:nvPr/>
          </p:nvSpPr>
          <p:spPr bwMode="auto">
            <a:xfrm>
              <a:off x="917575"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3" name="Line 47"/>
            <p:cNvSpPr>
              <a:spLocks noChangeShapeType="1"/>
            </p:cNvSpPr>
            <p:nvPr/>
          </p:nvSpPr>
          <p:spPr bwMode="auto">
            <a:xfrm>
              <a:off x="1219200"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4" name="Line 48"/>
            <p:cNvSpPr>
              <a:spLocks noChangeShapeType="1"/>
            </p:cNvSpPr>
            <p:nvPr/>
          </p:nvSpPr>
          <p:spPr bwMode="auto">
            <a:xfrm>
              <a:off x="1520825"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5" name="Line 49"/>
            <p:cNvSpPr>
              <a:spLocks noChangeShapeType="1"/>
            </p:cNvSpPr>
            <p:nvPr/>
          </p:nvSpPr>
          <p:spPr bwMode="auto">
            <a:xfrm>
              <a:off x="1822450"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6" name="Line 50"/>
            <p:cNvSpPr>
              <a:spLocks noChangeShapeType="1"/>
            </p:cNvSpPr>
            <p:nvPr/>
          </p:nvSpPr>
          <p:spPr bwMode="auto">
            <a:xfrm>
              <a:off x="2124075"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7" name="Line 51"/>
            <p:cNvSpPr>
              <a:spLocks noChangeShapeType="1"/>
            </p:cNvSpPr>
            <p:nvPr/>
          </p:nvSpPr>
          <p:spPr bwMode="auto">
            <a:xfrm>
              <a:off x="2425700"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8" name="Line 52"/>
            <p:cNvSpPr>
              <a:spLocks noChangeShapeType="1"/>
            </p:cNvSpPr>
            <p:nvPr/>
          </p:nvSpPr>
          <p:spPr bwMode="auto">
            <a:xfrm>
              <a:off x="2727325"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59" name="Line 53"/>
            <p:cNvSpPr>
              <a:spLocks noChangeShapeType="1"/>
            </p:cNvSpPr>
            <p:nvPr/>
          </p:nvSpPr>
          <p:spPr bwMode="auto">
            <a:xfrm>
              <a:off x="3028950"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0" name="Line 54"/>
            <p:cNvSpPr>
              <a:spLocks noChangeShapeType="1"/>
            </p:cNvSpPr>
            <p:nvPr/>
          </p:nvSpPr>
          <p:spPr bwMode="auto">
            <a:xfrm>
              <a:off x="3330575"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1" name="Line 55"/>
            <p:cNvSpPr>
              <a:spLocks noChangeShapeType="1"/>
            </p:cNvSpPr>
            <p:nvPr/>
          </p:nvSpPr>
          <p:spPr bwMode="auto">
            <a:xfrm>
              <a:off x="363061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2" name="Line 56"/>
            <p:cNvSpPr>
              <a:spLocks noChangeShapeType="1"/>
            </p:cNvSpPr>
            <p:nvPr/>
          </p:nvSpPr>
          <p:spPr bwMode="auto">
            <a:xfrm>
              <a:off x="393223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3" name="Line 57"/>
            <p:cNvSpPr>
              <a:spLocks noChangeShapeType="1"/>
            </p:cNvSpPr>
            <p:nvPr/>
          </p:nvSpPr>
          <p:spPr bwMode="auto">
            <a:xfrm>
              <a:off x="423386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4" name="Line 58"/>
            <p:cNvSpPr>
              <a:spLocks noChangeShapeType="1"/>
            </p:cNvSpPr>
            <p:nvPr/>
          </p:nvSpPr>
          <p:spPr bwMode="auto">
            <a:xfrm>
              <a:off x="453548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5" name="Line 59"/>
            <p:cNvSpPr>
              <a:spLocks noChangeShapeType="1"/>
            </p:cNvSpPr>
            <p:nvPr/>
          </p:nvSpPr>
          <p:spPr bwMode="auto">
            <a:xfrm>
              <a:off x="483711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6" name="Line 60"/>
            <p:cNvSpPr>
              <a:spLocks noChangeShapeType="1"/>
            </p:cNvSpPr>
            <p:nvPr/>
          </p:nvSpPr>
          <p:spPr bwMode="auto">
            <a:xfrm>
              <a:off x="513873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7" name="Line 61"/>
            <p:cNvSpPr>
              <a:spLocks noChangeShapeType="1"/>
            </p:cNvSpPr>
            <p:nvPr/>
          </p:nvSpPr>
          <p:spPr bwMode="auto">
            <a:xfrm>
              <a:off x="544036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8" name="Line 62"/>
            <p:cNvSpPr>
              <a:spLocks noChangeShapeType="1"/>
            </p:cNvSpPr>
            <p:nvPr/>
          </p:nvSpPr>
          <p:spPr bwMode="auto">
            <a:xfrm>
              <a:off x="574198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69" name="Line 63"/>
            <p:cNvSpPr>
              <a:spLocks noChangeShapeType="1"/>
            </p:cNvSpPr>
            <p:nvPr/>
          </p:nvSpPr>
          <p:spPr bwMode="auto">
            <a:xfrm>
              <a:off x="604361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0" name="Line 64"/>
            <p:cNvSpPr>
              <a:spLocks noChangeShapeType="1"/>
            </p:cNvSpPr>
            <p:nvPr/>
          </p:nvSpPr>
          <p:spPr bwMode="auto">
            <a:xfrm>
              <a:off x="634523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1" name="Line 65"/>
            <p:cNvSpPr>
              <a:spLocks noChangeShapeType="1"/>
            </p:cNvSpPr>
            <p:nvPr/>
          </p:nvSpPr>
          <p:spPr bwMode="auto">
            <a:xfrm>
              <a:off x="664686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2" name="Line 66"/>
            <p:cNvSpPr>
              <a:spLocks noChangeShapeType="1"/>
            </p:cNvSpPr>
            <p:nvPr/>
          </p:nvSpPr>
          <p:spPr bwMode="auto">
            <a:xfrm>
              <a:off x="694848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3" name="Line 67"/>
            <p:cNvSpPr>
              <a:spLocks noChangeShapeType="1"/>
            </p:cNvSpPr>
            <p:nvPr/>
          </p:nvSpPr>
          <p:spPr bwMode="auto">
            <a:xfrm>
              <a:off x="725011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4" name="Line 68"/>
            <p:cNvSpPr>
              <a:spLocks noChangeShapeType="1"/>
            </p:cNvSpPr>
            <p:nvPr/>
          </p:nvSpPr>
          <p:spPr bwMode="auto">
            <a:xfrm>
              <a:off x="755173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5" name="Line 69"/>
            <p:cNvSpPr>
              <a:spLocks noChangeShapeType="1"/>
            </p:cNvSpPr>
            <p:nvPr/>
          </p:nvSpPr>
          <p:spPr bwMode="auto">
            <a:xfrm>
              <a:off x="7853363"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6" name="Line 70"/>
            <p:cNvSpPr>
              <a:spLocks noChangeShapeType="1"/>
            </p:cNvSpPr>
            <p:nvPr/>
          </p:nvSpPr>
          <p:spPr bwMode="auto">
            <a:xfrm>
              <a:off x="8154988" y="4243388"/>
              <a:ext cx="0" cy="8731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7" name="Line 71"/>
            <p:cNvSpPr>
              <a:spLocks noChangeShapeType="1"/>
            </p:cNvSpPr>
            <p:nvPr/>
          </p:nvSpPr>
          <p:spPr bwMode="auto">
            <a:xfrm>
              <a:off x="917575"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78" name="Rectangle 72"/>
            <p:cNvSpPr>
              <a:spLocks noChangeArrowheads="1"/>
            </p:cNvSpPr>
            <p:nvPr/>
          </p:nvSpPr>
          <p:spPr bwMode="auto">
            <a:xfrm>
              <a:off x="795338" y="45243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0</a:t>
              </a:r>
              <a:endParaRPr lang="de-DE" sz="4300">
                <a:solidFill>
                  <a:srgbClr val="0093D0"/>
                </a:solidFill>
                <a:latin typeface="Arial" pitchFamily="34" charset="0"/>
              </a:endParaRPr>
            </a:p>
          </p:txBody>
        </p:sp>
        <p:sp>
          <p:nvSpPr>
            <p:cNvPr id="26679" name="Line 73"/>
            <p:cNvSpPr>
              <a:spLocks noChangeShapeType="1"/>
            </p:cNvSpPr>
            <p:nvPr/>
          </p:nvSpPr>
          <p:spPr bwMode="auto">
            <a:xfrm>
              <a:off x="2124075"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80" name="Rectangle 74"/>
            <p:cNvSpPr>
              <a:spLocks noChangeArrowheads="1"/>
            </p:cNvSpPr>
            <p:nvPr/>
          </p:nvSpPr>
          <p:spPr bwMode="auto">
            <a:xfrm>
              <a:off x="2001838" y="45243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4</a:t>
              </a:r>
              <a:endParaRPr lang="de-DE" sz="4300">
                <a:solidFill>
                  <a:srgbClr val="0093D0"/>
                </a:solidFill>
                <a:latin typeface="Arial" pitchFamily="34" charset="0"/>
              </a:endParaRPr>
            </a:p>
          </p:txBody>
        </p:sp>
        <p:sp>
          <p:nvSpPr>
            <p:cNvPr id="26681" name="Line 75"/>
            <p:cNvSpPr>
              <a:spLocks noChangeShapeType="1"/>
            </p:cNvSpPr>
            <p:nvPr/>
          </p:nvSpPr>
          <p:spPr bwMode="auto">
            <a:xfrm>
              <a:off x="3330575"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82" name="Rectangle 76"/>
            <p:cNvSpPr>
              <a:spLocks noChangeArrowheads="1"/>
            </p:cNvSpPr>
            <p:nvPr/>
          </p:nvSpPr>
          <p:spPr bwMode="auto">
            <a:xfrm>
              <a:off x="3208338" y="45243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8</a:t>
              </a:r>
              <a:endParaRPr lang="de-DE" sz="4300">
                <a:solidFill>
                  <a:srgbClr val="0093D0"/>
                </a:solidFill>
                <a:latin typeface="Arial" pitchFamily="34" charset="0"/>
              </a:endParaRPr>
            </a:p>
          </p:txBody>
        </p:sp>
        <p:sp>
          <p:nvSpPr>
            <p:cNvPr id="26683" name="Line 77"/>
            <p:cNvSpPr>
              <a:spLocks noChangeShapeType="1"/>
            </p:cNvSpPr>
            <p:nvPr/>
          </p:nvSpPr>
          <p:spPr bwMode="auto">
            <a:xfrm>
              <a:off x="4535488"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84" name="Rectangle 78"/>
            <p:cNvSpPr>
              <a:spLocks noChangeArrowheads="1"/>
            </p:cNvSpPr>
            <p:nvPr/>
          </p:nvSpPr>
          <p:spPr bwMode="auto">
            <a:xfrm>
              <a:off x="4344988" y="4524375"/>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12</a:t>
              </a:r>
              <a:endParaRPr lang="de-DE" sz="4300">
                <a:solidFill>
                  <a:srgbClr val="0093D0"/>
                </a:solidFill>
                <a:latin typeface="Arial" pitchFamily="34" charset="0"/>
              </a:endParaRPr>
            </a:p>
          </p:txBody>
        </p:sp>
        <p:sp>
          <p:nvSpPr>
            <p:cNvPr id="26685" name="Line 79"/>
            <p:cNvSpPr>
              <a:spLocks noChangeShapeType="1"/>
            </p:cNvSpPr>
            <p:nvPr/>
          </p:nvSpPr>
          <p:spPr bwMode="auto">
            <a:xfrm>
              <a:off x="5741988"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86" name="Rectangle 80"/>
            <p:cNvSpPr>
              <a:spLocks noChangeArrowheads="1"/>
            </p:cNvSpPr>
            <p:nvPr/>
          </p:nvSpPr>
          <p:spPr bwMode="auto">
            <a:xfrm>
              <a:off x="5551488" y="4524375"/>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16</a:t>
              </a:r>
              <a:endParaRPr lang="de-DE" sz="4300">
                <a:solidFill>
                  <a:srgbClr val="0093D0"/>
                </a:solidFill>
                <a:latin typeface="Arial" pitchFamily="34" charset="0"/>
              </a:endParaRPr>
            </a:p>
          </p:txBody>
        </p:sp>
        <p:sp>
          <p:nvSpPr>
            <p:cNvPr id="26687" name="Line 81"/>
            <p:cNvSpPr>
              <a:spLocks noChangeShapeType="1"/>
            </p:cNvSpPr>
            <p:nvPr/>
          </p:nvSpPr>
          <p:spPr bwMode="auto">
            <a:xfrm>
              <a:off x="6948488"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88" name="Rectangle 82"/>
            <p:cNvSpPr>
              <a:spLocks noChangeArrowheads="1"/>
            </p:cNvSpPr>
            <p:nvPr/>
          </p:nvSpPr>
          <p:spPr bwMode="auto">
            <a:xfrm>
              <a:off x="6757988" y="4524375"/>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20</a:t>
              </a:r>
              <a:endParaRPr lang="de-DE" sz="4300">
                <a:solidFill>
                  <a:srgbClr val="0093D0"/>
                </a:solidFill>
                <a:latin typeface="Arial" pitchFamily="34" charset="0"/>
              </a:endParaRPr>
            </a:p>
          </p:txBody>
        </p:sp>
        <p:sp>
          <p:nvSpPr>
            <p:cNvPr id="26689" name="Line 83"/>
            <p:cNvSpPr>
              <a:spLocks noChangeShapeType="1"/>
            </p:cNvSpPr>
            <p:nvPr/>
          </p:nvSpPr>
          <p:spPr bwMode="auto">
            <a:xfrm>
              <a:off x="8154988" y="4243388"/>
              <a:ext cx="0" cy="261938"/>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0" name="Rectangle 84"/>
            <p:cNvSpPr>
              <a:spLocks noChangeArrowheads="1"/>
            </p:cNvSpPr>
            <p:nvPr/>
          </p:nvSpPr>
          <p:spPr bwMode="auto">
            <a:xfrm>
              <a:off x="7964488" y="4524375"/>
              <a:ext cx="208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de-DE" sz="1600">
                  <a:solidFill>
                    <a:srgbClr val="000000"/>
                  </a:solidFill>
                  <a:latin typeface="sans"/>
                </a:rPr>
                <a:t>24</a:t>
              </a:r>
              <a:endParaRPr lang="de-DE" sz="4300">
                <a:solidFill>
                  <a:srgbClr val="0093D0"/>
                </a:solidFill>
                <a:latin typeface="Arial" pitchFamily="34" charset="0"/>
              </a:endParaRPr>
            </a:p>
          </p:txBody>
        </p:sp>
        <p:sp>
          <p:nvSpPr>
            <p:cNvPr id="26691" name="Line 85"/>
            <p:cNvSpPr>
              <a:spLocks noChangeShapeType="1"/>
            </p:cNvSpPr>
            <p:nvPr/>
          </p:nvSpPr>
          <p:spPr bwMode="auto">
            <a:xfrm>
              <a:off x="917575" y="4243388"/>
              <a:ext cx="7237412" cy="0"/>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2" name="Line 86"/>
            <p:cNvSpPr>
              <a:spLocks noChangeShapeType="1"/>
            </p:cNvSpPr>
            <p:nvPr/>
          </p:nvSpPr>
          <p:spPr bwMode="auto">
            <a:xfrm flipV="1">
              <a:off x="917575" y="211931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3" name="Freeform 87"/>
            <p:cNvSpPr>
              <a:spLocks/>
            </p:cNvSpPr>
            <p:nvPr/>
          </p:nvSpPr>
          <p:spPr bwMode="auto">
            <a:xfrm>
              <a:off x="841375" y="2025650"/>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694" name="Freeform 88"/>
            <p:cNvSpPr>
              <a:spLocks/>
            </p:cNvSpPr>
            <p:nvPr/>
          </p:nvSpPr>
          <p:spPr bwMode="auto">
            <a:xfrm>
              <a:off x="841375" y="2025650"/>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5" name="Line 89"/>
            <p:cNvSpPr>
              <a:spLocks noChangeShapeType="1"/>
            </p:cNvSpPr>
            <p:nvPr/>
          </p:nvSpPr>
          <p:spPr bwMode="auto">
            <a:xfrm flipV="1">
              <a:off x="2727325" y="211931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6" name="Freeform 90"/>
            <p:cNvSpPr>
              <a:spLocks/>
            </p:cNvSpPr>
            <p:nvPr/>
          </p:nvSpPr>
          <p:spPr bwMode="auto">
            <a:xfrm>
              <a:off x="2651125" y="2025650"/>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697" name="Freeform 91"/>
            <p:cNvSpPr>
              <a:spLocks/>
            </p:cNvSpPr>
            <p:nvPr/>
          </p:nvSpPr>
          <p:spPr bwMode="auto">
            <a:xfrm>
              <a:off x="2651125" y="2025650"/>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8" name="Line 92"/>
            <p:cNvSpPr>
              <a:spLocks noChangeShapeType="1"/>
            </p:cNvSpPr>
            <p:nvPr/>
          </p:nvSpPr>
          <p:spPr bwMode="auto">
            <a:xfrm flipV="1">
              <a:off x="4535488" y="211931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699" name="Freeform 93"/>
            <p:cNvSpPr>
              <a:spLocks/>
            </p:cNvSpPr>
            <p:nvPr/>
          </p:nvSpPr>
          <p:spPr bwMode="auto">
            <a:xfrm>
              <a:off x="4460875" y="2025650"/>
              <a:ext cx="150812" cy="125413"/>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00" name="Freeform 94"/>
            <p:cNvSpPr>
              <a:spLocks/>
            </p:cNvSpPr>
            <p:nvPr/>
          </p:nvSpPr>
          <p:spPr bwMode="auto">
            <a:xfrm>
              <a:off x="4460875" y="2025650"/>
              <a:ext cx="150812" cy="125413"/>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1" name="Line 95"/>
            <p:cNvSpPr>
              <a:spLocks noChangeShapeType="1"/>
            </p:cNvSpPr>
            <p:nvPr/>
          </p:nvSpPr>
          <p:spPr bwMode="auto">
            <a:xfrm flipV="1">
              <a:off x="6345238" y="211931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2" name="Freeform 96"/>
            <p:cNvSpPr>
              <a:spLocks/>
            </p:cNvSpPr>
            <p:nvPr/>
          </p:nvSpPr>
          <p:spPr bwMode="auto">
            <a:xfrm>
              <a:off x="6270625" y="2025650"/>
              <a:ext cx="149225" cy="125413"/>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03" name="Freeform 97"/>
            <p:cNvSpPr>
              <a:spLocks/>
            </p:cNvSpPr>
            <p:nvPr/>
          </p:nvSpPr>
          <p:spPr bwMode="auto">
            <a:xfrm>
              <a:off x="6270625" y="2025650"/>
              <a:ext cx="149225" cy="125413"/>
            </a:xfrm>
            <a:custGeom>
              <a:avLst/>
              <a:gdLst>
                <a:gd name="T0" fmla="*/ 189 w 379"/>
                <a:gd name="T1" fmla="*/ 0 h 314"/>
                <a:gd name="T2" fmla="*/ 379 w 379"/>
                <a:gd name="T3" fmla="*/ 314 h 314"/>
                <a:gd name="T4" fmla="*/ 189 w 379"/>
                <a:gd name="T5" fmla="*/ 235 h 314"/>
                <a:gd name="T6" fmla="*/ 0 w 379"/>
                <a:gd name="T7" fmla="*/ 314 h 314"/>
                <a:gd name="T8" fmla="*/ 189 w 379"/>
                <a:gd name="T9" fmla="*/ 0 h 314"/>
              </a:gdLst>
              <a:ahLst/>
              <a:cxnLst>
                <a:cxn ang="0">
                  <a:pos x="T0" y="T1"/>
                </a:cxn>
                <a:cxn ang="0">
                  <a:pos x="T2" y="T3"/>
                </a:cxn>
                <a:cxn ang="0">
                  <a:pos x="T4" y="T5"/>
                </a:cxn>
                <a:cxn ang="0">
                  <a:pos x="T6" y="T7"/>
                </a:cxn>
                <a:cxn ang="0">
                  <a:pos x="T8" y="T9"/>
                </a:cxn>
              </a:cxnLst>
              <a:rect l="0" t="0" r="r" b="b"/>
              <a:pathLst>
                <a:path w="379" h="314">
                  <a:moveTo>
                    <a:pt x="189" y="0"/>
                  </a:moveTo>
                  <a:lnTo>
                    <a:pt x="379" y="314"/>
                  </a:lnTo>
                  <a:lnTo>
                    <a:pt x="189" y="235"/>
                  </a:lnTo>
                  <a:lnTo>
                    <a:pt x="0" y="314"/>
                  </a:lnTo>
                  <a:lnTo>
                    <a:pt x="189"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4" name="Line 98"/>
            <p:cNvSpPr>
              <a:spLocks noChangeShapeType="1"/>
            </p:cNvSpPr>
            <p:nvPr/>
          </p:nvSpPr>
          <p:spPr bwMode="auto">
            <a:xfrm flipV="1">
              <a:off x="8154988" y="211931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5" name="Freeform 99"/>
            <p:cNvSpPr>
              <a:spLocks/>
            </p:cNvSpPr>
            <p:nvPr/>
          </p:nvSpPr>
          <p:spPr bwMode="auto">
            <a:xfrm>
              <a:off x="8078788" y="2025650"/>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06" name="Freeform 100"/>
            <p:cNvSpPr>
              <a:spLocks/>
            </p:cNvSpPr>
            <p:nvPr/>
          </p:nvSpPr>
          <p:spPr bwMode="auto">
            <a:xfrm>
              <a:off x="8078788" y="2025650"/>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7" name="Line 101"/>
            <p:cNvSpPr>
              <a:spLocks noChangeShapeType="1"/>
            </p:cNvSpPr>
            <p:nvPr/>
          </p:nvSpPr>
          <p:spPr bwMode="auto">
            <a:xfrm flipV="1">
              <a:off x="917575" y="3616325"/>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08" name="Freeform 102"/>
            <p:cNvSpPr>
              <a:spLocks/>
            </p:cNvSpPr>
            <p:nvPr/>
          </p:nvSpPr>
          <p:spPr bwMode="auto">
            <a:xfrm>
              <a:off x="841375" y="3522663"/>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09" name="Freeform 103"/>
            <p:cNvSpPr>
              <a:spLocks/>
            </p:cNvSpPr>
            <p:nvPr/>
          </p:nvSpPr>
          <p:spPr bwMode="auto">
            <a:xfrm>
              <a:off x="841375" y="3522663"/>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0" name="Line 104"/>
            <p:cNvSpPr>
              <a:spLocks noChangeShapeType="1"/>
            </p:cNvSpPr>
            <p:nvPr/>
          </p:nvSpPr>
          <p:spPr bwMode="auto">
            <a:xfrm flipV="1">
              <a:off x="3330575" y="3616325"/>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1" name="Freeform 105"/>
            <p:cNvSpPr>
              <a:spLocks/>
            </p:cNvSpPr>
            <p:nvPr/>
          </p:nvSpPr>
          <p:spPr bwMode="auto">
            <a:xfrm>
              <a:off x="3254375" y="3522663"/>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12" name="Freeform 106"/>
            <p:cNvSpPr>
              <a:spLocks/>
            </p:cNvSpPr>
            <p:nvPr/>
          </p:nvSpPr>
          <p:spPr bwMode="auto">
            <a:xfrm>
              <a:off x="3254375" y="3522663"/>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3" name="Line 107"/>
            <p:cNvSpPr>
              <a:spLocks noChangeShapeType="1"/>
            </p:cNvSpPr>
            <p:nvPr/>
          </p:nvSpPr>
          <p:spPr bwMode="auto">
            <a:xfrm flipV="1">
              <a:off x="5741988" y="3616325"/>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4" name="Freeform 108"/>
            <p:cNvSpPr>
              <a:spLocks/>
            </p:cNvSpPr>
            <p:nvPr/>
          </p:nvSpPr>
          <p:spPr bwMode="auto">
            <a:xfrm>
              <a:off x="5667375" y="3522663"/>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15" name="Freeform 109"/>
            <p:cNvSpPr>
              <a:spLocks/>
            </p:cNvSpPr>
            <p:nvPr/>
          </p:nvSpPr>
          <p:spPr bwMode="auto">
            <a:xfrm>
              <a:off x="5667375" y="3522663"/>
              <a:ext cx="150812" cy="125413"/>
            </a:xfrm>
            <a:custGeom>
              <a:avLst/>
              <a:gdLst>
                <a:gd name="T0" fmla="*/ 190 w 379"/>
                <a:gd name="T1" fmla="*/ 0 h 314"/>
                <a:gd name="T2" fmla="*/ 379 w 379"/>
                <a:gd name="T3" fmla="*/ 314 h 314"/>
                <a:gd name="T4" fmla="*/ 190 w 379"/>
                <a:gd name="T5" fmla="*/ 235 h 314"/>
                <a:gd name="T6" fmla="*/ 0 w 379"/>
                <a:gd name="T7" fmla="*/ 314 h 314"/>
                <a:gd name="T8" fmla="*/ 190 w 379"/>
                <a:gd name="T9" fmla="*/ 0 h 314"/>
              </a:gdLst>
              <a:ahLst/>
              <a:cxnLst>
                <a:cxn ang="0">
                  <a:pos x="T0" y="T1"/>
                </a:cxn>
                <a:cxn ang="0">
                  <a:pos x="T2" y="T3"/>
                </a:cxn>
                <a:cxn ang="0">
                  <a:pos x="T4" y="T5"/>
                </a:cxn>
                <a:cxn ang="0">
                  <a:pos x="T6" y="T7"/>
                </a:cxn>
                <a:cxn ang="0">
                  <a:pos x="T8" y="T9"/>
                </a:cxn>
              </a:cxnLst>
              <a:rect l="0" t="0" r="r" b="b"/>
              <a:pathLst>
                <a:path w="379" h="314">
                  <a:moveTo>
                    <a:pt x="190" y="0"/>
                  </a:moveTo>
                  <a:lnTo>
                    <a:pt x="379"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6" name="Line 110"/>
            <p:cNvSpPr>
              <a:spLocks noChangeShapeType="1"/>
            </p:cNvSpPr>
            <p:nvPr/>
          </p:nvSpPr>
          <p:spPr bwMode="auto">
            <a:xfrm flipV="1">
              <a:off x="8154988" y="3616325"/>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7" name="Freeform 111"/>
            <p:cNvSpPr>
              <a:spLocks/>
            </p:cNvSpPr>
            <p:nvPr/>
          </p:nvSpPr>
          <p:spPr bwMode="auto">
            <a:xfrm>
              <a:off x="8078788" y="3522663"/>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18" name="Freeform 112"/>
            <p:cNvSpPr>
              <a:spLocks/>
            </p:cNvSpPr>
            <p:nvPr/>
          </p:nvSpPr>
          <p:spPr bwMode="auto">
            <a:xfrm>
              <a:off x="8078788" y="3522663"/>
              <a:ext cx="150812" cy="125413"/>
            </a:xfrm>
            <a:custGeom>
              <a:avLst/>
              <a:gdLst>
                <a:gd name="T0" fmla="*/ 190 w 380"/>
                <a:gd name="T1" fmla="*/ 0 h 314"/>
                <a:gd name="T2" fmla="*/ 380 w 380"/>
                <a:gd name="T3" fmla="*/ 314 h 314"/>
                <a:gd name="T4" fmla="*/ 190 w 380"/>
                <a:gd name="T5" fmla="*/ 235 h 314"/>
                <a:gd name="T6" fmla="*/ 0 w 380"/>
                <a:gd name="T7" fmla="*/ 314 h 314"/>
                <a:gd name="T8" fmla="*/ 190 w 380"/>
                <a:gd name="T9" fmla="*/ 0 h 314"/>
              </a:gdLst>
              <a:ahLst/>
              <a:cxnLst>
                <a:cxn ang="0">
                  <a:pos x="T0" y="T1"/>
                </a:cxn>
                <a:cxn ang="0">
                  <a:pos x="T2" y="T3"/>
                </a:cxn>
                <a:cxn ang="0">
                  <a:pos x="T4" y="T5"/>
                </a:cxn>
                <a:cxn ang="0">
                  <a:pos x="T6" y="T7"/>
                </a:cxn>
                <a:cxn ang="0">
                  <a:pos x="T8" y="T9"/>
                </a:cxn>
              </a:cxnLst>
              <a:rect l="0" t="0" r="r" b="b"/>
              <a:pathLst>
                <a:path w="380" h="314">
                  <a:moveTo>
                    <a:pt x="190" y="0"/>
                  </a:moveTo>
                  <a:lnTo>
                    <a:pt x="380" y="314"/>
                  </a:lnTo>
                  <a:lnTo>
                    <a:pt x="190" y="235"/>
                  </a:lnTo>
                  <a:lnTo>
                    <a:pt x="0" y="314"/>
                  </a:lnTo>
                  <a:lnTo>
                    <a:pt x="190" y="0"/>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19" name="Line 113"/>
            <p:cNvSpPr>
              <a:spLocks noChangeShapeType="1"/>
            </p:cNvSpPr>
            <p:nvPr/>
          </p:nvSpPr>
          <p:spPr bwMode="auto">
            <a:xfrm>
              <a:off x="2124075" y="199866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0" name="Freeform 114"/>
            <p:cNvSpPr>
              <a:spLocks/>
            </p:cNvSpPr>
            <p:nvPr/>
          </p:nvSpPr>
          <p:spPr bwMode="auto">
            <a:xfrm>
              <a:off x="2047875" y="2593975"/>
              <a:ext cx="150812" cy="125413"/>
            </a:xfrm>
            <a:custGeom>
              <a:avLst/>
              <a:gdLst>
                <a:gd name="T0" fmla="*/ 190 w 380"/>
                <a:gd name="T1" fmla="*/ 315 h 315"/>
                <a:gd name="T2" fmla="*/ 0 w 380"/>
                <a:gd name="T3" fmla="*/ 0 h 315"/>
                <a:gd name="T4" fmla="*/ 190 w 380"/>
                <a:gd name="T5" fmla="*/ 78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8"/>
                  </a:lnTo>
                  <a:lnTo>
                    <a:pt x="380"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21" name="Freeform 115"/>
            <p:cNvSpPr>
              <a:spLocks/>
            </p:cNvSpPr>
            <p:nvPr/>
          </p:nvSpPr>
          <p:spPr bwMode="auto">
            <a:xfrm>
              <a:off x="2047875" y="2593975"/>
              <a:ext cx="150812" cy="125413"/>
            </a:xfrm>
            <a:custGeom>
              <a:avLst/>
              <a:gdLst>
                <a:gd name="T0" fmla="*/ 190 w 380"/>
                <a:gd name="T1" fmla="*/ 315 h 315"/>
                <a:gd name="T2" fmla="*/ 0 w 380"/>
                <a:gd name="T3" fmla="*/ 0 h 315"/>
                <a:gd name="T4" fmla="*/ 190 w 380"/>
                <a:gd name="T5" fmla="*/ 78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8"/>
                  </a:lnTo>
                  <a:lnTo>
                    <a:pt x="380"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2" name="Line 116"/>
            <p:cNvSpPr>
              <a:spLocks noChangeShapeType="1"/>
            </p:cNvSpPr>
            <p:nvPr/>
          </p:nvSpPr>
          <p:spPr bwMode="auto">
            <a:xfrm>
              <a:off x="3932238" y="199866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3" name="Freeform 117"/>
            <p:cNvSpPr>
              <a:spLocks/>
            </p:cNvSpPr>
            <p:nvPr/>
          </p:nvSpPr>
          <p:spPr bwMode="auto">
            <a:xfrm>
              <a:off x="3857625"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24" name="Freeform 118"/>
            <p:cNvSpPr>
              <a:spLocks/>
            </p:cNvSpPr>
            <p:nvPr/>
          </p:nvSpPr>
          <p:spPr bwMode="auto">
            <a:xfrm>
              <a:off x="3857625"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5" name="Line 119"/>
            <p:cNvSpPr>
              <a:spLocks noChangeShapeType="1"/>
            </p:cNvSpPr>
            <p:nvPr/>
          </p:nvSpPr>
          <p:spPr bwMode="auto">
            <a:xfrm>
              <a:off x="5741988" y="199866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6" name="Freeform 120"/>
            <p:cNvSpPr>
              <a:spLocks/>
            </p:cNvSpPr>
            <p:nvPr/>
          </p:nvSpPr>
          <p:spPr bwMode="auto">
            <a:xfrm>
              <a:off x="5667375"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27" name="Freeform 121"/>
            <p:cNvSpPr>
              <a:spLocks/>
            </p:cNvSpPr>
            <p:nvPr/>
          </p:nvSpPr>
          <p:spPr bwMode="auto">
            <a:xfrm>
              <a:off x="5667375"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8" name="Line 122"/>
            <p:cNvSpPr>
              <a:spLocks noChangeShapeType="1"/>
            </p:cNvSpPr>
            <p:nvPr/>
          </p:nvSpPr>
          <p:spPr bwMode="auto">
            <a:xfrm>
              <a:off x="7551738" y="1998663"/>
              <a:ext cx="0" cy="627063"/>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29" name="Freeform 123"/>
            <p:cNvSpPr>
              <a:spLocks/>
            </p:cNvSpPr>
            <p:nvPr/>
          </p:nvSpPr>
          <p:spPr bwMode="auto">
            <a:xfrm>
              <a:off x="7475538"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30" name="Freeform 124"/>
            <p:cNvSpPr>
              <a:spLocks/>
            </p:cNvSpPr>
            <p:nvPr/>
          </p:nvSpPr>
          <p:spPr bwMode="auto">
            <a:xfrm>
              <a:off x="7475538" y="2593975"/>
              <a:ext cx="150812" cy="125413"/>
            </a:xfrm>
            <a:custGeom>
              <a:avLst/>
              <a:gdLst>
                <a:gd name="T0" fmla="*/ 190 w 379"/>
                <a:gd name="T1" fmla="*/ 315 h 315"/>
                <a:gd name="T2" fmla="*/ 0 w 379"/>
                <a:gd name="T3" fmla="*/ 0 h 315"/>
                <a:gd name="T4" fmla="*/ 190 w 379"/>
                <a:gd name="T5" fmla="*/ 78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8"/>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1" name="Line 125"/>
            <p:cNvSpPr>
              <a:spLocks noChangeShapeType="1"/>
            </p:cNvSpPr>
            <p:nvPr/>
          </p:nvSpPr>
          <p:spPr bwMode="auto">
            <a:xfrm>
              <a:off x="2727325" y="3495675"/>
              <a:ext cx="0" cy="625475"/>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2" name="Freeform 126"/>
            <p:cNvSpPr>
              <a:spLocks/>
            </p:cNvSpPr>
            <p:nvPr/>
          </p:nvSpPr>
          <p:spPr bwMode="auto">
            <a:xfrm>
              <a:off x="2651125" y="4090988"/>
              <a:ext cx="150812" cy="123825"/>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33" name="Freeform 127"/>
            <p:cNvSpPr>
              <a:spLocks/>
            </p:cNvSpPr>
            <p:nvPr/>
          </p:nvSpPr>
          <p:spPr bwMode="auto">
            <a:xfrm>
              <a:off x="2651125" y="4090988"/>
              <a:ext cx="150812" cy="123825"/>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4" name="Line 128"/>
            <p:cNvSpPr>
              <a:spLocks noChangeShapeType="1"/>
            </p:cNvSpPr>
            <p:nvPr/>
          </p:nvSpPr>
          <p:spPr bwMode="auto">
            <a:xfrm>
              <a:off x="5138738" y="3495675"/>
              <a:ext cx="0" cy="625475"/>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5" name="Freeform 129"/>
            <p:cNvSpPr>
              <a:spLocks/>
            </p:cNvSpPr>
            <p:nvPr/>
          </p:nvSpPr>
          <p:spPr bwMode="auto">
            <a:xfrm>
              <a:off x="5064125" y="4090988"/>
              <a:ext cx="150812" cy="123825"/>
            </a:xfrm>
            <a:custGeom>
              <a:avLst/>
              <a:gdLst>
                <a:gd name="T0" fmla="*/ 190 w 380"/>
                <a:gd name="T1" fmla="*/ 315 h 315"/>
                <a:gd name="T2" fmla="*/ 0 w 380"/>
                <a:gd name="T3" fmla="*/ 0 h 315"/>
                <a:gd name="T4" fmla="*/ 190 w 380"/>
                <a:gd name="T5" fmla="*/ 79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9"/>
                  </a:lnTo>
                  <a:lnTo>
                    <a:pt x="380"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36" name="Freeform 130"/>
            <p:cNvSpPr>
              <a:spLocks/>
            </p:cNvSpPr>
            <p:nvPr/>
          </p:nvSpPr>
          <p:spPr bwMode="auto">
            <a:xfrm>
              <a:off x="5064125" y="4090988"/>
              <a:ext cx="150812" cy="123825"/>
            </a:xfrm>
            <a:custGeom>
              <a:avLst/>
              <a:gdLst>
                <a:gd name="T0" fmla="*/ 190 w 380"/>
                <a:gd name="T1" fmla="*/ 315 h 315"/>
                <a:gd name="T2" fmla="*/ 0 w 380"/>
                <a:gd name="T3" fmla="*/ 0 h 315"/>
                <a:gd name="T4" fmla="*/ 190 w 380"/>
                <a:gd name="T5" fmla="*/ 79 h 315"/>
                <a:gd name="T6" fmla="*/ 380 w 380"/>
                <a:gd name="T7" fmla="*/ 0 h 315"/>
                <a:gd name="T8" fmla="*/ 190 w 380"/>
                <a:gd name="T9" fmla="*/ 315 h 315"/>
              </a:gdLst>
              <a:ahLst/>
              <a:cxnLst>
                <a:cxn ang="0">
                  <a:pos x="T0" y="T1"/>
                </a:cxn>
                <a:cxn ang="0">
                  <a:pos x="T2" y="T3"/>
                </a:cxn>
                <a:cxn ang="0">
                  <a:pos x="T4" y="T5"/>
                </a:cxn>
                <a:cxn ang="0">
                  <a:pos x="T6" y="T7"/>
                </a:cxn>
                <a:cxn ang="0">
                  <a:pos x="T8" y="T9"/>
                </a:cxn>
              </a:cxnLst>
              <a:rect l="0" t="0" r="r" b="b"/>
              <a:pathLst>
                <a:path w="380" h="315">
                  <a:moveTo>
                    <a:pt x="190" y="315"/>
                  </a:moveTo>
                  <a:lnTo>
                    <a:pt x="0" y="0"/>
                  </a:lnTo>
                  <a:lnTo>
                    <a:pt x="190" y="79"/>
                  </a:lnTo>
                  <a:lnTo>
                    <a:pt x="380"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7" name="Line 131"/>
            <p:cNvSpPr>
              <a:spLocks noChangeShapeType="1"/>
            </p:cNvSpPr>
            <p:nvPr/>
          </p:nvSpPr>
          <p:spPr bwMode="auto">
            <a:xfrm>
              <a:off x="7551738" y="3495675"/>
              <a:ext cx="0" cy="625475"/>
            </a:xfrm>
            <a:prstGeom prst="line">
              <a:avLst/>
            </a:prstGeom>
            <a:noFill/>
            <a:ln w="1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38" name="Freeform 132"/>
            <p:cNvSpPr>
              <a:spLocks/>
            </p:cNvSpPr>
            <p:nvPr/>
          </p:nvSpPr>
          <p:spPr bwMode="auto">
            <a:xfrm>
              <a:off x="7475538" y="4090988"/>
              <a:ext cx="150812" cy="123825"/>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39" name="Freeform 133"/>
            <p:cNvSpPr>
              <a:spLocks/>
            </p:cNvSpPr>
            <p:nvPr/>
          </p:nvSpPr>
          <p:spPr bwMode="auto">
            <a:xfrm>
              <a:off x="7475538" y="4090988"/>
              <a:ext cx="150812" cy="123825"/>
            </a:xfrm>
            <a:custGeom>
              <a:avLst/>
              <a:gdLst>
                <a:gd name="T0" fmla="*/ 190 w 379"/>
                <a:gd name="T1" fmla="*/ 315 h 315"/>
                <a:gd name="T2" fmla="*/ 0 w 379"/>
                <a:gd name="T3" fmla="*/ 0 h 315"/>
                <a:gd name="T4" fmla="*/ 190 w 379"/>
                <a:gd name="T5" fmla="*/ 79 h 315"/>
                <a:gd name="T6" fmla="*/ 379 w 379"/>
                <a:gd name="T7" fmla="*/ 0 h 315"/>
                <a:gd name="T8" fmla="*/ 190 w 379"/>
                <a:gd name="T9" fmla="*/ 315 h 315"/>
              </a:gdLst>
              <a:ahLst/>
              <a:cxnLst>
                <a:cxn ang="0">
                  <a:pos x="T0" y="T1"/>
                </a:cxn>
                <a:cxn ang="0">
                  <a:pos x="T2" y="T3"/>
                </a:cxn>
                <a:cxn ang="0">
                  <a:pos x="T4" y="T5"/>
                </a:cxn>
                <a:cxn ang="0">
                  <a:pos x="T6" y="T7"/>
                </a:cxn>
                <a:cxn ang="0">
                  <a:pos x="T8" y="T9"/>
                </a:cxn>
              </a:cxnLst>
              <a:rect l="0" t="0" r="r" b="b"/>
              <a:pathLst>
                <a:path w="379" h="315">
                  <a:moveTo>
                    <a:pt x="190" y="315"/>
                  </a:moveTo>
                  <a:lnTo>
                    <a:pt x="0" y="0"/>
                  </a:lnTo>
                  <a:lnTo>
                    <a:pt x="190" y="79"/>
                  </a:lnTo>
                  <a:lnTo>
                    <a:pt x="379" y="0"/>
                  </a:lnTo>
                  <a:lnTo>
                    <a:pt x="190" y="315"/>
                  </a:lnTo>
                  <a:close/>
                </a:path>
              </a:pathLst>
            </a:custGeom>
            <a:noFill/>
            <a:ln w="1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40" name="Rectangle 134"/>
            <p:cNvSpPr>
              <a:spLocks noChangeArrowheads="1"/>
            </p:cNvSpPr>
            <p:nvPr/>
          </p:nvSpPr>
          <p:spPr bwMode="auto">
            <a:xfrm>
              <a:off x="917574" y="2247900"/>
              <a:ext cx="904875"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41" name="Rectangle 135"/>
            <p:cNvSpPr>
              <a:spLocks noChangeArrowheads="1"/>
            </p:cNvSpPr>
            <p:nvPr/>
          </p:nvSpPr>
          <p:spPr bwMode="auto">
            <a:xfrm>
              <a:off x="917575" y="2247900"/>
              <a:ext cx="904874"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42" name="Rectangle 136"/>
            <p:cNvSpPr>
              <a:spLocks noChangeArrowheads="1"/>
            </p:cNvSpPr>
            <p:nvPr/>
          </p:nvSpPr>
          <p:spPr bwMode="auto">
            <a:xfrm>
              <a:off x="1824977" y="3744913"/>
              <a:ext cx="904875"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43" name="Rectangle 137"/>
            <p:cNvSpPr>
              <a:spLocks noChangeArrowheads="1"/>
            </p:cNvSpPr>
            <p:nvPr/>
          </p:nvSpPr>
          <p:spPr bwMode="auto">
            <a:xfrm>
              <a:off x="1828913" y="3732630"/>
              <a:ext cx="904875"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44" name="Rectangle 138"/>
            <p:cNvSpPr>
              <a:spLocks noChangeArrowheads="1"/>
            </p:cNvSpPr>
            <p:nvPr/>
          </p:nvSpPr>
          <p:spPr bwMode="auto">
            <a:xfrm>
              <a:off x="2727325" y="2247900"/>
              <a:ext cx="903288"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45" name="Rectangle 139"/>
            <p:cNvSpPr>
              <a:spLocks noChangeArrowheads="1"/>
            </p:cNvSpPr>
            <p:nvPr/>
          </p:nvSpPr>
          <p:spPr bwMode="auto">
            <a:xfrm>
              <a:off x="2727325" y="2247900"/>
              <a:ext cx="903288"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46" name="Rectangle 140"/>
            <p:cNvSpPr>
              <a:spLocks noChangeArrowheads="1"/>
            </p:cNvSpPr>
            <p:nvPr/>
          </p:nvSpPr>
          <p:spPr bwMode="auto">
            <a:xfrm>
              <a:off x="3622714" y="3732630"/>
              <a:ext cx="903287"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47" name="Rectangle 141"/>
            <p:cNvSpPr>
              <a:spLocks noChangeArrowheads="1"/>
            </p:cNvSpPr>
            <p:nvPr/>
          </p:nvSpPr>
          <p:spPr bwMode="auto">
            <a:xfrm>
              <a:off x="3632201" y="3734572"/>
              <a:ext cx="903287"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48" name="Rectangle 142"/>
            <p:cNvSpPr>
              <a:spLocks noChangeArrowheads="1"/>
            </p:cNvSpPr>
            <p:nvPr/>
          </p:nvSpPr>
          <p:spPr bwMode="auto">
            <a:xfrm>
              <a:off x="4535487" y="2247900"/>
              <a:ext cx="904875"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49" name="Rectangle 143"/>
            <p:cNvSpPr>
              <a:spLocks noChangeArrowheads="1"/>
            </p:cNvSpPr>
            <p:nvPr/>
          </p:nvSpPr>
          <p:spPr bwMode="auto">
            <a:xfrm>
              <a:off x="4535488" y="2247900"/>
              <a:ext cx="904874"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50" name="Rectangle 144"/>
            <p:cNvSpPr>
              <a:spLocks noChangeArrowheads="1"/>
            </p:cNvSpPr>
            <p:nvPr/>
          </p:nvSpPr>
          <p:spPr bwMode="auto">
            <a:xfrm>
              <a:off x="5741988" y="3744913"/>
              <a:ext cx="904875"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51" name="Rectangle 145"/>
            <p:cNvSpPr>
              <a:spLocks noChangeArrowheads="1"/>
            </p:cNvSpPr>
            <p:nvPr/>
          </p:nvSpPr>
          <p:spPr bwMode="auto">
            <a:xfrm>
              <a:off x="5741988" y="3744913"/>
              <a:ext cx="904875"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26752" name="Rectangle 146"/>
            <p:cNvSpPr>
              <a:spLocks noChangeArrowheads="1"/>
            </p:cNvSpPr>
            <p:nvPr/>
          </p:nvSpPr>
          <p:spPr bwMode="auto">
            <a:xfrm>
              <a:off x="6646862" y="2247900"/>
              <a:ext cx="904875" cy="498475"/>
            </a:xfrm>
            <a:prstGeom prst="rect">
              <a:avLst/>
            </a:prstGeom>
            <a:solidFill>
              <a:srgbClr val="B1E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AT"/>
            </a:p>
          </p:txBody>
        </p:sp>
        <p:sp>
          <p:nvSpPr>
            <p:cNvPr id="26753" name="Rectangle 147"/>
            <p:cNvSpPr>
              <a:spLocks noChangeArrowheads="1"/>
            </p:cNvSpPr>
            <p:nvPr/>
          </p:nvSpPr>
          <p:spPr bwMode="auto">
            <a:xfrm>
              <a:off x="6646863" y="2247900"/>
              <a:ext cx="904874" cy="498475"/>
            </a:xfrm>
            <a:prstGeom prst="rect">
              <a:avLst/>
            </a:prstGeom>
            <a:noFill/>
            <a:ln w="19">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grpSp>
      <p:sp>
        <p:nvSpPr>
          <p:cNvPr id="26754" name="AutoShape 148"/>
          <p:cNvSpPr>
            <a:spLocks noChangeArrowheads="1"/>
          </p:cNvSpPr>
          <p:nvPr/>
        </p:nvSpPr>
        <p:spPr bwMode="auto">
          <a:xfrm>
            <a:off x="2444102" y="1659246"/>
            <a:ext cx="1809750" cy="2992438"/>
          </a:xfrm>
          <a:prstGeom prst="roundRect">
            <a:avLst>
              <a:gd name="adj" fmla="val 8333"/>
            </a:avLst>
          </a:prstGeom>
          <a:solidFill>
            <a:srgbClr val="FF0000">
              <a:alpha val="34000"/>
            </a:srgbClr>
          </a:solidFill>
          <a:ln w="19">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AT"/>
          </a:p>
        </p:txBody>
      </p:sp>
      <p:sp>
        <p:nvSpPr>
          <p:cNvPr id="26755" name="AutoShape 149"/>
          <p:cNvSpPr>
            <a:spLocks noChangeArrowheads="1"/>
          </p:cNvSpPr>
          <p:nvPr/>
        </p:nvSpPr>
        <p:spPr bwMode="auto">
          <a:xfrm>
            <a:off x="3647282" y="1659246"/>
            <a:ext cx="3617912" cy="2992438"/>
          </a:xfrm>
          <a:prstGeom prst="roundRect">
            <a:avLst>
              <a:gd name="adj" fmla="val 4167"/>
            </a:avLst>
          </a:prstGeom>
          <a:solidFill>
            <a:srgbClr val="92D050">
              <a:alpha val="43000"/>
            </a:srgbClr>
          </a:solidFill>
          <a:ln w="19">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AT"/>
          </a:p>
        </p:txBody>
      </p:sp>
      <mc:AlternateContent xmlns:mc="http://schemas.openxmlformats.org/markup-compatibility/2006" xmlns:a14="http://schemas.microsoft.com/office/drawing/2010/main">
        <mc:Choice Requires="a14">
          <p:sp>
            <p:nvSpPr>
              <p:cNvPr id="26756" name="TextBox 26755"/>
              <p:cNvSpPr txBox="1"/>
              <p:nvPr/>
            </p:nvSpPr>
            <p:spPr>
              <a:xfrm>
                <a:off x="2289805" y="5157192"/>
                <a:ext cx="4000775" cy="40011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de-AT" sz="2000" i="1">
                          <a:solidFill>
                            <a:schemeClr val="bg2">
                              <a:lumMod val="50000"/>
                            </a:schemeClr>
                          </a:solidFill>
                          <a:latin typeface="Cambria Math"/>
                        </a:rPr>
                        <m:t>𝑝𝑑</m:t>
                      </m:r>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a:rPr>
                            <m:t>0,6</m:t>
                          </m:r>
                        </m:e>
                      </m:d>
                      <m:r>
                        <a:rPr lang="de-AT" sz="2000" i="1">
                          <a:solidFill>
                            <a:schemeClr val="bg2">
                              <a:lumMod val="50000"/>
                            </a:schemeClr>
                          </a:solidFill>
                          <a:latin typeface="Cambria Math"/>
                        </a:rPr>
                        <m:t>=1</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rPr>
                            <m:t>𝐶</m:t>
                          </m:r>
                        </m:e>
                        <m:sub>
                          <m:r>
                            <a:rPr lang="de-AT" sz="2000" i="1">
                              <a:solidFill>
                                <a:schemeClr val="bg2">
                                  <a:lumMod val="50000"/>
                                </a:schemeClr>
                              </a:solidFill>
                              <a:latin typeface="Cambria Math"/>
                            </a:rPr>
                            <m:t>1</m:t>
                          </m:r>
                        </m:sub>
                      </m:sSub>
                      <m:r>
                        <a:rPr lang="de-AT" sz="2000" i="1">
                          <a:solidFill>
                            <a:schemeClr val="bg2">
                              <a:lumMod val="50000"/>
                            </a:schemeClr>
                          </a:solidFill>
                          <a:latin typeface="Cambria Math"/>
                        </a:rPr>
                        <m:t>+1</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rPr>
                            <m:t>𝐶</m:t>
                          </m:r>
                        </m:e>
                        <m:sub>
                          <m:r>
                            <a:rPr lang="de-AT" sz="2000" i="1">
                              <a:solidFill>
                                <a:schemeClr val="bg2">
                                  <a:lumMod val="50000"/>
                                </a:schemeClr>
                              </a:solidFill>
                              <a:latin typeface="Cambria Math"/>
                            </a:rPr>
                            <m:t>2</m:t>
                          </m:r>
                        </m:sub>
                      </m:sSub>
                      <m:r>
                        <a:rPr lang="de-AT" sz="2000" i="1">
                          <a:solidFill>
                            <a:schemeClr val="bg2">
                              <a:lumMod val="50000"/>
                            </a:schemeClr>
                          </a:solidFill>
                          <a:latin typeface="Cambria Math"/>
                        </a:rPr>
                        <m:t>=3+3=6 </m:t>
                      </m:r>
                    </m:oMath>
                  </m:oMathPara>
                </a14:m>
                <a:endParaRPr lang="de-AT" sz="2000" dirty="0">
                  <a:solidFill>
                    <a:schemeClr val="bg2">
                      <a:lumMod val="50000"/>
                    </a:schemeClr>
                  </a:solidFill>
                </a:endParaRPr>
              </a:p>
            </p:txBody>
          </p:sp>
        </mc:Choice>
        <mc:Fallback xmlns="">
          <p:sp>
            <p:nvSpPr>
              <p:cNvPr id="26756" name="TextBox 26755"/>
              <p:cNvSpPr txBox="1">
                <a:spLocks noRot="1" noChangeAspect="1" noMove="1" noResize="1" noEditPoints="1" noAdjustHandles="1" noChangeArrowheads="1" noChangeShapeType="1" noTextEdit="1"/>
              </p:cNvSpPr>
              <p:nvPr/>
            </p:nvSpPr>
            <p:spPr>
              <a:xfrm>
                <a:off x="2289805" y="5157192"/>
                <a:ext cx="4000775" cy="400110"/>
              </a:xfrm>
              <a:prstGeom prst="rect">
                <a:avLst/>
              </a:prstGeom>
              <a:blipFill>
                <a:blip r:embed="rId3"/>
                <a:stretch>
                  <a:fillRect l="-762" b="-166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97" name="TextBox 196"/>
              <p:cNvSpPr txBox="1"/>
              <p:nvPr/>
            </p:nvSpPr>
            <p:spPr>
              <a:xfrm>
                <a:off x="2294497" y="5557302"/>
                <a:ext cx="4666214" cy="40011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de-AT" sz="2000" i="1">
                          <a:solidFill>
                            <a:schemeClr val="bg2">
                              <a:lumMod val="50000"/>
                            </a:schemeClr>
                          </a:solidFill>
                          <a:latin typeface="Cambria Math"/>
                        </a:rPr>
                        <m:t>𝑝𝑑</m:t>
                      </m:r>
                      <m:d>
                        <m:dPr>
                          <m:ctrlPr>
                            <a:rPr lang="de-AT" sz="2000" i="1">
                              <a:solidFill>
                                <a:schemeClr val="bg2">
                                  <a:lumMod val="50000"/>
                                </a:schemeClr>
                              </a:solidFill>
                              <a:latin typeface="Cambria Math" panose="02040503050406030204" pitchFamily="18" charset="0"/>
                            </a:rPr>
                          </m:ctrlPr>
                        </m:dPr>
                        <m:e>
                          <m:r>
                            <a:rPr lang="de-AT" sz="2000" i="1">
                              <a:solidFill>
                                <a:schemeClr val="bg2">
                                  <a:lumMod val="50000"/>
                                </a:schemeClr>
                              </a:solidFill>
                              <a:latin typeface="Cambria Math"/>
                            </a:rPr>
                            <m:t>4,16</m:t>
                          </m:r>
                        </m:e>
                      </m:d>
                      <m:r>
                        <a:rPr lang="de-AT" sz="2000" i="1">
                          <a:solidFill>
                            <a:schemeClr val="bg2">
                              <a:lumMod val="50000"/>
                            </a:schemeClr>
                          </a:solidFill>
                          <a:latin typeface="Cambria Math"/>
                        </a:rPr>
                        <m:t>=2</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rPr>
                            <m:t>𝐶</m:t>
                          </m:r>
                        </m:e>
                        <m:sub>
                          <m:r>
                            <a:rPr lang="de-AT" sz="2000" i="1">
                              <a:solidFill>
                                <a:schemeClr val="bg2">
                                  <a:lumMod val="50000"/>
                                </a:schemeClr>
                              </a:solidFill>
                              <a:latin typeface="Cambria Math"/>
                            </a:rPr>
                            <m:t>1</m:t>
                          </m:r>
                        </m:sub>
                      </m:sSub>
                      <m:r>
                        <a:rPr lang="de-AT" sz="2000" i="1">
                          <a:solidFill>
                            <a:schemeClr val="bg2">
                              <a:lumMod val="50000"/>
                            </a:schemeClr>
                          </a:solidFill>
                          <a:latin typeface="Cambria Math"/>
                        </a:rPr>
                        <m:t>+1</m:t>
                      </m:r>
                      <m:sSub>
                        <m:sSubPr>
                          <m:ctrlPr>
                            <a:rPr lang="de-AT" sz="2000" i="1">
                              <a:solidFill>
                                <a:schemeClr val="bg2">
                                  <a:lumMod val="50000"/>
                                </a:schemeClr>
                              </a:solidFill>
                              <a:latin typeface="Cambria Math" panose="02040503050406030204" pitchFamily="18" charset="0"/>
                            </a:rPr>
                          </m:ctrlPr>
                        </m:sSubPr>
                        <m:e>
                          <m:r>
                            <a:rPr lang="de-AT" sz="2000" i="1">
                              <a:solidFill>
                                <a:schemeClr val="bg2">
                                  <a:lumMod val="50000"/>
                                </a:schemeClr>
                              </a:solidFill>
                              <a:latin typeface="Cambria Math"/>
                            </a:rPr>
                            <m:t>𝐶</m:t>
                          </m:r>
                        </m:e>
                        <m:sub>
                          <m:r>
                            <a:rPr lang="de-AT" sz="2000" i="1">
                              <a:solidFill>
                                <a:schemeClr val="bg2">
                                  <a:lumMod val="50000"/>
                                </a:schemeClr>
                              </a:solidFill>
                              <a:latin typeface="Cambria Math"/>
                            </a:rPr>
                            <m:t>2</m:t>
                          </m:r>
                        </m:sub>
                      </m:sSub>
                      <m:r>
                        <a:rPr lang="de-AT" sz="2000" i="1">
                          <a:solidFill>
                            <a:schemeClr val="bg2">
                              <a:lumMod val="50000"/>
                            </a:schemeClr>
                          </a:solidFill>
                          <a:latin typeface="Cambria Math"/>
                        </a:rPr>
                        <m:t>=2∗3+3=9 </m:t>
                      </m:r>
                    </m:oMath>
                  </m:oMathPara>
                </a14:m>
                <a:endParaRPr lang="de-AT" sz="2000" dirty="0">
                  <a:solidFill>
                    <a:schemeClr val="bg2">
                      <a:lumMod val="50000"/>
                    </a:schemeClr>
                  </a:solidFill>
                </a:endParaRPr>
              </a:p>
            </p:txBody>
          </p:sp>
        </mc:Choice>
        <mc:Fallback xmlns="">
          <p:sp>
            <p:nvSpPr>
              <p:cNvPr id="197" name="TextBox 196"/>
              <p:cNvSpPr txBox="1">
                <a:spLocks noRot="1" noChangeAspect="1" noMove="1" noResize="1" noEditPoints="1" noAdjustHandles="1" noChangeArrowheads="1" noChangeShapeType="1" noTextEdit="1"/>
              </p:cNvSpPr>
              <p:nvPr/>
            </p:nvSpPr>
            <p:spPr>
              <a:xfrm>
                <a:off x="2294497" y="5557302"/>
                <a:ext cx="4666214" cy="400110"/>
              </a:xfrm>
              <a:prstGeom prst="rect">
                <a:avLst/>
              </a:prstGeom>
              <a:blipFill>
                <a:blip r:embed="rId4"/>
                <a:stretch>
                  <a:fillRect l="-522" b="-18462"/>
                </a:stretch>
              </a:blipFill>
            </p:spPr>
            <p:txBody>
              <a:bodyPr/>
              <a:lstStyle/>
              <a:p>
                <a:r>
                  <a:rPr lang="de-AT">
                    <a:noFill/>
                  </a:rPr>
                  <a:t> </a:t>
                </a:r>
              </a:p>
            </p:txBody>
          </p:sp>
        </mc:Fallback>
      </mc:AlternateContent>
      <p:sp>
        <p:nvSpPr>
          <p:cNvPr id="152" name="Date Placeholder 1">
            <a:extLst>
              <a:ext uri="{FF2B5EF4-FFF2-40B4-BE49-F238E27FC236}">
                <a16:creationId xmlns:a16="http://schemas.microsoft.com/office/drawing/2014/main" id="{CD02FB3C-AE37-41C3-94F7-A620E8BFA5EB}"/>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53" name="Inhaltsplatzhalter 5">
            <a:extLst>
              <a:ext uri="{FF2B5EF4-FFF2-40B4-BE49-F238E27FC236}">
                <a16:creationId xmlns:a16="http://schemas.microsoft.com/office/drawing/2014/main" id="{42094F54-6E5D-4999-8E87-5FDB06D394E0}"/>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208610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7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7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754" grpId="0" animBg="1"/>
      <p:bldP spid="26755" grpId="0" animBg="1"/>
      <p:bldP spid="26756" grpId="0"/>
      <p:bldP spid="19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EDF simulation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5DBC5D71-E9B7-4E80-8E63-ED2DEC95FD9E}"/>
              </a:ext>
            </a:extLst>
          </p:cNvPr>
          <p:cNvSpPr/>
          <p:nvPr/>
        </p:nvSpPr>
        <p:spPr>
          <a:xfrm>
            <a:off x="515939" y="908720"/>
            <a:ext cx="11183209" cy="2015936"/>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500" dirty="0">
                <a:latin typeface="Gill Sans Light"/>
              </a:rPr>
              <a:t>We can use the necessary and sufficient </a:t>
            </a:r>
            <a:r>
              <a:rPr lang="en-US" sz="2500" dirty="0" err="1">
                <a:latin typeface="Gill Sans Light"/>
              </a:rPr>
              <a:t>schedulability</a:t>
            </a:r>
            <a:r>
              <a:rPr lang="en-US" sz="2500" dirty="0">
                <a:latin typeface="Gill Sans Light"/>
              </a:rPr>
              <a:t> test based on </a:t>
            </a:r>
            <a:r>
              <a:rPr lang="en-US" sz="2500" b="1" dirty="0" err="1">
                <a:latin typeface="Gill Sans Light"/>
              </a:rPr>
              <a:t>dbf</a:t>
            </a:r>
            <a:endParaRPr lang="en-US" sz="2500" b="1" dirty="0">
              <a:latin typeface="Gill Sans Light"/>
            </a:endParaRPr>
          </a:p>
          <a:p>
            <a:pPr>
              <a:defRPr sz="3300">
                <a:solidFill>
                  <a:srgbClr val="414141"/>
                </a:solidFill>
                <a:latin typeface="Gill Sans Light"/>
                <a:ea typeface="Gill Sans Light"/>
                <a:cs typeface="Gill Sans Light"/>
                <a:sym typeface="Gill Sans Light"/>
              </a:defRPr>
            </a:pPr>
            <a:r>
              <a:rPr lang="en-US" sz="2500" dirty="0">
                <a:latin typeface="Gill Sans Light"/>
              </a:rPr>
              <a:t>We can use it to generate a static schedule table –</a:t>
            </a:r>
            <a:br>
              <a:rPr lang="en-US" sz="2500" dirty="0">
                <a:latin typeface="Gill Sans Light"/>
              </a:rPr>
            </a:br>
            <a:r>
              <a:rPr lang="en-US" sz="2500" dirty="0">
                <a:latin typeface="Gill Sans Light"/>
              </a:rPr>
              <a:t>     simulate EDF until 2*</a:t>
            </a:r>
            <a:r>
              <a:rPr lang="en-US" sz="2500" dirty="0" err="1">
                <a:latin typeface="Gill Sans Light"/>
              </a:rPr>
              <a:t>Hyperperiod</a:t>
            </a:r>
            <a:r>
              <a:rPr lang="en-US" sz="2500" dirty="0">
                <a:latin typeface="Gill Sans Light"/>
              </a:rPr>
              <a:t> + </a:t>
            </a:r>
            <a:r>
              <a:rPr lang="en-US" sz="2500" dirty="0" err="1">
                <a:latin typeface="Gill Sans Light"/>
              </a:rPr>
              <a:t>max_offset</a:t>
            </a:r>
            <a:endParaRPr lang="en-US" sz="2500" dirty="0">
              <a:latin typeface="Gill Sans Light"/>
            </a:endParaRPr>
          </a:p>
          <a:p>
            <a:pPr>
              <a:defRPr sz="3300">
                <a:solidFill>
                  <a:srgbClr val="414141"/>
                </a:solidFill>
                <a:latin typeface="Gill Sans Light"/>
                <a:ea typeface="Gill Sans Light"/>
                <a:cs typeface="Gill Sans Light"/>
                <a:sym typeface="Gill Sans Light"/>
              </a:defRPr>
            </a:pPr>
            <a:endParaRPr lang="en-US" sz="2500" dirty="0">
              <a:latin typeface="Gill Sans Light"/>
            </a:endParaRPr>
          </a:p>
          <a:p>
            <a:pPr>
              <a:defRPr sz="3300">
                <a:solidFill>
                  <a:srgbClr val="414141"/>
                </a:solidFill>
                <a:latin typeface="Gill Sans Light"/>
                <a:ea typeface="Gill Sans Light"/>
                <a:cs typeface="Gill Sans Light"/>
                <a:sym typeface="Gill Sans Light"/>
              </a:defRPr>
            </a:pPr>
            <a:r>
              <a:rPr lang="en-US" sz="2500" dirty="0" err="1">
                <a:latin typeface="Gill Sans Light"/>
              </a:rPr>
              <a:t>Schedulability</a:t>
            </a:r>
            <a:r>
              <a:rPr lang="en-US" sz="2500" dirty="0">
                <a:latin typeface="Gill Sans Light"/>
              </a:rPr>
              <a:t> test:</a:t>
            </a:r>
          </a:p>
        </p:txBody>
      </p:sp>
      <p:pic>
        <p:nvPicPr>
          <p:cNvPr id="6" name="Picture 5">
            <a:extLst>
              <a:ext uri="{FF2B5EF4-FFF2-40B4-BE49-F238E27FC236}">
                <a16:creationId xmlns:a16="http://schemas.microsoft.com/office/drawing/2014/main" id="{99F2E15B-BF6C-4918-9FC3-BF6B8055B9FD}"/>
              </a:ext>
            </a:extLst>
          </p:cNvPr>
          <p:cNvPicPr>
            <a:picLocks noChangeAspect="1"/>
          </p:cNvPicPr>
          <p:nvPr/>
        </p:nvPicPr>
        <p:blipFill>
          <a:blip r:embed="rId2"/>
          <a:stretch>
            <a:fillRect/>
          </a:stretch>
        </p:blipFill>
        <p:spPr>
          <a:xfrm>
            <a:off x="3719736" y="2532677"/>
            <a:ext cx="5341526" cy="2805277"/>
          </a:xfrm>
          <a:prstGeom prst="rect">
            <a:avLst/>
          </a:prstGeom>
        </p:spPr>
      </p:pic>
      <p:sp>
        <p:nvSpPr>
          <p:cNvPr id="9" name="Rectangle 8">
            <a:extLst>
              <a:ext uri="{FF2B5EF4-FFF2-40B4-BE49-F238E27FC236}">
                <a16:creationId xmlns:a16="http://schemas.microsoft.com/office/drawing/2014/main" id="{E418E29D-0B10-4B0C-B3BA-0B8EC8221736}"/>
              </a:ext>
            </a:extLst>
          </p:cNvPr>
          <p:cNvSpPr/>
          <p:nvPr/>
        </p:nvSpPr>
        <p:spPr>
          <a:xfrm>
            <a:off x="507935" y="5503013"/>
            <a:ext cx="10019877" cy="523220"/>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800" dirty="0">
                <a:latin typeface="Gill Sans Light"/>
              </a:rPr>
              <a:t>Two knobs to play around with: </a:t>
            </a:r>
            <a:r>
              <a:rPr lang="en-US" sz="2800" b="1" dirty="0">
                <a:latin typeface="Gill Sans Light"/>
              </a:rPr>
              <a:t>offset</a:t>
            </a:r>
            <a:r>
              <a:rPr lang="en-US" sz="2800" dirty="0">
                <a:latin typeface="Gill Sans Light"/>
              </a:rPr>
              <a:t> and </a:t>
            </a:r>
            <a:r>
              <a:rPr lang="en-US" sz="2800" b="1" dirty="0">
                <a:latin typeface="Gill Sans Light"/>
              </a:rPr>
              <a:t>deadline</a:t>
            </a:r>
            <a:r>
              <a:rPr lang="en-US" sz="2800" dirty="0">
                <a:latin typeface="Gill Sans Light"/>
              </a:rPr>
              <a:t> of each task</a:t>
            </a:r>
          </a:p>
        </p:txBody>
      </p:sp>
    </p:spTree>
    <p:extLst>
      <p:ext uri="{BB962C8B-B14F-4D97-AF65-F5344CB8AC3E}">
        <p14:creationId xmlns:p14="http://schemas.microsoft.com/office/powerpoint/2010/main" val="2331032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Simulated Annealing + EDF simulation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7" name="Picture 6">
            <a:extLst>
              <a:ext uri="{FF2B5EF4-FFF2-40B4-BE49-F238E27FC236}">
                <a16:creationId xmlns:a16="http://schemas.microsoft.com/office/drawing/2014/main" id="{B9FEE284-2BC4-4A25-9A9A-5AB07BA8C4B5}"/>
              </a:ext>
            </a:extLst>
          </p:cNvPr>
          <p:cNvPicPr>
            <a:picLocks noChangeAspect="1"/>
          </p:cNvPicPr>
          <p:nvPr/>
        </p:nvPicPr>
        <p:blipFill>
          <a:blip r:embed="rId2"/>
          <a:stretch>
            <a:fillRect/>
          </a:stretch>
        </p:blipFill>
        <p:spPr>
          <a:xfrm>
            <a:off x="7236697" y="2444136"/>
            <a:ext cx="4344831" cy="3429439"/>
          </a:xfrm>
          <a:prstGeom prst="rect">
            <a:avLst/>
          </a:prstGeom>
        </p:spPr>
      </p:pic>
      <p:sp>
        <p:nvSpPr>
          <p:cNvPr id="10" name="Rectangle 9">
            <a:extLst>
              <a:ext uri="{FF2B5EF4-FFF2-40B4-BE49-F238E27FC236}">
                <a16:creationId xmlns:a16="http://schemas.microsoft.com/office/drawing/2014/main" id="{48827B6A-5B99-4F0C-A197-54346AFF974D}"/>
              </a:ext>
            </a:extLst>
          </p:cNvPr>
          <p:cNvSpPr/>
          <p:nvPr/>
        </p:nvSpPr>
        <p:spPr>
          <a:xfrm>
            <a:off x="407368" y="1052736"/>
            <a:ext cx="6984776" cy="4339650"/>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600" b="1" dirty="0">
                <a:latin typeface="Gill Sans Light"/>
              </a:rPr>
              <a:t>Simple Algorithm:</a:t>
            </a:r>
          </a:p>
          <a:p>
            <a:pPr>
              <a:defRPr sz="3300">
                <a:solidFill>
                  <a:srgbClr val="414141"/>
                </a:solidFill>
                <a:latin typeface="Gill Sans Light"/>
                <a:ea typeface="Gill Sans Light"/>
                <a:cs typeface="Gill Sans Light"/>
                <a:sym typeface="Gill Sans Light"/>
              </a:defRPr>
            </a:pPr>
            <a:r>
              <a:rPr lang="en-US" sz="2500" dirty="0">
                <a:latin typeface="Gill Sans Light"/>
              </a:rPr>
              <a:t>Generate initial candidate: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task offsets = 0</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task deadlines = Period</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task to core assignment based on best-fit/first-fit</a:t>
            </a:r>
          </a:p>
          <a:p>
            <a:pPr>
              <a:defRPr sz="3300">
                <a:solidFill>
                  <a:srgbClr val="414141"/>
                </a:solidFill>
                <a:latin typeface="Gill Sans Light"/>
                <a:ea typeface="Gill Sans Light"/>
                <a:cs typeface="Gill Sans Light"/>
                <a:sym typeface="Gill Sans Light"/>
              </a:defRPr>
            </a:pPr>
            <a:r>
              <a:rPr lang="en-US" sz="2500" dirty="0">
                <a:latin typeface="Gill Sans Light"/>
              </a:rPr>
              <a:t>Simulated Annealing Loop: </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EDF </a:t>
            </a:r>
            <a:r>
              <a:rPr lang="en-US" sz="2500" dirty="0" err="1">
                <a:latin typeface="Gill Sans Light"/>
              </a:rPr>
              <a:t>schedulability</a:t>
            </a:r>
            <a:r>
              <a:rPr lang="en-US" sz="2500" dirty="0">
                <a:latin typeface="Gill Sans Light"/>
              </a:rPr>
              <a:t> test/EDF simulator </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Build dependency graph (next slide)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Chain latency test (linear)</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500" dirty="0">
                <a:latin typeface="Gill Sans Light"/>
              </a:rPr>
              <a:t>Generate neighbor: modification of offsets/deadlines (what is a good metric?)</a:t>
            </a:r>
          </a:p>
        </p:txBody>
      </p:sp>
    </p:spTree>
    <p:extLst>
      <p:ext uri="{BB962C8B-B14F-4D97-AF65-F5344CB8AC3E}">
        <p14:creationId xmlns:p14="http://schemas.microsoft.com/office/powerpoint/2010/main" val="60813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a:extLst>
              <a:ext uri="{FF2B5EF4-FFF2-40B4-BE49-F238E27FC236}">
                <a16:creationId xmlns:a16="http://schemas.microsoft.com/office/drawing/2014/main" id="{CCB8E1A8-2D09-4621-8C79-811E41A994F3}"/>
              </a:ext>
            </a:extLst>
          </p:cNvPr>
          <p:cNvSpPr/>
          <p:nvPr/>
        </p:nvSpPr>
        <p:spPr>
          <a:xfrm>
            <a:off x="1453994" y="4889023"/>
            <a:ext cx="9144001" cy="1236858"/>
          </a:xfrm>
          <a:custGeom>
            <a:avLst/>
            <a:gdLst/>
            <a:ahLst/>
            <a:cxnLst>
              <a:cxn ang="0">
                <a:pos x="wd2" y="hd2"/>
              </a:cxn>
              <a:cxn ang="5400000">
                <a:pos x="wd2" y="hd2"/>
              </a:cxn>
              <a:cxn ang="10800000">
                <a:pos x="wd2" y="hd2"/>
              </a:cxn>
              <a:cxn ang="16200000">
                <a:pos x="wd2" y="hd2"/>
              </a:cxn>
            </a:cxnLst>
            <a:rect l="0" t="0" r="r" b="b"/>
            <a:pathLst>
              <a:path w="21600" h="21600" extrusionOk="0">
                <a:moveTo>
                  <a:pt x="0" y="5559"/>
                </a:moveTo>
                <a:lnTo>
                  <a:pt x="10800" y="0"/>
                </a:lnTo>
                <a:lnTo>
                  <a:pt x="21600" y="5559"/>
                </a:lnTo>
                <a:lnTo>
                  <a:pt x="21600" y="21600"/>
                </a:lnTo>
                <a:lnTo>
                  <a:pt x="0" y="21600"/>
                </a:lnTo>
                <a:lnTo>
                  <a:pt x="0" y="5559"/>
                </a:lnTo>
                <a:close/>
              </a:path>
            </a:pathLst>
          </a:custGeom>
          <a:solidFill>
            <a:srgbClr val="D9D9D9"/>
          </a:solidFill>
          <a:ln w="12700">
            <a:miter lim="400000"/>
          </a:ln>
        </p:spPr>
        <p:txBody>
          <a:bodyPr lIns="32146" rIns="32146"/>
          <a:lstStyle/>
          <a:p>
            <a:pPr marL="2232" indent="-2232" defTabSz="642915">
              <a:lnSpc>
                <a:spcPct val="95000"/>
              </a:lnSpc>
              <a:spcBef>
                <a:spcPts val="492"/>
              </a:spcBef>
              <a:defRPr sz="4300">
                <a:solidFill>
                  <a:srgbClr val="0093D0"/>
                </a:solidFill>
                <a:latin typeface="Arial"/>
                <a:ea typeface="Arial"/>
                <a:cs typeface="Arial"/>
                <a:sym typeface="Arial"/>
              </a:defRPr>
            </a:pPr>
            <a:endParaRPr sz="3023"/>
          </a:p>
        </p:txBody>
      </p:sp>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R&amp;D Funded Projects at a Value of 20 MEUR</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0" name="Strategic R&amp;D of time-triggered communication platforms,…">
            <a:extLst>
              <a:ext uri="{FF2B5EF4-FFF2-40B4-BE49-F238E27FC236}">
                <a16:creationId xmlns:a16="http://schemas.microsoft.com/office/drawing/2014/main" id="{C4209954-B005-4289-9BA7-F59D8BC7CEE1}"/>
              </a:ext>
            </a:extLst>
          </p:cNvPr>
          <p:cNvSpPr txBox="1"/>
          <p:nvPr/>
        </p:nvSpPr>
        <p:spPr>
          <a:xfrm>
            <a:off x="1594005" y="5353803"/>
            <a:ext cx="9003990" cy="56547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232" indent="-2232" defTabSz="642915">
              <a:lnSpc>
                <a:spcPct val="95000"/>
              </a:lnSpc>
              <a:spcBef>
                <a:spcPts val="141"/>
              </a:spcBef>
              <a:defRPr sz="2400">
                <a:solidFill>
                  <a:srgbClr val="0093D0"/>
                </a:solidFill>
                <a:latin typeface="Gill Sans Light"/>
                <a:ea typeface="Gill Sans Light"/>
                <a:cs typeface="Gill Sans Light"/>
                <a:sym typeface="Gill Sans Light"/>
              </a:defRPr>
            </a:pPr>
            <a:r>
              <a:rPr sz="1687" dirty="0"/>
              <a:t>Strategic R&amp;D of time-triggered communication platforms,</a:t>
            </a:r>
            <a:r>
              <a:rPr lang="de-AT" sz="1687" dirty="0"/>
              <a:t> </a:t>
            </a:r>
            <a:r>
              <a:rPr sz="1687" dirty="0"/>
              <a:t>prototypes for electronic modules, on-board software and safety platform elements</a:t>
            </a:r>
            <a:r>
              <a:rPr lang="de-AT" sz="1687" dirty="0"/>
              <a:t> </a:t>
            </a:r>
            <a:r>
              <a:rPr sz="1687" dirty="0"/>
              <a:t>for relevant future application domains</a:t>
            </a:r>
          </a:p>
        </p:txBody>
      </p:sp>
      <p:sp>
        <p:nvSpPr>
          <p:cNvPr id="11" name="Rectangle 27">
            <a:extLst>
              <a:ext uri="{FF2B5EF4-FFF2-40B4-BE49-F238E27FC236}">
                <a16:creationId xmlns:a16="http://schemas.microsoft.com/office/drawing/2014/main" id="{5485B075-CDC1-471A-A098-654E7C78E26D}"/>
              </a:ext>
            </a:extLst>
          </p:cNvPr>
          <p:cNvSpPr txBox="1"/>
          <p:nvPr/>
        </p:nvSpPr>
        <p:spPr>
          <a:xfrm>
            <a:off x="534040" y="3748523"/>
            <a:ext cx="6174314" cy="114339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123895" lvl="1" indent="-123895"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EC-funded projects </a:t>
            </a:r>
            <a:r>
              <a:rPr sz="1687" dirty="0">
                <a:solidFill>
                  <a:srgbClr val="000000"/>
                </a:solidFill>
              </a:rPr>
              <a:t>in ARTEMIS, DREAMS, ENABLE-S3, ECSEL, ITEA 1&amp;2, </a:t>
            </a:r>
            <a:r>
              <a:rPr sz="1687" dirty="0" err="1">
                <a:solidFill>
                  <a:srgbClr val="000000"/>
                </a:solidFill>
              </a:rPr>
              <a:t>Eurostars</a:t>
            </a:r>
            <a:r>
              <a:rPr sz="1687" dirty="0">
                <a:solidFill>
                  <a:srgbClr val="000000"/>
                </a:solidFill>
              </a:rPr>
              <a:t>, </a:t>
            </a:r>
            <a:r>
              <a:rPr sz="1687" dirty="0" err="1">
                <a:solidFill>
                  <a:srgbClr val="000000"/>
                </a:solidFill>
              </a:rPr>
              <a:t>Greencars</a:t>
            </a:r>
            <a:r>
              <a:rPr sz="1687" dirty="0">
                <a:solidFill>
                  <a:srgbClr val="000000"/>
                </a:solidFill>
              </a:rPr>
              <a:t>, </a:t>
            </a:r>
            <a:r>
              <a:rPr sz="1687" dirty="0" err="1">
                <a:solidFill>
                  <a:srgbClr val="000000"/>
                </a:solidFill>
              </a:rPr>
              <a:t>Cleansky</a:t>
            </a:r>
            <a:r>
              <a:rPr sz="1687" dirty="0">
                <a:solidFill>
                  <a:srgbClr val="000000"/>
                </a:solidFill>
              </a:rPr>
              <a:t>, Marie Currie and other R&amp;D Projects directly funded in FP5, FP6, FP7, H2020 </a:t>
            </a:r>
          </a:p>
          <a:p>
            <a:pPr marL="123895" lvl="1" indent="-123895"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US programs: </a:t>
            </a:r>
            <a:r>
              <a:rPr sz="1687" dirty="0">
                <a:solidFill>
                  <a:srgbClr val="000000"/>
                </a:solidFill>
              </a:rPr>
              <a:t>NASA, DARPA, NSF</a:t>
            </a:r>
          </a:p>
        </p:txBody>
      </p:sp>
      <p:pic>
        <p:nvPicPr>
          <p:cNvPr id="12" name="Grafik 7" descr="Grafik 7">
            <a:extLst>
              <a:ext uri="{FF2B5EF4-FFF2-40B4-BE49-F238E27FC236}">
                <a16:creationId xmlns:a16="http://schemas.microsoft.com/office/drawing/2014/main" id="{6F3D1EB7-DE65-4496-8C95-355F91021657}"/>
              </a:ext>
            </a:extLst>
          </p:cNvPr>
          <p:cNvPicPr>
            <a:picLocks noChangeAspect="1"/>
          </p:cNvPicPr>
          <p:nvPr/>
        </p:nvPicPr>
        <p:blipFill>
          <a:blip r:embed="rId2"/>
          <a:stretch>
            <a:fillRect/>
          </a:stretch>
        </p:blipFill>
        <p:spPr>
          <a:xfrm>
            <a:off x="9856252" y="4277846"/>
            <a:ext cx="1483486" cy="847428"/>
          </a:xfrm>
          <a:prstGeom prst="rect">
            <a:avLst/>
          </a:prstGeom>
          <a:ln w="12700">
            <a:miter lim="400000"/>
          </a:ln>
        </p:spPr>
      </p:pic>
      <p:sp>
        <p:nvSpPr>
          <p:cNvPr id="13" name="Rechteck 3">
            <a:extLst>
              <a:ext uri="{FF2B5EF4-FFF2-40B4-BE49-F238E27FC236}">
                <a16:creationId xmlns:a16="http://schemas.microsoft.com/office/drawing/2014/main" id="{20B96C6B-3709-4986-8E58-62FAA6B63422}"/>
              </a:ext>
            </a:extLst>
          </p:cNvPr>
          <p:cNvSpPr txBox="1"/>
          <p:nvPr/>
        </p:nvSpPr>
        <p:spPr>
          <a:xfrm>
            <a:off x="569758" y="1174341"/>
            <a:ext cx="6174314" cy="203863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Aerospace: </a:t>
            </a:r>
            <a:r>
              <a:rPr sz="1687" dirty="0">
                <a:solidFill>
                  <a:srgbClr val="000000"/>
                </a:solidFill>
              </a:rPr>
              <a:t>Airbus, Boeing, Diehl, Honeywell, Liebherr, Safran, Thales, UTC Aerospace Systems etc.</a:t>
            </a:r>
          </a:p>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Automotive: </a:t>
            </a:r>
            <a:r>
              <a:rPr sz="1687" dirty="0">
                <a:solidFill>
                  <a:srgbClr val="000000"/>
                </a:solidFill>
              </a:rPr>
              <a:t>Audi, AVL, Continental,</a:t>
            </a:r>
            <a:br>
              <a:rPr sz="1687" dirty="0">
                <a:solidFill>
                  <a:srgbClr val="000000"/>
                </a:solidFill>
              </a:rPr>
            </a:br>
            <a:r>
              <a:rPr sz="1687" dirty="0">
                <a:solidFill>
                  <a:srgbClr val="000000"/>
                </a:solidFill>
              </a:rPr>
              <a:t>Delphi, Denso, </a:t>
            </a:r>
            <a:r>
              <a:rPr sz="1687" dirty="0" err="1">
                <a:solidFill>
                  <a:srgbClr val="000000"/>
                </a:solidFill>
              </a:rPr>
              <a:t>Valeo</a:t>
            </a:r>
            <a:r>
              <a:rPr sz="1687" dirty="0">
                <a:solidFill>
                  <a:srgbClr val="000000"/>
                </a:solidFill>
              </a:rPr>
              <a:t>, Volvo, etc.</a:t>
            </a:r>
          </a:p>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Industrial: </a:t>
            </a:r>
            <a:r>
              <a:rPr sz="1687" dirty="0">
                <a:solidFill>
                  <a:srgbClr val="000000"/>
                </a:solidFill>
              </a:rPr>
              <a:t>Alstom, IBM, </a:t>
            </a:r>
            <a:r>
              <a:rPr sz="1687" dirty="0" err="1">
                <a:solidFill>
                  <a:srgbClr val="000000"/>
                </a:solidFill>
              </a:rPr>
              <a:t>Sysgo</a:t>
            </a:r>
            <a:r>
              <a:rPr sz="1687" dirty="0">
                <a:solidFill>
                  <a:srgbClr val="000000"/>
                </a:solidFill>
              </a:rPr>
              <a:t>, Thales Austria, etc.</a:t>
            </a:r>
          </a:p>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Off-Highway: </a:t>
            </a:r>
            <a:r>
              <a:rPr sz="1687" dirty="0" err="1">
                <a:solidFill>
                  <a:srgbClr val="000000"/>
                </a:solidFill>
              </a:rPr>
              <a:t>Palfinger</a:t>
            </a:r>
            <a:r>
              <a:rPr sz="1687" dirty="0">
                <a:solidFill>
                  <a:srgbClr val="000000"/>
                </a:solidFill>
              </a:rPr>
              <a:t>, Schwing, etc.</a:t>
            </a:r>
          </a:p>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Semiconductors: </a:t>
            </a:r>
            <a:r>
              <a:rPr sz="1687" dirty="0" err="1">
                <a:solidFill>
                  <a:srgbClr val="000000"/>
                </a:solidFill>
              </a:rPr>
              <a:t>ams</a:t>
            </a:r>
            <a:r>
              <a:rPr sz="1687" dirty="0">
                <a:solidFill>
                  <a:srgbClr val="000000"/>
                </a:solidFill>
              </a:rPr>
              <a:t> AG, Infineon, Intel, NXP, ON Semiconductor, etc.</a:t>
            </a:r>
          </a:p>
        </p:txBody>
      </p:sp>
      <p:sp>
        <p:nvSpPr>
          <p:cNvPr id="14" name="Rechteck 5">
            <a:extLst>
              <a:ext uri="{FF2B5EF4-FFF2-40B4-BE49-F238E27FC236}">
                <a16:creationId xmlns:a16="http://schemas.microsoft.com/office/drawing/2014/main" id="{49E2301C-E584-422C-A354-F56301AC66DA}"/>
              </a:ext>
            </a:extLst>
          </p:cNvPr>
          <p:cNvSpPr txBox="1"/>
          <p:nvPr/>
        </p:nvSpPr>
        <p:spPr>
          <a:xfrm>
            <a:off x="7266028" y="966492"/>
            <a:ext cx="4086556" cy="25713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Universities:</a:t>
            </a:r>
            <a:r>
              <a:rPr sz="1687" dirty="0">
                <a:solidFill>
                  <a:srgbClr val="414141"/>
                </a:solidFill>
              </a:rPr>
              <a:t> </a:t>
            </a:r>
            <a:r>
              <a:rPr sz="1687" dirty="0">
                <a:solidFill>
                  <a:srgbClr val="000000"/>
                </a:solidFill>
              </a:rPr>
              <a:t>Vienna University of Technology, Berkeley University of California, DTU, Chalmers University of Technology, KTH, University of Siegen, University of Kaiserslautern, etc.</a:t>
            </a:r>
          </a:p>
          <a:p>
            <a:pPr marL="122779" lvl="1" indent="-122779" defTabSz="642915">
              <a:lnSpc>
                <a:spcPct val="110000"/>
              </a:lnSpc>
              <a:spcBef>
                <a:spcPts val="70"/>
              </a:spcBef>
              <a:buSzPct val="100000"/>
              <a:buFont typeface="Arial"/>
              <a:buChar char="•"/>
              <a:defRPr sz="2400">
                <a:solidFill>
                  <a:srgbClr val="0093D0"/>
                </a:solidFill>
                <a:latin typeface="Gill Sans Light"/>
                <a:ea typeface="Gill Sans Light"/>
                <a:cs typeface="Gill Sans Light"/>
                <a:sym typeface="Gill Sans Light"/>
              </a:defRPr>
            </a:pPr>
            <a:r>
              <a:rPr sz="1687" dirty="0"/>
              <a:t>Research Organizations: </a:t>
            </a:r>
            <a:r>
              <a:rPr sz="1687" dirty="0">
                <a:solidFill>
                  <a:srgbClr val="000000"/>
                </a:solidFill>
              </a:rPr>
              <a:t>Austrian Institute of Technology, Barcelona Supercomputing Center, CEA, </a:t>
            </a:r>
            <a:r>
              <a:rPr sz="1687" dirty="0" err="1">
                <a:solidFill>
                  <a:srgbClr val="000000"/>
                </a:solidFill>
              </a:rPr>
              <a:t>Technalia</a:t>
            </a:r>
            <a:r>
              <a:rPr sz="1687" dirty="0">
                <a:solidFill>
                  <a:srgbClr val="000000"/>
                </a:solidFill>
              </a:rPr>
              <a:t>, </a:t>
            </a:r>
            <a:r>
              <a:rPr sz="1687" dirty="0" err="1">
                <a:solidFill>
                  <a:srgbClr val="000000"/>
                </a:solidFill>
              </a:rPr>
              <a:t>Fortiss</a:t>
            </a:r>
            <a:r>
              <a:rPr sz="1687" dirty="0">
                <a:solidFill>
                  <a:srgbClr val="000000"/>
                </a:solidFill>
              </a:rPr>
              <a:t> GmbH, Fraunhofer Society, SRI, TNO, etc.</a:t>
            </a:r>
          </a:p>
        </p:txBody>
      </p:sp>
      <p:sp>
        <p:nvSpPr>
          <p:cNvPr id="15" name="Textfeld 5">
            <a:extLst>
              <a:ext uri="{FF2B5EF4-FFF2-40B4-BE49-F238E27FC236}">
                <a16:creationId xmlns:a16="http://schemas.microsoft.com/office/drawing/2014/main" id="{65933266-0A51-4019-95BA-3E9A67FDEABF}"/>
              </a:ext>
            </a:extLst>
          </p:cNvPr>
          <p:cNvSpPr txBox="1"/>
          <p:nvPr/>
        </p:nvSpPr>
        <p:spPr>
          <a:xfrm>
            <a:off x="474601" y="821451"/>
            <a:ext cx="2775918" cy="351956"/>
          </a:xfrm>
          <a:prstGeom prst="rect">
            <a:avLst/>
          </a:prstGeom>
          <a:solidFill>
            <a:srgbClr val="0093D0"/>
          </a:solidFill>
          <a:ln w="12700">
            <a:miter lim="400000"/>
          </a:ln>
          <a:extLst>
            <a:ext uri="{C572A759-6A51-4108-AA02-DFA0A04FC94B}">
              <ma14:wrappingTextBoxFlag xmlns="" xmlns:ma14="http://schemas.microsoft.com/office/mac/drawingml/2011/main" val="1"/>
            </a:ext>
          </a:extLst>
        </p:spPr>
        <p:txBody>
          <a:bodyPr wrap="none" lIns="32146" rIns="32146">
            <a:spAutoFit/>
          </a:bodyPr>
          <a:lstStyle>
            <a:lvl1pPr algn="l" defTabSz="914400">
              <a:defRPr sz="2400">
                <a:solidFill>
                  <a:srgbClr val="FFFFFF"/>
                </a:solidFill>
                <a:latin typeface="Gill Sans Light"/>
                <a:ea typeface="Gill Sans Light"/>
                <a:cs typeface="Gill Sans Light"/>
                <a:sym typeface="Gill Sans Light"/>
              </a:defRPr>
            </a:lvl1pPr>
          </a:lstStyle>
          <a:p>
            <a:r>
              <a:rPr sz="1687" dirty="0"/>
              <a:t>R&amp;D Cooperation with Industry</a:t>
            </a:r>
          </a:p>
        </p:txBody>
      </p:sp>
      <p:sp>
        <p:nvSpPr>
          <p:cNvPr id="17" name="Textfeld 5">
            <a:extLst>
              <a:ext uri="{FF2B5EF4-FFF2-40B4-BE49-F238E27FC236}">
                <a16:creationId xmlns:a16="http://schemas.microsoft.com/office/drawing/2014/main" id="{F21C536C-6DFB-4D21-9E87-57F3DAFE91DD}"/>
              </a:ext>
            </a:extLst>
          </p:cNvPr>
          <p:cNvSpPr txBox="1"/>
          <p:nvPr/>
        </p:nvSpPr>
        <p:spPr>
          <a:xfrm>
            <a:off x="475873" y="3407662"/>
            <a:ext cx="2735844" cy="351956"/>
          </a:xfrm>
          <a:prstGeom prst="rect">
            <a:avLst/>
          </a:prstGeom>
          <a:solidFill>
            <a:srgbClr val="0093D0"/>
          </a:solidFill>
          <a:ln w="12700">
            <a:miter lim="400000"/>
          </a:ln>
          <a:extLst>
            <a:ext uri="{C572A759-6A51-4108-AA02-DFA0A04FC94B}">
              <ma14:wrappingTextBoxFlag xmlns="" xmlns:ma14="http://schemas.microsoft.com/office/mac/drawingml/2011/main" val="1"/>
            </a:ext>
          </a:extLst>
        </p:spPr>
        <p:txBody>
          <a:bodyPr wrap="none" lIns="32146" rIns="32146">
            <a:spAutoFit/>
          </a:bodyPr>
          <a:lstStyle>
            <a:lvl1pPr algn="l" defTabSz="914400">
              <a:defRPr sz="2400">
                <a:solidFill>
                  <a:srgbClr val="FFFFFF"/>
                </a:solidFill>
                <a:latin typeface="Gill Sans Light"/>
                <a:ea typeface="Gill Sans Light"/>
                <a:cs typeface="Gill Sans Light"/>
                <a:sym typeface="Gill Sans Light"/>
              </a:defRPr>
            </a:lvl1pPr>
          </a:lstStyle>
          <a:p>
            <a:r>
              <a:rPr sz="1687"/>
              <a:t>International Research Network</a:t>
            </a:r>
          </a:p>
        </p:txBody>
      </p:sp>
    </p:spTree>
    <p:extLst>
      <p:ext uri="{BB962C8B-B14F-4D97-AF65-F5344CB8AC3E}">
        <p14:creationId xmlns:p14="http://schemas.microsoft.com/office/powerpoint/2010/main" val="26273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0-#ppt_w/2"/>
                                          </p:val>
                                        </p:tav>
                                        <p:tav tm="100000">
                                          <p:val>
                                            <p:strVal val="#ppt_x"/>
                                          </p:val>
                                        </p:tav>
                                      </p:tavLst>
                                    </p:anim>
                                    <p:anim calcmode="lin" valueType="num">
                                      <p:cBhvr>
                                        <p:cTn id="8" dur="1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iterate>
                                    <p:tmAbs val="0"/>
                                  </p:iterate>
                                  <p:childTnLst>
                                    <p:set>
                                      <p:cBhvr>
                                        <p:cTn id="11" fill="hold"/>
                                        <p:tgtEl>
                                          <p:spTgt spid="17"/>
                                        </p:tgtEl>
                                        <p:attrNameLst>
                                          <p:attrName>style.visibility</p:attrName>
                                        </p:attrNameLst>
                                      </p:cBhvr>
                                      <p:to>
                                        <p:strVal val="visible"/>
                                      </p:to>
                                    </p:set>
                                    <p:anim calcmode="lin" valueType="num">
                                      <p:cBhvr>
                                        <p:cTn id="12" dur="1000" fill="hold"/>
                                        <p:tgtEl>
                                          <p:spTgt spid="17"/>
                                        </p:tgtEl>
                                        <p:attrNameLst>
                                          <p:attrName>ppt_x</p:attrName>
                                        </p:attrNameLst>
                                      </p:cBhvr>
                                      <p:tavLst>
                                        <p:tav tm="0">
                                          <p:val>
                                            <p:strVal val="0-#ppt_w/2"/>
                                          </p:val>
                                        </p:tav>
                                        <p:tav tm="100000">
                                          <p:val>
                                            <p:strVal val="#ppt_x"/>
                                          </p:val>
                                        </p:tav>
                                      </p:tavLst>
                                    </p:anim>
                                    <p:anim calcmode="lin" valueType="num">
                                      <p:cBhvr>
                                        <p:cTn id="13"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7"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Checking task chains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7" name="Picture 6">
            <a:extLst>
              <a:ext uri="{FF2B5EF4-FFF2-40B4-BE49-F238E27FC236}">
                <a16:creationId xmlns:a16="http://schemas.microsoft.com/office/drawing/2014/main" id="{77B4AA75-1C44-47F7-907C-0F1B995A27F6}"/>
              </a:ext>
            </a:extLst>
          </p:cNvPr>
          <p:cNvPicPr>
            <a:picLocks noChangeAspect="1"/>
          </p:cNvPicPr>
          <p:nvPr/>
        </p:nvPicPr>
        <p:blipFill>
          <a:blip r:embed="rId2"/>
          <a:stretch>
            <a:fillRect/>
          </a:stretch>
        </p:blipFill>
        <p:spPr>
          <a:xfrm>
            <a:off x="5807968" y="823749"/>
            <a:ext cx="6574543" cy="5618283"/>
          </a:xfrm>
          <a:prstGeom prst="rect">
            <a:avLst/>
          </a:prstGeom>
        </p:spPr>
      </p:pic>
      <p:pic>
        <p:nvPicPr>
          <p:cNvPr id="8" name="Picture 7">
            <a:extLst>
              <a:ext uri="{FF2B5EF4-FFF2-40B4-BE49-F238E27FC236}">
                <a16:creationId xmlns:a16="http://schemas.microsoft.com/office/drawing/2014/main" id="{AC0808CA-1447-499B-809D-6EC3FF3B1C29}"/>
              </a:ext>
            </a:extLst>
          </p:cNvPr>
          <p:cNvPicPr>
            <a:picLocks noChangeAspect="1"/>
          </p:cNvPicPr>
          <p:nvPr/>
        </p:nvPicPr>
        <p:blipFill>
          <a:blip r:embed="rId3"/>
          <a:stretch>
            <a:fillRect/>
          </a:stretch>
        </p:blipFill>
        <p:spPr>
          <a:xfrm>
            <a:off x="-96688" y="703404"/>
            <a:ext cx="6023993" cy="1993617"/>
          </a:xfrm>
          <a:prstGeom prst="rect">
            <a:avLst/>
          </a:prstGeom>
        </p:spPr>
      </p:pic>
      <p:sp>
        <p:nvSpPr>
          <p:cNvPr id="9" name="Rectangle 8">
            <a:extLst>
              <a:ext uri="{FF2B5EF4-FFF2-40B4-BE49-F238E27FC236}">
                <a16:creationId xmlns:a16="http://schemas.microsoft.com/office/drawing/2014/main" id="{DD004EC8-CD41-47A9-B89D-3CBE1C85971C}"/>
              </a:ext>
            </a:extLst>
          </p:cNvPr>
          <p:cNvSpPr/>
          <p:nvPr/>
        </p:nvSpPr>
        <p:spPr>
          <a:xfrm>
            <a:off x="117951" y="2828670"/>
            <a:ext cx="5760640" cy="2800767"/>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en-US" sz="2200" b="1" dirty="0">
                <a:latin typeface="Gill Sans Light"/>
              </a:rPr>
              <a:t>Open questions/things to improve: </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Good metrics (task assignment)</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Can we cover the whole solution space with a subset of offset/deadline assignments?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Do we need multiple offsets per task?</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Can we encode jitter requirements?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Better </a:t>
            </a:r>
            <a:r>
              <a:rPr lang="en-US" sz="2200" dirty="0" err="1">
                <a:latin typeface="Gill Sans Light"/>
              </a:rPr>
              <a:t>GenerateNeighbour</a:t>
            </a:r>
            <a:r>
              <a:rPr lang="en-US" sz="2200" dirty="0">
                <a:latin typeface="Gill Sans Light"/>
              </a:rPr>
              <a:t> function?</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200" dirty="0">
                <a:latin typeface="Gill Sans Light"/>
              </a:rPr>
              <a:t>Scalability?</a:t>
            </a:r>
          </a:p>
        </p:txBody>
      </p:sp>
    </p:spTree>
    <p:extLst>
      <p:ext uri="{BB962C8B-B14F-4D97-AF65-F5344CB8AC3E}">
        <p14:creationId xmlns:p14="http://schemas.microsoft.com/office/powerpoint/2010/main" val="2973538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09DC369-7272-469D-82EC-D41A608E7AF4}"/>
              </a:ext>
            </a:extLst>
          </p:cNvPr>
          <p:cNvPicPr>
            <a:picLocks noGrp="1" noChangeAspect="1"/>
          </p:cNvPicPr>
          <p:nvPr>
            <p:ph type="pic" sz="quarter" idx="22"/>
          </p:nvPr>
        </p:nvPicPr>
        <p:blipFill>
          <a:blip r:embed="rId3"/>
          <a:srcRect/>
          <a:stretch>
            <a:fillRect/>
          </a:stretch>
        </p:blipFill>
        <p:spPr/>
      </p:pic>
      <p:sp>
        <p:nvSpPr>
          <p:cNvPr id="18" name="Textfeld 4">
            <a:extLst>
              <a:ext uri="{FF2B5EF4-FFF2-40B4-BE49-F238E27FC236}">
                <a16:creationId xmlns:a16="http://schemas.microsoft.com/office/drawing/2014/main" id="{4B6A423B-C4D8-4DBC-8591-5ED46EB37BA0}"/>
              </a:ext>
            </a:extLst>
          </p:cNvPr>
          <p:cNvSpPr txBox="1"/>
          <p:nvPr/>
        </p:nvSpPr>
        <p:spPr>
          <a:xfrm>
            <a:off x="4819861" y="1763176"/>
            <a:ext cx="6735454" cy="2097872"/>
          </a:xfrm>
          <a:prstGeom prst="rect">
            <a:avLst/>
          </a:prstGeom>
          <a:solidFill>
            <a:srgbClr val="000000">
              <a:alpha val="38824"/>
            </a:srgbClr>
          </a:solidFill>
          <a:effectLst>
            <a:outerShdw blurRad="63500" sx="102000" sy="102000" algn="ctr" rotWithShape="0">
              <a:prstClr val="black">
                <a:alpha val="40000"/>
              </a:prstClr>
            </a:outerShdw>
          </a:effectLst>
        </p:spPr>
        <p:txBody>
          <a:bodyPr vert="horz" wrap="square" lIns="0" tIns="0" rIns="0" bIns="360000" rtlCol="0" anchor="ctr">
            <a:noAutofit/>
          </a:bodyPr>
          <a:lstStyle/>
          <a:p>
            <a:pPr marL="261938"/>
            <a:r>
              <a:rPr lang="en-GB" sz="2000" dirty="0"/>
              <a:t>                 </a:t>
            </a:r>
            <a:endParaRPr lang="en-GB" sz="1400" dirty="0"/>
          </a:p>
          <a:p>
            <a:pPr marL="261938"/>
            <a:endParaRPr lang="en-GB" sz="2000" dirty="0"/>
          </a:p>
          <a:p>
            <a:pPr marL="261938" algn="ctr"/>
            <a:r>
              <a:rPr lang="en-GB" sz="5400" dirty="0">
                <a:solidFill>
                  <a:schemeClr val="bg1"/>
                </a:solidFill>
                <a:latin typeface="Gill Sans Light"/>
              </a:rPr>
              <a:t>Challenge #3</a:t>
            </a:r>
          </a:p>
          <a:p>
            <a:pPr marL="261938"/>
            <a:endParaRPr lang="en-GB" sz="2000" dirty="0"/>
          </a:p>
        </p:txBody>
      </p:sp>
    </p:spTree>
    <p:extLst>
      <p:ext uri="{BB962C8B-B14F-4D97-AF65-F5344CB8AC3E}">
        <p14:creationId xmlns:p14="http://schemas.microsoft.com/office/powerpoint/2010/main" val="276184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7" name="Title 3">
            <a:extLst>
              <a:ext uri="{FF2B5EF4-FFF2-40B4-BE49-F238E27FC236}">
                <a16:creationId xmlns:a16="http://schemas.microsoft.com/office/drawing/2014/main" id="{9F85D6BA-EE23-4E44-98AC-C1A949F8C724}"/>
              </a:ext>
            </a:extLst>
          </p:cNvPr>
          <p:cNvSpPr txBox="1">
            <a:spLocks/>
          </p:cNvSpPr>
          <p:nvPr/>
        </p:nvSpPr>
        <p:spPr>
          <a:xfrm>
            <a:off x="0" y="3245479"/>
            <a:ext cx="12192000"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pPr algn="ctr"/>
            <a:r>
              <a:rPr lang="en-US" sz="4000" dirty="0">
                <a:latin typeface="Gill Sans Light"/>
              </a:rPr>
              <a:t>Challenge 3 – adding the network layer</a:t>
            </a:r>
          </a:p>
        </p:txBody>
      </p:sp>
      <p:sp>
        <p:nvSpPr>
          <p:cNvPr id="8" name="Optimize schedule with respect to certain properties…">
            <a:extLst>
              <a:ext uri="{FF2B5EF4-FFF2-40B4-BE49-F238E27FC236}">
                <a16:creationId xmlns:a16="http://schemas.microsoft.com/office/drawing/2014/main" id="{304C1D5C-5371-41C8-89F9-9FA978D6B9CD}"/>
              </a:ext>
            </a:extLst>
          </p:cNvPr>
          <p:cNvSpPr txBox="1"/>
          <p:nvPr/>
        </p:nvSpPr>
        <p:spPr>
          <a:xfrm>
            <a:off x="589561" y="3861048"/>
            <a:ext cx="11012878"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a:latin typeface="Gill Sans Light"/>
              </a:rPr>
              <a:t>Can be solved as an individual challenge (TSN network scheduling)</a:t>
            </a:r>
          </a:p>
        </p:txBody>
      </p:sp>
    </p:spTree>
    <p:extLst>
      <p:ext uri="{BB962C8B-B14F-4D97-AF65-F5344CB8AC3E}">
        <p14:creationId xmlns:p14="http://schemas.microsoft.com/office/powerpoint/2010/main" val="1191733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p:cNvSpPr>
            <a:spLocks noGrp="1"/>
          </p:cNvSpPr>
          <p:nvPr>
            <p:ph type="body" sz="quarter" idx="24"/>
          </p:nvPr>
        </p:nvSpPr>
        <p:spPr>
          <a:xfrm>
            <a:off x="252470" y="5408181"/>
            <a:ext cx="4835418" cy="679674"/>
          </a:xfrm>
          <a:solidFill>
            <a:schemeClr val="accent1">
              <a:alpha val="85000"/>
            </a:schemeClr>
          </a:solidFill>
        </p:spPr>
        <p:txBody>
          <a:bodyPr/>
          <a:lstStyle/>
          <a:p>
            <a:endParaRPr lang="en-US" dirty="0">
              <a:latin typeface="Gill Sans Light"/>
            </a:endParaRPr>
          </a:p>
        </p:txBody>
      </p:sp>
      <p:sp>
        <p:nvSpPr>
          <p:cNvPr id="17" name="Textplatzhalter 16"/>
          <p:cNvSpPr>
            <a:spLocks noGrp="1"/>
          </p:cNvSpPr>
          <p:nvPr>
            <p:ph type="body" sz="quarter" idx="25"/>
          </p:nvPr>
        </p:nvSpPr>
        <p:spPr>
          <a:xfrm>
            <a:off x="263525" y="4683699"/>
            <a:ext cx="4140287" cy="679674"/>
          </a:xfrm>
        </p:spPr>
        <p:txBody>
          <a:bodyPr/>
          <a:lstStyle/>
          <a:p>
            <a:endParaRPr lang="en-US" dirty="0">
              <a:latin typeface="Gill Sans Light"/>
            </a:endParaRPr>
          </a:p>
        </p:txBody>
      </p:sp>
      <p:sp>
        <p:nvSpPr>
          <p:cNvPr id="7" name="Titel 6"/>
          <p:cNvSpPr>
            <a:spLocks noGrp="1"/>
          </p:cNvSpPr>
          <p:nvPr>
            <p:ph type="title"/>
          </p:nvPr>
        </p:nvSpPr>
        <p:spPr/>
        <p:txBody>
          <a:bodyPr>
            <a:normAutofit/>
          </a:bodyPr>
          <a:lstStyle/>
          <a:p>
            <a:r>
              <a:rPr lang="en-US" dirty="0">
                <a:latin typeface="Gill Sans Light"/>
              </a:rPr>
              <a:t>Technology</a:t>
            </a:r>
            <a:r>
              <a:rPr lang="en-US" dirty="0"/>
              <a:t>:</a:t>
            </a:r>
            <a:br>
              <a:rPr lang="en-US" dirty="0"/>
            </a:br>
            <a:r>
              <a:rPr lang="en-US" b="1" dirty="0" err="1">
                <a:latin typeface="Gill Sans Light"/>
              </a:rPr>
              <a:t>TTEthernet</a:t>
            </a:r>
            <a:r>
              <a:rPr lang="en-US" b="1" dirty="0">
                <a:latin typeface="Gill Sans Light"/>
              </a:rPr>
              <a:t> / TSN</a:t>
            </a:r>
          </a:p>
        </p:txBody>
      </p:sp>
      <p:pic>
        <p:nvPicPr>
          <p:cNvPr id="19"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092444" y="260350"/>
            <a:ext cx="1578856" cy="384931"/>
          </a:xfrm>
          <a:prstGeom prst="rect">
            <a:avLst/>
          </a:prstGeom>
        </p:spPr>
      </p:pic>
      <p:cxnSp>
        <p:nvCxnSpPr>
          <p:cNvPr id="8" name="Gerade Verbindung 37">
            <a:extLst>
              <a:ext uri="{FF2B5EF4-FFF2-40B4-BE49-F238E27FC236}">
                <a16:creationId xmlns:a16="http://schemas.microsoft.com/office/drawing/2014/main" id="{A88BF22C-DC50-4529-B97A-46BCD801BCA6}"/>
              </a:ext>
            </a:extLst>
          </p:cNvPr>
          <p:cNvCxnSpPr>
            <a:cxnSpLocks/>
          </p:cNvCxnSpPr>
          <p:nvPr/>
        </p:nvCxnSpPr>
        <p:spPr>
          <a:xfrm>
            <a:off x="7252889" y="825024"/>
            <a:ext cx="0" cy="25407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6E89EEA-A62B-4C50-905E-EB4AFCC33F23}"/>
              </a:ext>
            </a:extLst>
          </p:cNvPr>
          <p:cNvGrpSpPr/>
          <p:nvPr/>
        </p:nvGrpSpPr>
        <p:grpSpPr>
          <a:xfrm>
            <a:off x="2104041" y="317791"/>
            <a:ext cx="7488238" cy="3656013"/>
            <a:chOff x="1057632" y="1"/>
            <a:chExt cx="5369873" cy="2378106"/>
          </a:xfrm>
        </p:grpSpPr>
        <p:grpSp>
          <p:nvGrpSpPr>
            <p:cNvPr id="10" name="Gruppieren 1">
              <a:extLst>
                <a:ext uri="{FF2B5EF4-FFF2-40B4-BE49-F238E27FC236}">
                  <a16:creationId xmlns:a16="http://schemas.microsoft.com/office/drawing/2014/main" id="{C5E647C6-6D65-450D-9608-5C5ADCB72084}"/>
                </a:ext>
              </a:extLst>
            </p:cNvPr>
            <p:cNvGrpSpPr/>
            <p:nvPr/>
          </p:nvGrpSpPr>
          <p:grpSpPr>
            <a:xfrm>
              <a:off x="1069191" y="2108381"/>
              <a:ext cx="5351528" cy="269726"/>
              <a:chOff x="518905" y="5395188"/>
              <a:chExt cx="11171236" cy="504825"/>
            </a:xfrm>
          </p:grpSpPr>
          <p:sp>
            <p:nvSpPr>
              <p:cNvPr id="47" name="Rechteck 13">
                <a:extLst>
                  <a:ext uri="{FF2B5EF4-FFF2-40B4-BE49-F238E27FC236}">
                    <a16:creationId xmlns:a16="http://schemas.microsoft.com/office/drawing/2014/main" id="{C0F4F106-9526-4BB9-B1C2-2CE28DAA8442}"/>
                  </a:ext>
                </a:extLst>
              </p:cNvPr>
              <p:cNvSpPr/>
              <p:nvPr/>
            </p:nvSpPr>
            <p:spPr>
              <a:xfrm>
                <a:off x="518905" y="5395188"/>
                <a:ext cx="11171236" cy="5048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t"/>
              <a:lstStyle/>
              <a:p>
                <a:pPr algn="ctr"/>
                <a:r>
                  <a:rPr lang="en-US" dirty="0">
                    <a:latin typeface="Gill Sans Light"/>
                    <a:cs typeface="Arial" panose="020B0604020202020204" pitchFamily="34" charset="0"/>
                  </a:rPr>
                  <a:t>Deterministic Ethernet / PCIe Backbone</a:t>
                </a:r>
              </a:p>
              <a:p>
                <a:pPr algn="ctr"/>
                <a:endParaRPr lang="en-US" sz="759" dirty="0">
                  <a:latin typeface="Gill Sans Light"/>
                  <a:cs typeface="Arial" panose="020B0604020202020204" pitchFamily="34" charset="0"/>
                </a:endParaRPr>
              </a:p>
            </p:txBody>
          </p:sp>
          <p:sp>
            <p:nvSpPr>
              <p:cNvPr id="48" name="Freeform 13">
                <a:extLst>
                  <a:ext uri="{FF2B5EF4-FFF2-40B4-BE49-F238E27FC236}">
                    <a16:creationId xmlns:a16="http://schemas.microsoft.com/office/drawing/2014/main" id="{936AD85B-BD35-49E8-B805-65E6A8A26F58}"/>
                  </a:ext>
                </a:extLst>
              </p:cNvPr>
              <p:cNvSpPr>
                <a:spLocks/>
              </p:cNvSpPr>
              <p:nvPr/>
            </p:nvSpPr>
            <p:spPr bwMode="auto">
              <a:xfrm>
                <a:off x="11027334" y="5510240"/>
                <a:ext cx="504959" cy="286284"/>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812" tIns="28906" rIns="57812" bIns="28906" numCol="1" anchor="t" anchorCtr="0" compatLnSpc="1">
                <a:prstTxWarp prst="textNoShape">
                  <a:avLst/>
                </a:prstTxWarp>
              </a:bodyPr>
              <a:lstStyle/>
              <a:p>
                <a:endParaRPr lang="en-US" sz="1328" dirty="0">
                  <a:latin typeface="Gill Sans Light"/>
                  <a:cs typeface="Arial" panose="020B0604020202020204" pitchFamily="34" charset="0"/>
                </a:endParaRPr>
              </a:p>
            </p:txBody>
          </p:sp>
          <p:sp>
            <p:nvSpPr>
              <p:cNvPr id="49" name="Freeform 13">
                <a:extLst>
                  <a:ext uri="{FF2B5EF4-FFF2-40B4-BE49-F238E27FC236}">
                    <a16:creationId xmlns:a16="http://schemas.microsoft.com/office/drawing/2014/main" id="{680CEE2F-1471-4916-9135-CD8553150429}"/>
                  </a:ext>
                </a:extLst>
              </p:cNvPr>
              <p:cNvSpPr>
                <a:spLocks/>
              </p:cNvSpPr>
              <p:nvPr/>
            </p:nvSpPr>
            <p:spPr bwMode="auto">
              <a:xfrm rot="10800000">
                <a:off x="689150" y="5499952"/>
                <a:ext cx="504959" cy="295295"/>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812" tIns="28906" rIns="57812" bIns="28906" numCol="1" anchor="t" anchorCtr="0" compatLnSpc="1">
                <a:prstTxWarp prst="textNoShape">
                  <a:avLst/>
                </a:prstTxWarp>
              </a:bodyPr>
              <a:lstStyle/>
              <a:p>
                <a:endParaRPr lang="en-US" sz="1328" dirty="0">
                  <a:latin typeface="Gill Sans Light"/>
                  <a:cs typeface="Arial" panose="020B0604020202020204" pitchFamily="34" charset="0"/>
                </a:endParaRPr>
              </a:p>
            </p:txBody>
          </p:sp>
        </p:grpSp>
        <p:sp>
          <p:nvSpPr>
            <p:cNvPr id="11" name="Rechteck 33">
              <a:extLst>
                <a:ext uri="{FF2B5EF4-FFF2-40B4-BE49-F238E27FC236}">
                  <a16:creationId xmlns:a16="http://schemas.microsoft.com/office/drawing/2014/main" id="{B47281FA-0916-4DAE-8455-1C1513A105F6}"/>
                </a:ext>
              </a:extLst>
            </p:cNvPr>
            <p:cNvSpPr/>
            <p:nvPr/>
          </p:nvSpPr>
          <p:spPr>
            <a:xfrm>
              <a:off x="1059704" y="1"/>
              <a:ext cx="5356528" cy="54278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b"/>
            <a:lstStyle/>
            <a:p>
              <a:pPr algn="ctr"/>
              <a:endParaRPr lang="en-US" sz="948" dirty="0">
                <a:solidFill>
                  <a:schemeClr val="tx1"/>
                </a:solidFill>
                <a:latin typeface="Gill Sans Light"/>
                <a:cs typeface="Arial" panose="020B0604020202020204" pitchFamily="34" charset="0"/>
              </a:endParaRPr>
            </a:p>
          </p:txBody>
        </p:sp>
        <p:sp>
          <p:nvSpPr>
            <p:cNvPr id="12" name="TextBox 18">
              <a:extLst>
                <a:ext uri="{FF2B5EF4-FFF2-40B4-BE49-F238E27FC236}">
                  <a16:creationId xmlns:a16="http://schemas.microsoft.com/office/drawing/2014/main" id="{697D0608-24CD-4CA3-8E67-D99BE27371B2}"/>
                </a:ext>
              </a:extLst>
            </p:cNvPr>
            <p:cNvSpPr txBox="1"/>
            <p:nvPr/>
          </p:nvSpPr>
          <p:spPr>
            <a:xfrm>
              <a:off x="1276296"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1</a:t>
              </a:r>
              <a:endParaRPr lang="en-US" sz="2000" dirty="0">
                <a:latin typeface="Gill Sans Light"/>
              </a:endParaRPr>
            </a:p>
            <a:p>
              <a:pPr algn="ctr"/>
              <a:endParaRPr lang="en-US" sz="2000" dirty="0">
                <a:latin typeface="Gill Sans Light"/>
              </a:endParaRPr>
            </a:p>
          </p:txBody>
        </p:sp>
        <p:sp>
          <p:nvSpPr>
            <p:cNvPr id="14" name="TextBox 22">
              <a:extLst>
                <a:ext uri="{FF2B5EF4-FFF2-40B4-BE49-F238E27FC236}">
                  <a16:creationId xmlns:a16="http://schemas.microsoft.com/office/drawing/2014/main" id="{B32D6F1E-B818-4A35-AE00-2E135AC7E413}"/>
                </a:ext>
              </a:extLst>
            </p:cNvPr>
            <p:cNvSpPr txBox="1"/>
            <p:nvPr/>
          </p:nvSpPr>
          <p:spPr>
            <a:xfrm>
              <a:off x="2108746"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2</a:t>
              </a:r>
              <a:endParaRPr lang="en-US" sz="2000" dirty="0">
                <a:latin typeface="Gill Sans Light"/>
              </a:endParaRPr>
            </a:p>
            <a:p>
              <a:pPr algn="ctr"/>
              <a:endParaRPr lang="en-US" sz="2000" dirty="0">
                <a:latin typeface="Gill Sans Light"/>
              </a:endParaRPr>
            </a:p>
          </p:txBody>
        </p:sp>
        <p:sp>
          <p:nvSpPr>
            <p:cNvPr id="15" name="TextBox 23">
              <a:extLst>
                <a:ext uri="{FF2B5EF4-FFF2-40B4-BE49-F238E27FC236}">
                  <a16:creationId xmlns:a16="http://schemas.microsoft.com/office/drawing/2014/main" id="{E5BC27BD-EFB2-46F6-91E3-400BA4A0C9AA}"/>
                </a:ext>
              </a:extLst>
            </p:cNvPr>
            <p:cNvSpPr txBox="1"/>
            <p:nvPr/>
          </p:nvSpPr>
          <p:spPr>
            <a:xfrm>
              <a:off x="2941195" y="153568"/>
              <a:ext cx="739955" cy="244737"/>
            </a:xfrm>
            <a:prstGeom prst="rect">
              <a:avLst/>
            </a:prstGeom>
            <a:solidFill>
              <a:schemeClr val="accent6">
                <a:lumMod val="60000"/>
                <a:lumOff val="40000"/>
              </a:schemeClr>
            </a:solidFill>
          </p:spPr>
          <p:txBody>
            <a:bodyPr wrap="square" lIns="0" rIns="0" rtlCol="0" anchor="t" anchorCtr="0">
              <a:noAutofit/>
            </a:bodyPr>
            <a:lstStyle/>
            <a:p>
              <a:pPr algn="ctr"/>
              <a:r>
                <a:rPr lang="en-US" sz="2000" dirty="0">
                  <a:latin typeface="Gill Sans Light"/>
                </a:rPr>
                <a:t>Task</a:t>
              </a:r>
              <a:r>
                <a:rPr lang="en-US" sz="1100" dirty="0">
                  <a:latin typeface="Gill Sans Light"/>
                </a:rPr>
                <a:t>3</a:t>
              </a:r>
              <a:endParaRPr lang="en-US" sz="2000" dirty="0">
                <a:latin typeface="Gill Sans Light"/>
              </a:endParaRPr>
            </a:p>
            <a:p>
              <a:pPr algn="ctr"/>
              <a:endParaRPr lang="en-US" sz="2000" dirty="0">
                <a:latin typeface="Gill Sans Light"/>
              </a:endParaRPr>
            </a:p>
          </p:txBody>
        </p:sp>
        <p:sp>
          <p:nvSpPr>
            <p:cNvPr id="16" name="TextBox 24">
              <a:extLst>
                <a:ext uri="{FF2B5EF4-FFF2-40B4-BE49-F238E27FC236}">
                  <a16:creationId xmlns:a16="http://schemas.microsoft.com/office/drawing/2014/main" id="{F6BFA27E-2594-4208-BBAB-CDE421602A64}"/>
                </a:ext>
              </a:extLst>
            </p:cNvPr>
            <p:cNvSpPr txBox="1"/>
            <p:nvPr/>
          </p:nvSpPr>
          <p:spPr>
            <a:xfrm>
              <a:off x="3773645" y="153568"/>
              <a:ext cx="739955" cy="244737"/>
            </a:xfrm>
            <a:prstGeom prst="rect">
              <a:avLst/>
            </a:prstGeom>
            <a:solidFill>
              <a:schemeClr val="accent6">
                <a:lumMod val="60000"/>
                <a:lumOff val="40000"/>
              </a:schemeClr>
            </a:solidFill>
          </p:spPr>
          <p:txBody>
            <a:bodyPr wrap="square" lIns="0" rIns="0" rtlCol="0" anchor="t" anchorCtr="0">
              <a:noAutofit/>
            </a:bodyPr>
            <a:lstStyle>
              <a:defPPr>
                <a:defRPr lang="de-AT"/>
              </a:defPPr>
              <a:lvl1pPr algn="ctr">
                <a:defRPr sz="900">
                  <a:solidFill>
                    <a:schemeClr val="bg1"/>
                  </a:solidFill>
                </a:defRPr>
              </a:lvl1pPr>
            </a:lstStyle>
            <a:p>
              <a:r>
                <a:rPr lang="en-US" sz="2000" dirty="0">
                  <a:solidFill>
                    <a:schemeClr val="tx1"/>
                  </a:solidFill>
                  <a:latin typeface="Gill Sans Light"/>
                </a:rPr>
                <a:t>Task</a:t>
              </a:r>
              <a:r>
                <a:rPr lang="en-US" sz="1100" dirty="0">
                  <a:solidFill>
                    <a:schemeClr val="tx1"/>
                  </a:solidFill>
                  <a:latin typeface="Gill Sans Light"/>
                </a:rPr>
                <a:t>4</a:t>
              </a:r>
              <a:endParaRPr lang="en-US" sz="2000" dirty="0">
                <a:solidFill>
                  <a:schemeClr val="tx1"/>
                </a:solidFill>
                <a:latin typeface="Gill Sans Light"/>
              </a:endParaRPr>
            </a:p>
            <a:p>
              <a:endParaRPr lang="en-US" sz="2000" dirty="0">
                <a:solidFill>
                  <a:schemeClr val="tx1"/>
                </a:solidFill>
                <a:latin typeface="Gill Sans Light"/>
              </a:endParaRPr>
            </a:p>
          </p:txBody>
        </p:sp>
        <p:sp>
          <p:nvSpPr>
            <p:cNvPr id="18" name="TextBox 25">
              <a:extLst>
                <a:ext uri="{FF2B5EF4-FFF2-40B4-BE49-F238E27FC236}">
                  <a16:creationId xmlns:a16="http://schemas.microsoft.com/office/drawing/2014/main" id="{07554967-2205-43BF-BBDC-533D4CA2479E}"/>
                </a:ext>
              </a:extLst>
            </p:cNvPr>
            <p:cNvSpPr txBox="1"/>
            <p:nvPr/>
          </p:nvSpPr>
          <p:spPr>
            <a:xfrm>
              <a:off x="4606095" y="153568"/>
              <a:ext cx="739955" cy="244737"/>
            </a:xfrm>
            <a:prstGeom prst="rect">
              <a:avLst/>
            </a:prstGeom>
            <a:solidFill>
              <a:schemeClr val="accent6">
                <a:lumMod val="60000"/>
                <a:lumOff val="40000"/>
              </a:schemeClr>
            </a:solidFill>
          </p:spPr>
          <p:txBody>
            <a:bodyPr wrap="square" lIns="0" rIns="0" rtlCol="0" anchor="ctr" anchorCtr="0">
              <a:noAutofit/>
            </a:bodyPr>
            <a:lstStyle/>
            <a:p>
              <a:pPr algn="ctr"/>
              <a:r>
                <a:rPr lang="en-US" sz="2000" dirty="0">
                  <a:latin typeface="Gill Sans Light"/>
                </a:rPr>
                <a:t>…</a:t>
              </a:r>
            </a:p>
            <a:p>
              <a:pPr algn="ctr"/>
              <a:endParaRPr lang="en-US" sz="2000" dirty="0">
                <a:latin typeface="Gill Sans Light"/>
              </a:endParaRPr>
            </a:p>
          </p:txBody>
        </p:sp>
        <p:sp>
          <p:nvSpPr>
            <p:cNvPr id="20" name="TextBox 26">
              <a:extLst>
                <a:ext uri="{FF2B5EF4-FFF2-40B4-BE49-F238E27FC236}">
                  <a16:creationId xmlns:a16="http://schemas.microsoft.com/office/drawing/2014/main" id="{CB75CC23-E136-468A-BF54-D1C24780302F}"/>
                </a:ext>
              </a:extLst>
            </p:cNvPr>
            <p:cNvSpPr txBox="1"/>
            <p:nvPr/>
          </p:nvSpPr>
          <p:spPr>
            <a:xfrm>
              <a:off x="5438544" y="153568"/>
              <a:ext cx="739955" cy="244737"/>
            </a:xfrm>
            <a:prstGeom prst="rect">
              <a:avLst/>
            </a:prstGeom>
            <a:solidFill>
              <a:schemeClr val="accent6">
                <a:lumMod val="60000"/>
                <a:lumOff val="40000"/>
              </a:schemeClr>
            </a:solidFill>
          </p:spPr>
          <p:txBody>
            <a:bodyPr wrap="square" lIns="0" rIns="0" rtlCol="0" anchor="t" anchorCtr="0">
              <a:noAutofit/>
            </a:bodyPr>
            <a:lstStyle>
              <a:defPPr>
                <a:defRPr lang="de-AT"/>
              </a:defPPr>
              <a:lvl1pPr algn="ctr">
                <a:defRPr sz="900">
                  <a:solidFill>
                    <a:schemeClr val="bg1"/>
                  </a:solidFill>
                </a:defRPr>
              </a:lvl1pPr>
            </a:lstStyle>
            <a:p>
              <a:r>
                <a:rPr lang="en-US" sz="2000" dirty="0" err="1">
                  <a:solidFill>
                    <a:schemeClr val="tx1"/>
                  </a:solidFill>
                  <a:latin typeface="Gill Sans Light"/>
                </a:rPr>
                <a:t>Task</a:t>
              </a:r>
              <a:r>
                <a:rPr lang="en-US" sz="1100" dirty="0" err="1">
                  <a:solidFill>
                    <a:schemeClr val="tx1"/>
                  </a:solidFill>
                  <a:latin typeface="Gill Sans Light"/>
                </a:rPr>
                <a:t>n</a:t>
              </a:r>
              <a:endParaRPr lang="en-US" sz="2000" dirty="0">
                <a:solidFill>
                  <a:schemeClr val="tx1"/>
                </a:solidFill>
                <a:latin typeface="Gill Sans Light"/>
              </a:endParaRPr>
            </a:p>
            <a:p>
              <a:endParaRPr lang="en-US" sz="2000" dirty="0">
                <a:solidFill>
                  <a:schemeClr val="tx1"/>
                </a:solidFill>
                <a:latin typeface="Gill Sans Light"/>
              </a:endParaRPr>
            </a:p>
          </p:txBody>
        </p:sp>
        <p:sp>
          <p:nvSpPr>
            <p:cNvPr id="21" name="TextBox 7">
              <a:extLst>
                <a:ext uri="{FF2B5EF4-FFF2-40B4-BE49-F238E27FC236}">
                  <a16:creationId xmlns:a16="http://schemas.microsoft.com/office/drawing/2014/main" id="{8DA494DF-4EB2-47FB-8544-85A8F6A4AF76}"/>
                </a:ext>
              </a:extLst>
            </p:cNvPr>
            <p:cNvSpPr txBox="1"/>
            <p:nvPr/>
          </p:nvSpPr>
          <p:spPr>
            <a:xfrm>
              <a:off x="1069191" y="798014"/>
              <a:ext cx="1722113" cy="1295041"/>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err="1">
                  <a:solidFill>
                    <a:schemeClr val="tx1">
                      <a:lumMod val="50000"/>
                      <a:lumOff val="50000"/>
                    </a:schemeClr>
                  </a:solidFill>
                  <a:latin typeface="Gill Sans Light"/>
                </a:rPr>
                <a:t>Autosar</a:t>
              </a:r>
              <a:r>
                <a:rPr lang="en-US" sz="1800" dirty="0">
                  <a:solidFill>
                    <a:schemeClr val="tx1">
                      <a:lumMod val="50000"/>
                      <a:lumOff val="50000"/>
                    </a:schemeClr>
                  </a:solidFill>
                  <a:latin typeface="Gill Sans Light"/>
                </a:rPr>
                <a:t> OS</a:t>
              </a:r>
            </a:p>
          </p:txBody>
        </p:sp>
        <p:sp>
          <p:nvSpPr>
            <p:cNvPr id="22" name="TextBox 7">
              <a:extLst>
                <a:ext uri="{FF2B5EF4-FFF2-40B4-BE49-F238E27FC236}">
                  <a16:creationId xmlns:a16="http://schemas.microsoft.com/office/drawing/2014/main" id="{8BE18AF9-1C91-4188-9A7A-EDF112284920}"/>
                </a:ext>
              </a:extLst>
            </p:cNvPr>
            <p:cNvSpPr txBox="1"/>
            <p:nvPr/>
          </p:nvSpPr>
          <p:spPr>
            <a:xfrm>
              <a:off x="2888999" y="798727"/>
              <a:ext cx="1722113" cy="1294328"/>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tx1">
                      <a:lumMod val="50000"/>
                      <a:lumOff val="50000"/>
                    </a:schemeClr>
                  </a:solidFill>
                  <a:latin typeface="Gill Sans Light"/>
                </a:rPr>
                <a:t>Safety RTOS</a:t>
              </a:r>
            </a:p>
          </p:txBody>
        </p:sp>
        <p:sp>
          <p:nvSpPr>
            <p:cNvPr id="23" name="TextBox 7">
              <a:extLst>
                <a:ext uri="{FF2B5EF4-FFF2-40B4-BE49-F238E27FC236}">
                  <a16:creationId xmlns:a16="http://schemas.microsoft.com/office/drawing/2014/main" id="{D306EC19-1B26-48C3-B169-5EEB2492E075}"/>
                </a:ext>
              </a:extLst>
            </p:cNvPr>
            <p:cNvSpPr txBox="1"/>
            <p:nvPr/>
          </p:nvSpPr>
          <p:spPr>
            <a:xfrm>
              <a:off x="4705392" y="798727"/>
              <a:ext cx="1722113" cy="1294328"/>
            </a:xfrm>
            <a:prstGeom prst="rect">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1212" tIns="51212" rIns="51212" bIns="51212" numCol="1" spcCol="0" rtlCol="0" fromWordArt="0" anchor="b" anchorCtr="0" forceAA="0" compatLnSpc="1">
              <a:prstTxWarp prst="textNoShape">
                <a:avLst/>
              </a:prstTxWarp>
              <a:noAutofit/>
            </a:bodyPr>
            <a:lstStyle>
              <a:defPPr>
                <a:defRPr lang="en-US"/>
              </a:defPPr>
              <a:lvl1pPr algn="ctr">
                <a:defRPr sz="1200">
                  <a:solidFill>
                    <a:schemeClr val="accen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solidFill>
                    <a:schemeClr val="tx1">
                      <a:lumMod val="50000"/>
                      <a:lumOff val="50000"/>
                    </a:schemeClr>
                  </a:solidFill>
                  <a:latin typeface="Gill Sans Light"/>
                </a:rPr>
                <a:t>Linux</a:t>
              </a:r>
              <a:endParaRPr lang="en-US" sz="1291" dirty="0">
                <a:solidFill>
                  <a:schemeClr val="tx1">
                    <a:lumMod val="50000"/>
                    <a:lumOff val="50000"/>
                  </a:schemeClr>
                </a:solidFill>
                <a:latin typeface="Gill Sans Light"/>
              </a:endParaRPr>
            </a:p>
          </p:txBody>
        </p:sp>
        <p:cxnSp>
          <p:nvCxnSpPr>
            <p:cNvPr id="24" name="Gerade Verbindung 5">
              <a:extLst>
                <a:ext uri="{FF2B5EF4-FFF2-40B4-BE49-F238E27FC236}">
                  <a16:creationId xmlns:a16="http://schemas.microsoft.com/office/drawing/2014/main" id="{2CA96E8A-7F68-4280-9962-272D2B3E326E}"/>
                </a:ext>
              </a:extLst>
            </p:cNvPr>
            <p:cNvCxnSpPr>
              <a:cxnSpLocks/>
            </p:cNvCxnSpPr>
            <p:nvPr/>
          </p:nvCxnSpPr>
          <p:spPr>
            <a:xfrm>
              <a:off x="1244403"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Gerade Verbindung 67">
              <a:extLst>
                <a:ext uri="{FF2B5EF4-FFF2-40B4-BE49-F238E27FC236}">
                  <a16:creationId xmlns:a16="http://schemas.microsoft.com/office/drawing/2014/main" id="{5C5630DB-98E3-4F2A-B811-AB77A2864A59}"/>
                </a:ext>
              </a:extLst>
            </p:cNvPr>
            <p:cNvCxnSpPr>
              <a:cxnSpLocks/>
            </p:cNvCxnSpPr>
            <p:nvPr/>
          </p:nvCxnSpPr>
          <p:spPr>
            <a:xfrm>
              <a:off x="2068811"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 name="TextBox 63">
              <a:extLst>
                <a:ext uri="{FF2B5EF4-FFF2-40B4-BE49-F238E27FC236}">
                  <a16:creationId xmlns:a16="http://schemas.microsoft.com/office/drawing/2014/main" id="{1E0C70B8-E9E6-433D-84A9-83777FAABFBD}"/>
                </a:ext>
              </a:extLst>
            </p:cNvPr>
            <p:cNvSpPr txBox="1"/>
            <p:nvPr/>
          </p:nvSpPr>
          <p:spPr>
            <a:xfrm>
              <a:off x="1176649" y="820293"/>
              <a:ext cx="1504381" cy="1007713"/>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sz="2000" dirty="0">
                  <a:solidFill>
                    <a:srgbClr val="414141"/>
                  </a:solidFill>
                  <a:latin typeface="Gill Sans Light"/>
                </a:rPr>
                <a:t>Multi-Core MCU</a:t>
              </a:r>
            </a:p>
            <a:p>
              <a:pPr algn="ctr"/>
              <a:r>
                <a:rPr lang="en-US" sz="2000" b="1" dirty="0">
                  <a:solidFill>
                    <a:schemeClr val="accent2">
                      <a:lumMod val="75000"/>
                    </a:schemeClr>
                  </a:solidFill>
                  <a:latin typeface="Gill Sans Light"/>
                </a:rPr>
                <a:t>Safety</a:t>
              </a:r>
            </a:p>
          </p:txBody>
        </p:sp>
        <p:sp>
          <p:nvSpPr>
            <p:cNvPr id="27" name="TextBox 63">
              <a:extLst>
                <a:ext uri="{FF2B5EF4-FFF2-40B4-BE49-F238E27FC236}">
                  <a16:creationId xmlns:a16="http://schemas.microsoft.com/office/drawing/2014/main" id="{F66EFC9C-8B44-4BDB-A15E-2AA3FBCEEDFD}"/>
                </a:ext>
              </a:extLst>
            </p:cNvPr>
            <p:cNvSpPr txBox="1"/>
            <p:nvPr/>
          </p:nvSpPr>
          <p:spPr>
            <a:xfrm>
              <a:off x="3003398" y="820293"/>
              <a:ext cx="1504381" cy="1012989"/>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sz="2000" b="1" dirty="0">
                  <a:solidFill>
                    <a:schemeClr val="accent6">
                      <a:lumMod val="75000"/>
                    </a:schemeClr>
                  </a:solidFill>
                  <a:latin typeface="Gill Sans Light"/>
                </a:rPr>
                <a:t>Performance/Safety</a:t>
              </a:r>
            </a:p>
          </p:txBody>
        </p:sp>
        <p:sp>
          <p:nvSpPr>
            <p:cNvPr id="28" name="TextBox 63">
              <a:extLst>
                <a:ext uri="{FF2B5EF4-FFF2-40B4-BE49-F238E27FC236}">
                  <a16:creationId xmlns:a16="http://schemas.microsoft.com/office/drawing/2014/main" id="{B3FDBE13-FD72-47F3-95A2-BED892449389}"/>
                </a:ext>
              </a:extLst>
            </p:cNvPr>
            <p:cNvSpPr txBox="1"/>
            <p:nvPr/>
          </p:nvSpPr>
          <p:spPr>
            <a:xfrm>
              <a:off x="4830146" y="820293"/>
              <a:ext cx="1504381" cy="1050180"/>
            </a:xfrm>
            <a:prstGeom prst="rect">
              <a:avLst/>
            </a:prstGeom>
            <a:noFill/>
            <a:ln w="12700">
              <a:solidFill>
                <a:srgbClr val="808080"/>
              </a:solidFill>
              <a:prstDash val="sysDot"/>
            </a:ln>
            <a:effectLst/>
          </p:spPr>
          <p:txBody>
            <a:bodyPr wrap="square" lIns="12803" tIns="16260" rIns="12803" bIns="16260" rtlCol="0" anchor="b" anchorCtr="0">
              <a:noAutofit/>
            </a:bodyPr>
            <a:lstStyle/>
            <a:p>
              <a:pPr algn="ctr"/>
              <a:r>
                <a:rPr lang="en-US" b="1" dirty="0">
                  <a:solidFill>
                    <a:schemeClr val="accent5"/>
                  </a:solidFill>
                  <a:latin typeface="Gill Sans Light"/>
                </a:rPr>
                <a:t>Performance</a:t>
              </a:r>
              <a:endParaRPr lang="en-US" sz="1435" b="1" dirty="0">
                <a:solidFill>
                  <a:schemeClr val="accent5"/>
                </a:solidFill>
                <a:latin typeface="Gill Sans Light"/>
              </a:endParaRPr>
            </a:p>
          </p:txBody>
        </p:sp>
        <p:sp>
          <p:nvSpPr>
            <p:cNvPr id="29" name="Rounded Rectangle 61">
              <a:extLst>
                <a:ext uri="{FF2B5EF4-FFF2-40B4-BE49-F238E27FC236}">
                  <a16:creationId xmlns:a16="http://schemas.microsoft.com/office/drawing/2014/main" id="{A5B712DD-82E7-4AD4-A26C-01F319FBDB4E}"/>
                </a:ext>
              </a:extLst>
            </p:cNvPr>
            <p:cNvSpPr/>
            <p:nvPr/>
          </p:nvSpPr>
          <p:spPr bwMode="auto">
            <a:xfrm>
              <a:off x="1375672" y="883177"/>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0" name="Rounded Rectangle 61">
              <a:extLst>
                <a:ext uri="{FF2B5EF4-FFF2-40B4-BE49-F238E27FC236}">
                  <a16:creationId xmlns:a16="http://schemas.microsoft.com/office/drawing/2014/main" id="{D94F3282-A61A-47D4-AE97-7E49B6D618E8}"/>
                </a:ext>
              </a:extLst>
            </p:cNvPr>
            <p:cNvSpPr/>
            <p:nvPr/>
          </p:nvSpPr>
          <p:spPr bwMode="auto">
            <a:xfrm>
              <a:off x="1375672" y="1123076"/>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1" name="Rounded Rectangle 61">
              <a:extLst>
                <a:ext uri="{FF2B5EF4-FFF2-40B4-BE49-F238E27FC236}">
                  <a16:creationId xmlns:a16="http://schemas.microsoft.com/office/drawing/2014/main" id="{48B619FA-5A50-4029-9A81-0A4FDEAE5267}"/>
                </a:ext>
              </a:extLst>
            </p:cNvPr>
            <p:cNvSpPr/>
            <p:nvPr/>
          </p:nvSpPr>
          <p:spPr bwMode="auto">
            <a:xfrm>
              <a:off x="1937773" y="883177"/>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2" name="Rounded Rectangle 61">
              <a:extLst>
                <a:ext uri="{FF2B5EF4-FFF2-40B4-BE49-F238E27FC236}">
                  <a16:creationId xmlns:a16="http://schemas.microsoft.com/office/drawing/2014/main" id="{0CEBF3DF-B16C-4B53-9FEC-4591E19609BC}"/>
                </a:ext>
              </a:extLst>
            </p:cNvPr>
            <p:cNvSpPr/>
            <p:nvPr/>
          </p:nvSpPr>
          <p:spPr bwMode="auto">
            <a:xfrm>
              <a:off x="1937773" y="1123076"/>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3" name="Rounded Rectangle 61">
              <a:extLst>
                <a:ext uri="{FF2B5EF4-FFF2-40B4-BE49-F238E27FC236}">
                  <a16:creationId xmlns:a16="http://schemas.microsoft.com/office/drawing/2014/main" id="{90863F51-F30B-442A-95FD-C050B51B6C43}"/>
                </a:ext>
              </a:extLst>
            </p:cNvPr>
            <p:cNvSpPr/>
            <p:nvPr/>
          </p:nvSpPr>
          <p:spPr bwMode="auto">
            <a:xfrm>
              <a:off x="5011302" y="8684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4" name="Rounded Rectangle 61">
              <a:extLst>
                <a:ext uri="{FF2B5EF4-FFF2-40B4-BE49-F238E27FC236}">
                  <a16:creationId xmlns:a16="http://schemas.microsoft.com/office/drawing/2014/main" id="{ACC14F8B-C927-4D65-A40B-8786F200436D}"/>
                </a:ext>
              </a:extLst>
            </p:cNvPr>
            <p:cNvSpPr/>
            <p:nvPr/>
          </p:nvSpPr>
          <p:spPr bwMode="auto">
            <a:xfrm>
              <a:off x="5011302" y="11083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5" name="Rounded Rectangle 61">
              <a:extLst>
                <a:ext uri="{FF2B5EF4-FFF2-40B4-BE49-F238E27FC236}">
                  <a16:creationId xmlns:a16="http://schemas.microsoft.com/office/drawing/2014/main" id="{D03D89CB-98E3-41BC-B73B-A2AA9644E898}"/>
                </a:ext>
              </a:extLst>
            </p:cNvPr>
            <p:cNvSpPr/>
            <p:nvPr/>
          </p:nvSpPr>
          <p:spPr bwMode="auto">
            <a:xfrm>
              <a:off x="5573403" y="8684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6" name="Rounded Rectangle 61">
              <a:extLst>
                <a:ext uri="{FF2B5EF4-FFF2-40B4-BE49-F238E27FC236}">
                  <a16:creationId xmlns:a16="http://schemas.microsoft.com/office/drawing/2014/main" id="{BC417DB3-3129-44CE-B123-FB5183D2CD42}"/>
                </a:ext>
              </a:extLst>
            </p:cNvPr>
            <p:cNvSpPr/>
            <p:nvPr/>
          </p:nvSpPr>
          <p:spPr bwMode="auto">
            <a:xfrm>
              <a:off x="5573403" y="1108344"/>
              <a:ext cx="562101" cy="239901"/>
            </a:xfrm>
            <a:prstGeom prst="roundRect">
              <a:avLst/>
            </a:prstGeom>
            <a:solidFill>
              <a:schemeClr val="bg1"/>
            </a:solidFill>
            <a:ln w="12700" cap="flat" cmpd="sng" algn="ctr">
              <a:solidFill>
                <a:schemeClr val="accent5"/>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7" name="Rounded Rectangle 61">
              <a:extLst>
                <a:ext uri="{FF2B5EF4-FFF2-40B4-BE49-F238E27FC236}">
                  <a16:creationId xmlns:a16="http://schemas.microsoft.com/office/drawing/2014/main" id="{074FDDCC-3E68-4939-8ED2-EFBE10C06121}"/>
                </a:ext>
              </a:extLst>
            </p:cNvPr>
            <p:cNvSpPr/>
            <p:nvPr/>
          </p:nvSpPr>
          <p:spPr bwMode="auto">
            <a:xfrm>
              <a:off x="5045216" y="1406446"/>
              <a:ext cx="1090288" cy="239901"/>
            </a:xfrm>
            <a:prstGeom prst="round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GPU</a:t>
              </a:r>
            </a:p>
          </p:txBody>
        </p:sp>
        <p:sp>
          <p:nvSpPr>
            <p:cNvPr id="38" name="Rounded Rectangle 61">
              <a:extLst>
                <a:ext uri="{FF2B5EF4-FFF2-40B4-BE49-F238E27FC236}">
                  <a16:creationId xmlns:a16="http://schemas.microsoft.com/office/drawing/2014/main" id="{ADFCCA2B-C315-4F25-922D-FB327CDAE35B}"/>
                </a:ext>
              </a:extLst>
            </p:cNvPr>
            <p:cNvSpPr/>
            <p:nvPr/>
          </p:nvSpPr>
          <p:spPr bwMode="auto">
            <a:xfrm>
              <a:off x="3185558" y="8949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39" name="Rounded Rectangle 61">
              <a:extLst>
                <a:ext uri="{FF2B5EF4-FFF2-40B4-BE49-F238E27FC236}">
                  <a16:creationId xmlns:a16="http://schemas.microsoft.com/office/drawing/2014/main" id="{C1E3ABF8-872D-4D4C-92BB-63E2AC7728AB}"/>
                </a:ext>
              </a:extLst>
            </p:cNvPr>
            <p:cNvSpPr/>
            <p:nvPr/>
          </p:nvSpPr>
          <p:spPr bwMode="auto">
            <a:xfrm>
              <a:off x="3185558" y="11348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40" name="Rounded Rectangle 61">
              <a:extLst>
                <a:ext uri="{FF2B5EF4-FFF2-40B4-BE49-F238E27FC236}">
                  <a16:creationId xmlns:a16="http://schemas.microsoft.com/office/drawing/2014/main" id="{9FDC987E-18D4-4E79-838F-82FFBF97D53F}"/>
                </a:ext>
              </a:extLst>
            </p:cNvPr>
            <p:cNvSpPr/>
            <p:nvPr/>
          </p:nvSpPr>
          <p:spPr bwMode="auto">
            <a:xfrm>
              <a:off x="3747660" y="8949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41" name="Rounded Rectangle 61">
              <a:extLst>
                <a:ext uri="{FF2B5EF4-FFF2-40B4-BE49-F238E27FC236}">
                  <a16:creationId xmlns:a16="http://schemas.microsoft.com/office/drawing/2014/main" id="{1124C571-0882-446B-94BA-98C050D2A3D5}"/>
                </a:ext>
              </a:extLst>
            </p:cNvPr>
            <p:cNvSpPr/>
            <p:nvPr/>
          </p:nvSpPr>
          <p:spPr bwMode="auto">
            <a:xfrm>
              <a:off x="3747660" y="1134839"/>
              <a:ext cx="562101" cy="239901"/>
            </a:xfrm>
            <a:prstGeom prst="roundRect">
              <a:avLst/>
            </a:prstGeom>
            <a:solidFill>
              <a:schemeClr val="bg1"/>
            </a:solidFill>
            <a:ln w="19050" cap="flat" cmpd="sng" algn="ctr">
              <a:solidFill>
                <a:schemeClr val="tx2"/>
              </a:solidFill>
              <a:prstDash val="solid"/>
              <a:round/>
              <a:headEnd type="none" w="med" len="med"/>
              <a:tailEnd type="none" w="med" len="med"/>
            </a:ln>
            <a:effectLst/>
          </p:spPr>
          <p:txBody>
            <a:bodyPr vert="horz" wrap="square" lIns="17071" tIns="21667" rIns="17071" bIns="21667" numCol="1" rtlCol="0" anchor="ctr" anchorCtr="0" compatLnSpc="1">
              <a:prstTxWarp prst="textNoShape">
                <a:avLst/>
              </a:prstTxWarp>
            </a:bodyPr>
            <a:lstStyle/>
            <a:p>
              <a:pPr algn="ctr"/>
              <a:r>
                <a:rPr lang="en-US" altLang="en-US" sz="1291" dirty="0">
                  <a:solidFill>
                    <a:srgbClr val="000000"/>
                  </a:solidFill>
                  <a:latin typeface="Gill Sans Light"/>
                  <a:cs typeface="Arial" panose="020B0604020202020204" pitchFamily="34" charset="0"/>
                </a:rPr>
                <a:t>CPU</a:t>
              </a:r>
            </a:p>
          </p:txBody>
        </p:sp>
        <p:sp>
          <p:nvSpPr>
            <p:cNvPr id="42" name="Rechteck 13">
              <a:extLst>
                <a:ext uri="{FF2B5EF4-FFF2-40B4-BE49-F238E27FC236}">
                  <a16:creationId xmlns:a16="http://schemas.microsoft.com/office/drawing/2014/main" id="{3C81EB23-81FE-4047-84E8-2D5803D9C8E8}"/>
                </a:ext>
              </a:extLst>
            </p:cNvPr>
            <p:cNvSpPr/>
            <p:nvPr/>
          </p:nvSpPr>
          <p:spPr>
            <a:xfrm>
              <a:off x="1057632" y="558826"/>
              <a:ext cx="5356530" cy="2238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1212" tIns="51212" rIns="51212" bIns="51212" rtlCol="0" anchor="t"/>
            <a:lstStyle/>
            <a:p>
              <a:pPr algn="ctr"/>
              <a:r>
                <a:rPr lang="en-US" sz="1600" dirty="0" err="1">
                  <a:latin typeface="Gill Sans Light"/>
                  <a:cs typeface="Arial" panose="020B0604020202020204" pitchFamily="34" charset="0"/>
                </a:rPr>
                <a:t>MiddleWare</a:t>
              </a:r>
              <a:endParaRPr lang="en-US" sz="1004" dirty="0">
                <a:latin typeface="Gill Sans Light"/>
                <a:cs typeface="Arial" panose="020B0604020202020204" pitchFamily="34" charset="0"/>
              </a:endParaRPr>
            </a:p>
            <a:p>
              <a:pPr algn="ctr"/>
              <a:endParaRPr lang="en-US" sz="759" dirty="0">
                <a:latin typeface="Gill Sans Light"/>
                <a:cs typeface="Arial" panose="020B0604020202020204" pitchFamily="34" charset="0"/>
              </a:endParaRPr>
            </a:p>
          </p:txBody>
        </p:sp>
        <p:cxnSp>
          <p:nvCxnSpPr>
            <p:cNvPr id="43" name="Gerade Verbindung 67">
              <a:extLst>
                <a:ext uri="{FF2B5EF4-FFF2-40B4-BE49-F238E27FC236}">
                  <a16:creationId xmlns:a16="http://schemas.microsoft.com/office/drawing/2014/main" id="{40AA4906-2F4A-4D7E-B3E4-162617F2F17F}"/>
                </a:ext>
              </a:extLst>
            </p:cNvPr>
            <p:cNvCxnSpPr>
              <a:cxnSpLocks/>
            </p:cNvCxnSpPr>
            <p:nvPr/>
          </p:nvCxnSpPr>
          <p:spPr>
            <a:xfrm>
              <a:off x="2892856"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4" name="Gerade Verbindung 67">
              <a:extLst>
                <a:ext uri="{FF2B5EF4-FFF2-40B4-BE49-F238E27FC236}">
                  <a16:creationId xmlns:a16="http://schemas.microsoft.com/office/drawing/2014/main" id="{6F76D1D1-644B-4F99-A240-1804B617BEC0}"/>
                </a:ext>
              </a:extLst>
            </p:cNvPr>
            <p:cNvCxnSpPr>
              <a:cxnSpLocks/>
            </p:cNvCxnSpPr>
            <p:nvPr/>
          </p:nvCxnSpPr>
          <p:spPr>
            <a:xfrm>
              <a:off x="3735897" y="85011"/>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5" name="Gerade Verbindung 67">
              <a:extLst>
                <a:ext uri="{FF2B5EF4-FFF2-40B4-BE49-F238E27FC236}">
                  <a16:creationId xmlns:a16="http://schemas.microsoft.com/office/drawing/2014/main" id="{44A47C79-954F-47C0-BD79-72BF445F0544}"/>
                </a:ext>
              </a:extLst>
            </p:cNvPr>
            <p:cNvCxnSpPr>
              <a:cxnSpLocks/>
            </p:cNvCxnSpPr>
            <p:nvPr/>
          </p:nvCxnSpPr>
          <p:spPr>
            <a:xfrm>
              <a:off x="4560170" y="120155"/>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 name="Gerade Verbindung 67">
              <a:extLst>
                <a:ext uri="{FF2B5EF4-FFF2-40B4-BE49-F238E27FC236}">
                  <a16:creationId xmlns:a16="http://schemas.microsoft.com/office/drawing/2014/main" id="{87C077A7-6920-4F13-945A-325F17BFC17A}"/>
                </a:ext>
              </a:extLst>
            </p:cNvPr>
            <p:cNvCxnSpPr>
              <a:cxnSpLocks/>
            </p:cNvCxnSpPr>
            <p:nvPr/>
          </p:nvCxnSpPr>
          <p:spPr>
            <a:xfrm>
              <a:off x="5384115" y="120155"/>
              <a:ext cx="0" cy="352344"/>
            </a:xfrm>
            <a:prstGeom prst="line">
              <a:avLst/>
            </a:prstGeom>
            <a:ln w="22225" cap="rnd">
              <a:solidFill>
                <a:schemeClr val="tx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151E37C0-5E69-4F48-9D73-C3E30EF93CE0}"/>
              </a:ext>
            </a:extLst>
          </p:cNvPr>
          <p:cNvSpPr/>
          <p:nvPr/>
        </p:nvSpPr>
        <p:spPr>
          <a:xfrm>
            <a:off x="1696157" y="3312673"/>
            <a:ext cx="8640960" cy="945194"/>
          </a:xfrm>
          <a:prstGeom prst="ellipse">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de-AT" sz="1200" dirty="0">
              <a:latin typeface="Gill Sans Light"/>
              <a:cs typeface="Arial" panose="020B0604020202020204" pitchFamily="34" charset="0"/>
            </a:endParaRPr>
          </a:p>
        </p:txBody>
      </p:sp>
      <p:sp>
        <p:nvSpPr>
          <p:cNvPr id="50" name="Date Placeholder 1">
            <a:extLst>
              <a:ext uri="{FF2B5EF4-FFF2-40B4-BE49-F238E27FC236}">
                <a16:creationId xmlns:a16="http://schemas.microsoft.com/office/drawing/2014/main" id="{0706E3CD-690B-4C70-A6BA-ACDE795C1CC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51" name="Inhaltsplatzhalter 5">
            <a:extLst>
              <a:ext uri="{FF2B5EF4-FFF2-40B4-BE49-F238E27FC236}">
                <a16:creationId xmlns:a16="http://schemas.microsoft.com/office/drawing/2014/main" id="{4C4931C5-FDF6-407D-B310-A809101F4EE6}"/>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Tree>
    <p:extLst>
      <p:ext uri="{BB962C8B-B14F-4D97-AF65-F5344CB8AC3E}">
        <p14:creationId xmlns:p14="http://schemas.microsoft.com/office/powerpoint/2010/main" val="192496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le">
            <a:extLst>
              <a:ext uri="{FF2B5EF4-FFF2-40B4-BE49-F238E27FC236}">
                <a16:creationId xmlns:a16="http://schemas.microsoft.com/office/drawing/2014/main" id="{6FBEB012-8A77-4CA8-AF36-E20C21093817}"/>
              </a:ext>
            </a:extLst>
          </p:cNvPr>
          <p:cNvSpPr/>
          <p:nvPr/>
        </p:nvSpPr>
        <p:spPr>
          <a:xfrm>
            <a:off x="4386060" y="1826278"/>
            <a:ext cx="431783" cy="1166017"/>
          </a:xfrm>
          <a:custGeom>
            <a:avLst/>
            <a:gdLst/>
            <a:ahLst/>
            <a:cxnLst>
              <a:cxn ang="0">
                <a:pos x="wd2" y="hd2"/>
              </a:cxn>
              <a:cxn ang="5400000">
                <a:pos x="wd2" y="hd2"/>
              </a:cxn>
              <a:cxn ang="10800000">
                <a:pos x="wd2" y="hd2"/>
              </a:cxn>
              <a:cxn ang="16200000">
                <a:pos x="wd2" y="hd2"/>
              </a:cxn>
            </a:cxnLst>
            <a:rect l="0" t="0" r="r" b="b"/>
            <a:pathLst>
              <a:path w="21555" h="21600" extrusionOk="0">
                <a:moveTo>
                  <a:pt x="10541" y="0"/>
                </a:moveTo>
                <a:cubicBezTo>
                  <a:pt x="9273" y="0"/>
                  <a:pt x="8003" y="179"/>
                  <a:pt x="7035" y="538"/>
                </a:cubicBezTo>
                <a:cubicBezTo>
                  <a:pt x="5100" y="1256"/>
                  <a:pt x="5100" y="2421"/>
                  <a:pt x="7035" y="3139"/>
                </a:cubicBezTo>
                <a:cubicBezTo>
                  <a:pt x="8970" y="3857"/>
                  <a:pt x="12108" y="3857"/>
                  <a:pt x="14043" y="3139"/>
                </a:cubicBezTo>
                <a:cubicBezTo>
                  <a:pt x="15978" y="2421"/>
                  <a:pt x="15978" y="1256"/>
                  <a:pt x="14043" y="538"/>
                </a:cubicBezTo>
                <a:cubicBezTo>
                  <a:pt x="13075" y="179"/>
                  <a:pt x="11810" y="0"/>
                  <a:pt x="10541" y="0"/>
                </a:cubicBezTo>
                <a:close/>
                <a:moveTo>
                  <a:pt x="4861" y="4062"/>
                </a:moveTo>
                <a:cubicBezTo>
                  <a:pt x="2985" y="4062"/>
                  <a:pt x="1457" y="4336"/>
                  <a:pt x="914" y="4566"/>
                </a:cubicBezTo>
                <a:cubicBezTo>
                  <a:pt x="-20" y="4962"/>
                  <a:pt x="-22" y="5441"/>
                  <a:pt x="9" y="5608"/>
                </a:cubicBezTo>
                <a:lnTo>
                  <a:pt x="9" y="12393"/>
                </a:lnTo>
                <a:cubicBezTo>
                  <a:pt x="9" y="12729"/>
                  <a:pt x="742" y="13000"/>
                  <a:pt x="1646" y="13000"/>
                </a:cubicBezTo>
                <a:cubicBezTo>
                  <a:pt x="2551" y="13000"/>
                  <a:pt x="3283" y="12729"/>
                  <a:pt x="3283" y="12393"/>
                </a:cubicBezTo>
                <a:lnTo>
                  <a:pt x="3283" y="6779"/>
                </a:lnTo>
                <a:lnTo>
                  <a:pt x="4780" y="6779"/>
                </a:lnTo>
                <a:lnTo>
                  <a:pt x="4780" y="12641"/>
                </a:lnTo>
                <a:lnTo>
                  <a:pt x="4793" y="12641"/>
                </a:lnTo>
                <a:lnTo>
                  <a:pt x="4793" y="20628"/>
                </a:lnTo>
                <a:cubicBezTo>
                  <a:pt x="4793" y="21165"/>
                  <a:pt x="5965" y="21600"/>
                  <a:pt x="7413" y="21600"/>
                </a:cubicBezTo>
                <a:cubicBezTo>
                  <a:pt x="8860" y="21600"/>
                  <a:pt x="10037" y="21165"/>
                  <a:pt x="10037" y="20628"/>
                </a:cubicBezTo>
                <a:lnTo>
                  <a:pt x="10037" y="12641"/>
                </a:lnTo>
                <a:lnTo>
                  <a:pt x="11524" y="12641"/>
                </a:lnTo>
                <a:lnTo>
                  <a:pt x="11524" y="20628"/>
                </a:lnTo>
                <a:cubicBezTo>
                  <a:pt x="11524" y="21165"/>
                  <a:pt x="12700" y="21600"/>
                  <a:pt x="14147" y="21600"/>
                </a:cubicBezTo>
                <a:cubicBezTo>
                  <a:pt x="15595" y="21600"/>
                  <a:pt x="16767" y="21165"/>
                  <a:pt x="16767" y="20628"/>
                </a:cubicBezTo>
                <a:lnTo>
                  <a:pt x="16767" y="12641"/>
                </a:lnTo>
                <a:lnTo>
                  <a:pt x="16785" y="12641"/>
                </a:lnTo>
                <a:lnTo>
                  <a:pt x="16785" y="6779"/>
                </a:lnTo>
                <a:lnTo>
                  <a:pt x="18272" y="6779"/>
                </a:lnTo>
                <a:lnTo>
                  <a:pt x="18272" y="12393"/>
                </a:lnTo>
                <a:cubicBezTo>
                  <a:pt x="18272" y="12729"/>
                  <a:pt x="19004" y="13000"/>
                  <a:pt x="19909" y="13000"/>
                </a:cubicBezTo>
                <a:cubicBezTo>
                  <a:pt x="20814" y="13000"/>
                  <a:pt x="21546" y="12729"/>
                  <a:pt x="21546" y="12393"/>
                </a:cubicBezTo>
                <a:lnTo>
                  <a:pt x="21546" y="5608"/>
                </a:lnTo>
                <a:cubicBezTo>
                  <a:pt x="21578" y="5441"/>
                  <a:pt x="21576" y="4962"/>
                  <a:pt x="20641" y="4566"/>
                </a:cubicBezTo>
                <a:cubicBezTo>
                  <a:pt x="20099" y="4336"/>
                  <a:pt x="18084" y="4062"/>
                  <a:pt x="16208" y="4062"/>
                </a:cubicBezTo>
                <a:lnTo>
                  <a:pt x="10705" y="4062"/>
                </a:lnTo>
                <a:lnTo>
                  <a:pt x="10364" y="4062"/>
                </a:lnTo>
                <a:lnTo>
                  <a:pt x="4861" y="4062"/>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0" name="Male">
            <a:extLst>
              <a:ext uri="{FF2B5EF4-FFF2-40B4-BE49-F238E27FC236}">
                <a16:creationId xmlns:a16="http://schemas.microsoft.com/office/drawing/2014/main" id="{CB81004D-7C02-45E4-8DC6-1A2DFD715D67}"/>
              </a:ext>
            </a:extLst>
          </p:cNvPr>
          <p:cNvSpPr/>
          <p:nvPr/>
        </p:nvSpPr>
        <p:spPr>
          <a:xfrm>
            <a:off x="10690336" y="1826278"/>
            <a:ext cx="431783" cy="1166017"/>
          </a:xfrm>
          <a:custGeom>
            <a:avLst/>
            <a:gdLst/>
            <a:ahLst/>
            <a:cxnLst>
              <a:cxn ang="0">
                <a:pos x="wd2" y="hd2"/>
              </a:cxn>
              <a:cxn ang="5400000">
                <a:pos x="wd2" y="hd2"/>
              </a:cxn>
              <a:cxn ang="10800000">
                <a:pos x="wd2" y="hd2"/>
              </a:cxn>
              <a:cxn ang="16200000">
                <a:pos x="wd2" y="hd2"/>
              </a:cxn>
            </a:cxnLst>
            <a:rect l="0" t="0" r="r" b="b"/>
            <a:pathLst>
              <a:path w="21555" h="21600" extrusionOk="0">
                <a:moveTo>
                  <a:pt x="10541" y="0"/>
                </a:moveTo>
                <a:cubicBezTo>
                  <a:pt x="9273" y="0"/>
                  <a:pt x="8003" y="179"/>
                  <a:pt x="7035" y="538"/>
                </a:cubicBezTo>
                <a:cubicBezTo>
                  <a:pt x="5100" y="1256"/>
                  <a:pt x="5100" y="2421"/>
                  <a:pt x="7035" y="3139"/>
                </a:cubicBezTo>
                <a:cubicBezTo>
                  <a:pt x="8970" y="3857"/>
                  <a:pt x="12108" y="3857"/>
                  <a:pt x="14043" y="3139"/>
                </a:cubicBezTo>
                <a:cubicBezTo>
                  <a:pt x="15978" y="2421"/>
                  <a:pt x="15978" y="1256"/>
                  <a:pt x="14043" y="538"/>
                </a:cubicBezTo>
                <a:cubicBezTo>
                  <a:pt x="13075" y="179"/>
                  <a:pt x="11810" y="0"/>
                  <a:pt x="10541" y="0"/>
                </a:cubicBezTo>
                <a:close/>
                <a:moveTo>
                  <a:pt x="4861" y="4062"/>
                </a:moveTo>
                <a:cubicBezTo>
                  <a:pt x="2985" y="4062"/>
                  <a:pt x="1457" y="4336"/>
                  <a:pt x="914" y="4566"/>
                </a:cubicBezTo>
                <a:cubicBezTo>
                  <a:pt x="-20" y="4962"/>
                  <a:pt x="-22" y="5441"/>
                  <a:pt x="9" y="5608"/>
                </a:cubicBezTo>
                <a:lnTo>
                  <a:pt x="9" y="12393"/>
                </a:lnTo>
                <a:cubicBezTo>
                  <a:pt x="9" y="12729"/>
                  <a:pt x="742" y="13000"/>
                  <a:pt x="1646" y="13000"/>
                </a:cubicBezTo>
                <a:cubicBezTo>
                  <a:pt x="2551" y="13000"/>
                  <a:pt x="3283" y="12729"/>
                  <a:pt x="3283" y="12393"/>
                </a:cubicBezTo>
                <a:lnTo>
                  <a:pt x="3283" y="6779"/>
                </a:lnTo>
                <a:lnTo>
                  <a:pt x="4780" y="6779"/>
                </a:lnTo>
                <a:lnTo>
                  <a:pt x="4780" y="12641"/>
                </a:lnTo>
                <a:lnTo>
                  <a:pt x="4793" y="12641"/>
                </a:lnTo>
                <a:lnTo>
                  <a:pt x="4793" y="20628"/>
                </a:lnTo>
                <a:cubicBezTo>
                  <a:pt x="4793" y="21165"/>
                  <a:pt x="5965" y="21600"/>
                  <a:pt x="7413" y="21600"/>
                </a:cubicBezTo>
                <a:cubicBezTo>
                  <a:pt x="8860" y="21600"/>
                  <a:pt x="10037" y="21165"/>
                  <a:pt x="10037" y="20628"/>
                </a:cubicBezTo>
                <a:lnTo>
                  <a:pt x="10037" y="12641"/>
                </a:lnTo>
                <a:lnTo>
                  <a:pt x="11524" y="12641"/>
                </a:lnTo>
                <a:lnTo>
                  <a:pt x="11524" y="20628"/>
                </a:lnTo>
                <a:cubicBezTo>
                  <a:pt x="11524" y="21165"/>
                  <a:pt x="12700" y="21600"/>
                  <a:pt x="14147" y="21600"/>
                </a:cubicBezTo>
                <a:cubicBezTo>
                  <a:pt x="15595" y="21600"/>
                  <a:pt x="16767" y="21165"/>
                  <a:pt x="16767" y="20628"/>
                </a:cubicBezTo>
                <a:lnTo>
                  <a:pt x="16767" y="12641"/>
                </a:lnTo>
                <a:lnTo>
                  <a:pt x="16785" y="12641"/>
                </a:lnTo>
                <a:lnTo>
                  <a:pt x="16785" y="6779"/>
                </a:lnTo>
                <a:lnTo>
                  <a:pt x="18272" y="6779"/>
                </a:lnTo>
                <a:lnTo>
                  <a:pt x="18272" y="12393"/>
                </a:lnTo>
                <a:cubicBezTo>
                  <a:pt x="18272" y="12729"/>
                  <a:pt x="19004" y="13000"/>
                  <a:pt x="19909" y="13000"/>
                </a:cubicBezTo>
                <a:cubicBezTo>
                  <a:pt x="20814" y="13000"/>
                  <a:pt x="21546" y="12729"/>
                  <a:pt x="21546" y="12393"/>
                </a:cubicBezTo>
                <a:lnTo>
                  <a:pt x="21546" y="5608"/>
                </a:lnTo>
                <a:cubicBezTo>
                  <a:pt x="21578" y="5441"/>
                  <a:pt x="21576" y="4962"/>
                  <a:pt x="20641" y="4566"/>
                </a:cubicBezTo>
                <a:cubicBezTo>
                  <a:pt x="20099" y="4336"/>
                  <a:pt x="18084" y="4062"/>
                  <a:pt x="16208" y="4062"/>
                </a:cubicBezTo>
                <a:lnTo>
                  <a:pt x="10705" y="4062"/>
                </a:lnTo>
                <a:lnTo>
                  <a:pt x="10364" y="4062"/>
                </a:lnTo>
                <a:lnTo>
                  <a:pt x="4861" y="4062"/>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1" name="Female">
            <a:extLst>
              <a:ext uri="{FF2B5EF4-FFF2-40B4-BE49-F238E27FC236}">
                <a16:creationId xmlns:a16="http://schemas.microsoft.com/office/drawing/2014/main" id="{2460CDFC-0EF1-4B39-B183-6AA8320CE672}"/>
              </a:ext>
            </a:extLst>
          </p:cNvPr>
          <p:cNvSpPr/>
          <p:nvPr/>
        </p:nvSpPr>
        <p:spPr>
          <a:xfrm>
            <a:off x="1224415" y="4635517"/>
            <a:ext cx="527171" cy="1166017"/>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2" name="Female">
            <a:extLst>
              <a:ext uri="{FF2B5EF4-FFF2-40B4-BE49-F238E27FC236}">
                <a16:creationId xmlns:a16="http://schemas.microsoft.com/office/drawing/2014/main" id="{497627AC-178B-4478-8FBD-4E19B4568EB1}"/>
              </a:ext>
            </a:extLst>
          </p:cNvPr>
          <p:cNvSpPr/>
          <p:nvPr/>
        </p:nvSpPr>
        <p:spPr>
          <a:xfrm>
            <a:off x="10714695" y="4658094"/>
            <a:ext cx="527171" cy="1166017"/>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3" name="Female">
            <a:extLst>
              <a:ext uri="{FF2B5EF4-FFF2-40B4-BE49-F238E27FC236}">
                <a16:creationId xmlns:a16="http://schemas.microsoft.com/office/drawing/2014/main" id="{27DE153A-99FF-4720-8114-65A6114652FC}"/>
              </a:ext>
            </a:extLst>
          </p:cNvPr>
          <p:cNvSpPr/>
          <p:nvPr/>
        </p:nvSpPr>
        <p:spPr>
          <a:xfrm>
            <a:off x="7490504" y="1814989"/>
            <a:ext cx="527171" cy="1166017"/>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4" name="Male">
            <a:extLst>
              <a:ext uri="{FF2B5EF4-FFF2-40B4-BE49-F238E27FC236}">
                <a16:creationId xmlns:a16="http://schemas.microsoft.com/office/drawing/2014/main" id="{7ABE4910-9884-4DF7-91A6-CF34F9380A16}"/>
              </a:ext>
            </a:extLst>
          </p:cNvPr>
          <p:cNvSpPr/>
          <p:nvPr/>
        </p:nvSpPr>
        <p:spPr>
          <a:xfrm>
            <a:off x="1233922" y="1837567"/>
            <a:ext cx="431783" cy="1166017"/>
          </a:xfrm>
          <a:custGeom>
            <a:avLst/>
            <a:gdLst/>
            <a:ahLst/>
            <a:cxnLst>
              <a:cxn ang="0">
                <a:pos x="wd2" y="hd2"/>
              </a:cxn>
              <a:cxn ang="5400000">
                <a:pos x="wd2" y="hd2"/>
              </a:cxn>
              <a:cxn ang="10800000">
                <a:pos x="wd2" y="hd2"/>
              </a:cxn>
              <a:cxn ang="16200000">
                <a:pos x="wd2" y="hd2"/>
              </a:cxn>
            </a:cxnLst>
            <a:rect l="0" t="0" r="r" b="b"/>
            <a:pathLst>
              <a:path w="21555" h="21600" extrusionOk="0">
                <a:moveTo>
                  <a:pt x="10541" y="0"/>
                </a:moveTo>
                <a:cubicBezTo>
                  <a:pt x="9273" y="0"/>
                  <a:pt x="8003" y="179"/>
                  <a:pt x="7035" y="538"/>
                </a:cubicBezTo>
                <a:cubicBezTo>
                  <a:pt x="5100" y="1256"/>
                  <a:pt x="5100" y="2421"/>
                  <a:pt x="7035" y="3139"/>
                </a:cubicBezTo>
                <a:cubicBezTo>
                  <a:pt x="8970" y="3857"/>
                  <a:pt x="12108" y="3857"/>
                  <a:pt x="14043" y="3139"/>
                </a:cubicBezTo>
                <a:cubicBezTo>
                  <a:pt x="15978" y="2421"/>
                  <a:pt x="15978" y="1256"/>
                  <a:pt x="14043" y="538"/>
                </a:cubicBezTo>
                <a:cubicBezTo>
                  <a:pt x="13075" y="179"/>
                  <a:pt x="11810" y="0"/>
                  <a:pt x="10541" y="0"/>
                </a:cubicBezTo>
                <a:close/>
                <a:moveTo>
                  <a:pt x="4861" y="4062"/>
                </a:moveTo>
                <a:cubicBezTo>
                  <a:pt x="2985" y="4062"/>
                  <a:pt x="1457" y="4336"/>
                  <a:pt x="914" y="4566"/>
                </a:cubicBezTo>
                <a:cubicBezTo>
                  <a:pt x="-20" y="4962"/>
                  <a:pt x="-22" y="5441"/>
                  <a:pt x="9" y="5608"/>
                </a:cubicBezTo>
                <a:lnTo>
                  <a:pt x="9" y="12393"/>
                </a:lnTo>
                <a:cubicBezTo>
                  <a:pt x="9" y="12729"/>
                  <a:pt x="742" y="13000"/>
                  <a:pt x="1646" y="13000"/>
                </a:cubicBezTo>
                <a:cubicBezTo>
                  <a:pt x="2551" y="13000"/>
                  <a:pt x="3283" y="12729"/>
                  <a:pt x="3283" y="12393"/>
                </a:cubicBezTo>
                <a:lnTo>
                  <a:pt x="3283" y="6779"/>
                </a:lnTo>
                <a:lnTo>
                  <a:pt x="4780" y="6779"/>
                </a:lnTo>
                <a:lnTo>
                  <a:pt x="4780" y="12641"/>
                </a:lnTo>
                <a:lnTo>
                  <a:pt x="4793" y="12641"/>
                </a:lnTo>
                <a:lnTo>
                  <a:pt x="4793" y="20628"/>
                </a:lnTo>
                <a:cubicBezTo>
                  <a:pt x="4793" y="21165"/>
                  <a:pt x="5965" y="21600"/>
                  <a:pt x="7413" y="21600"/>
                </a:cubicBezTo>
                <a:cubicBezTo>
                  <a:pt x="8860" y="21600"/>
                  <a:pt x="10037" y="21165"/>
                  <a:pt x="10037" y="20628"/>
                </a:cubicBezTo>
                <a:lnTo>
                  <a:pt x="10037" y="12641"/>
                </a:lnTo>
                <a:lnTo>
                  <a:pt x="11524" y="12641"/>
                </a:lnTo>
                <a:lnTo>
                  <a:pt x="11524" y="20628"/>
                </a:lnTo>
                <a:cubicBezTo>
                  <a:pt x="11524" y="21165"/>
                  <a:pt x="12700" y="21600"/>
                  <a:pt x="14147" y="21600"/>
                </a:cubicBezTo>
                <a:cubicBezTo>
                  <a:pt x="15595" y="21600"/>
                  <a:pt x="16767" y="21165"/>
                  <a:pt x="16767" y="20628"/>
                </a:cubicBezTo>
                <a:lnTo>
                  <a:pt x="16767" y="12641"/>
                </a:lnTo>
                <a:lnTo>
                  <a:pt x="16785" y="12641"/>
                </a:lnTo>
                <a:lnTo>
                  <a:pt x="16785" y="6779"/>
                </a:lnTo>
                <a:lnTo>
                  <a:pt x="18272" y="6779"/>
                </a:lnTo>
                <a:lnTo>
                  <a:pt x="18272" y="12393"/>
                </a:lnTo>
                <a:cubicBezTo>
                  <a:pt x="18272" y="12729"/>
                  <a:pt x="19004" y="13000"/>
                  <a:pt x="19909" y="13000"/>
                </a:cubicBezTo>
                <a:cubicBezTo>
                  <a:pt x="20814" y="13000"/>
                  <a:pt x="21546" y="12729"/>
                  <a:pt x="21546" y="12393"/>
                </a:cubicBezTo>
                <a:lnTo>
                  <a:pt x="21546" y="5608"/>
                </a:lnTo>
                <a:cubicBezTo>
                  <a:pt x="21578" y="5441"/>
                  <a:pt x="21576" y="4962"/>
                  <a:pt x="20641" y="4566"/>
                </a:cubicBezTo>
                <a:cubicBezTo>
                  <a:pt x="20099" y="4336"/>
                  <a:pt x="18084" y="4062"/>
                  <a:pt x="16208" y="4062"/>
                </a:cubicBezTo>
                <a:lnTo>
                  <a:pt x="10705" y="4062"/>
                </a:lnTo>
                <a:lnTo>
                  <a:pt x="10364" y="4062"/>
                </a:lnTo>
                <a:lnTo>
                  <a:pt x="4861" y="4062"/>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5" name="Male">
            <a:extLst>
              <a:ext uri="{FF2B5EF4-FFF2-40B4-BE49-F238E27FC236}">
                <a16:creationId xmlns:a16="http://schemas.microsoft.com/office/drawing/2014/main" id="{8B75FB97-B324-41E7-9082-AD3F19729391}"/>
              </a:ext>
            </a:extLst>
          </p:cNvPr>
          <p:cNvSpPr/>
          <p:nvPr/>
        </p:nvSpPr>
        <p:spPr>
          <a:xfrm>
            <a:off x="7544899" y="4607295"/>
            <a:ext cx="431783" cy="1166017"/>
          </a:xfrm>
          <a:custGeom>
            <a:avLst/>
            <a:gdLst/>
            <a:ahLst/>
            <a:cxnLst>
              <a:cxn ang="0">
                <a:pos x="wd2" y="hd2"/>
              </a:cxn>
              <a:cxn ang="5400000">
                <a:pos x="wd2" y="hd2"/>
              </a:cxn>
              <a:cxn ang="10800000">
                <a:pos x="wd2" y="hd2"/>
              </a:cxn>
              <a:cxn ang="16200000">
                <a:pos x="wd2" y="hd2"/>
              </a:cxn>
            </a:cxnLst>
            <a:rect l="0" t="0" r="r" b="b"/>
            <a:pathLst>
              <a:path w="21555" h="21600" extrusionOk="0">
                <a:moveTo>
                  <a:pt x="10541" y="0"/>
                </a:moveTo>
                <a:cubicBezTo>
                  <a:pt x="9273" y="0"/>
                  <a:pt x="8003" y="179"/>
                  <a:pt x="7035" y="538"/>
                </a:cubicBezTo>
                <a:cubicBezTo>
                  <a:pt x="5100" y="1256"/>
                  <a:pt x="5100" y="2421"/>
                  <a:pt x="7035" y="3139"/>
                </a:cubicBezTo>
                <a:cubicBezTo>
                  <a:pt x="8970" y="3857"/>
                  <a:pt x="12108" y="3857"/>
                  <a:pt x="14043" y="3139"/>
                </a:cubicBezTo>
                <a:cubicBezTo>
                  <a:pt x="15978" y="2421"/>
                  <a:pt x="15978" y="1256"/>
                  <a:pt x="14043" y="538"/>
                </a:cubicBezTo>
                <a:cubicBezTo>
                  <a:pt x="13075" y="179"/>
                  <a:pt x="11810" y="0"/>
                  <a:pt x="10541" y="0"/>
                </a:cubicBezTo>
                <a:close/>
                <a:moveTo>
                  <a:pt x="4861" y="4062"/>
                </a:moveTo>
                <a:cubicBezTo>
                  <a:pt x="2985" y="4062"/>
                  <a:pt x="1457" y="4336"/>
                  <a:pt x="914" y="4566"/>
                </a:cubicBezTo>
                <a:cubicBezTo>
                  <a:pt x="-20" y="4962"/>
                  <a:pt x="-22" y="5441"/>
                  <a:pt x="9" y="5608"/>
                </a:cubicBezTo>
                <a:lnTo>
                  <a:pt x="9" y="12393"/>
                </a:lnTo>
                <a:cubicBezTo>
                  <a:pt x="9" y="12729"/>
                  <a:pt x="742" y="13000"/>
                  <a:pt x="1646" y="13000"/>
                </a:cubicBezTo>
                <a:cubicBezTo>
                  <a:pt x="2551" y="13000"/>
                  <a:pt x="3283" y="12729"/>
                  <a:pt x="3283" y="12393"/>
                </a:cubicBezTo>
                <a:lnTo>
                  <a:pt x="3283" y="6779"/>
                </a:lnTo>
                <a:lnTo>
                  <a:pt x="4780" y="6779"/>
                </a:lnTo>
                <a:lnTo>
                  <a:pt x="4780" y="12641"/>
                </a:lnTo>
                <a:lnTo>
                  <a:pt x="4793" y="12641"/>
                </a:lnTo>
                <a:lnTo>
                  <a:pt x="4793" y="20628"/>
                </a:lnTo>
                <a:cubicBezTo>
                  <a:pt x="4793" y="21165"/>
                  <a:pt x="5965" y="21600"/>
                  <a:pt x="7413" y="21600"/>
                </a:cubicBezTo>
                <a:cubicBezTo>
                  <a:pt x="8860" y="21600"/>
                  <a:pt x="10037" y="21165"/>
                  <a:pt x="10037" y="20628"/>
                </a:cubicBezTo>
                <a:lnTo>
                  <a:pt x="10037" y="12641"/>
                </a:lnTo>
                <a:lnTo>
                  <a:pt x="11524" y="12641"/>
                </a:lnTo>
                <a:lnTo>
                  <a:pt x="11524" y="20628"/>
                </a:lnTo>
                <a:cubicBezTo>
                  <a:pt x="11524" y="21165"/>
                  <a:pt x="12700" y="21600"/>
                  <a:pt x="14147" y="21600"/>
                </a:cubicBezTo>
                <a:cubicBezTo>
                  <a:pt x="15595" y="21600"/>
                  <a:pt x="16767" y="21165"/>
                  <a:pt x="16767" y="20628"/>
                </a:cubicBezTo>
                <a:lnTo>
                  <a:pt x="16767" y="12641"/>
                </a:lnTo>
                <a:lnTo>
                  <a:pt x="16785" y="12641"/>
                </a:lnTo>
                <a:lnTo>
                  <a:pt x="16785" y="6779"/>
                </a:lnTo>
                <a:lnTo>
                  <a:pt x="18272" y="6779"/>
                </a:lnTo>
                <a:lnTo>
                  <a:pt x="18272" y="12393"/>
                </a:lnTo>
                <a:cubicBezTo>
                  <a:pt x="18272" y="12729"/>
                  <a:pt x="19004" y="13000"/>
                  <a:pt x="19909" y="13000"/>
                </a:cubicBezTo>
                <a:cubicBezTo>
                  <a:pt x="20814" y="13000"/>
                  <a:pt x="21546" y="12729"/>
                  <a:pt x="21546" y="12393"/>
                </a:cubicBezTo>
                <a:lnTo>
                  <a:pt x="21546" y="5608"/>
                </a:lnTo>
                <a:cubicBezTo>
                  <a:pt x="21578" y="5441"/>
                  <a:pt x="21576" y="4962"/>
                  <a:pt x="20641" y="4566"/>
                </a:cubicBezTo>
                <a:cubicBezTo>
                  <a:pt x="20099" y="4336"/>
                  <a:pt x="18084" y="4062"/>
                  <a:pt x="16208" y="4062"/>
                </a:cubicBezTo>
                <a:lnTo>
                  <a:pt x="10705" y="4062"/>
                </a:lnTo>
                <a:lnTo>
                  <a:pt x="10364" y="4062"/>
                </a:lnTo>
                <a:lnTo>
                  <a:pt x="4861" y="4062"/>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6" name="Female">
            <a:extLst>
              <a:ext uri="{FF2B5EF4-FFF2-40B4-BE49-F238E27FC236}">
                <a16:creationId xmlns:a16="http://schemas.microsoft.com/office/drawing/2014/main" id="{07D1132A-27DE-41B2-9F93-9E9C78EA9299}"/>
              </a:ext>
            </a:extLst>
          </p:cNvPr>
          <p:cNvSpPr/>
          <p:nvPr/>
        </p:nvSpPr>
        <p:spPr>
          <a:xfrm>
            <a:off x="4387842" y="4646806"/>
            <a:ext cx="527171" cy="1166017"/>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008ACF"/>
          </a:solidFill>
          <a:ln w="12700">
            <a:miter lim="400000"/>
          </a:ln>
        </p:spPr>
        <p:txBody>
          <a:bodyPr lIns="50800" tIns="50800" rIns="50800" bIns="50800" anchor="ctr"/>
          <a:lstStyle/>
          <a:p>
            <a:pPr>
              <a:defRPr sz="2400">
                <a:solidFill>
                  <a:srgbClr val="FFFFFF"/>
                </a:solidFill>
              </a:defRPr>
            </a:pPr>
            <a:endParaRPr/>
          </a:p>
        </p:txBody>
      </p:sp>
      <p:sp>
        <p:nvSpPr>
          <p:cNvPr id="17" name="Line">
            <a:extLst>
              <a:ext uri="{FF2B5EF4-FFF2-40B4-BE49-F238E27FC236}">
                <a16:creationId xmlns:a16="http://schemas.microsoft.com/office/drawing/2014/main" id="{4803EB85-6488-4D18-9F95-A9F9FD21C761}"/>
              </a:ext>
            </a:extLst>
          </p:cNvPr>
          <p:cNvSpPr/>
          <p:nvPr/>
        </p:nvSpPr>
        <p:spPr>
          <a:xfrm flipV="1">
            <a:off x="2006435" y="2348882"/>
            <a:ext cx="1990478" cy="0"/>
          </a:xfrm>
          <a:prstGeom prst="line">
            <a:avLst/>
          </a:prstGeom>
          <a:ln w="88900">
            <a:solidFill>
              <a:srgbClr val="F7941E"/>
            </a:solidFill>
            <a:miter lim="400000"/>
          </a:ln>
        </p:spPr>
        <p:txBody>
          <a:bodyPr lIns="50800" tIns="50800" rIns="50800" bIns="50800" anchor="ctr"/>
          <a:lstStyle/>
          <a:p>
            <a:pPr>
              <a:defRPr sz="2400"/>
            </a:pPr>
            <a:endParaRPr/>
          </a:p>
        </p:txBody>
      </p:sp>
      <p:sp>
        <p:nvSpPr>
          <p:cNvPr id="20" name="Line">
            <a:extLst>
              <a:ext uri="{FF2B5EF4-FFF2-40B4-BE49-F238E27FC236}">
                <a16:creationId xmlns:a16="http://schemas.microsoft.com/office/drawing/2014/main" id="{E856CBC6-EBE9-4769-AC52-16C12AA0939F}"/>
              </a:ext>
            </a:extLst>
          </p:cNvPr>
          <p:cNvSpPr/>
          <p:nvPr/>
        </p:nvSpPr>
        <p:spPr>
          <a:xfrm flipV="1">
            <a:off x="2006435" y="5308814"/>
            <a:ext cx="2130365" cy="0"/>
          </a:xfrm>
          <a:prstGeom prst="line">
            <a:avLst/>
          </a:prstGeom>
          <a:ln w="88900">
            <a:solidFill>
              <a:srgbClr val="F7941E"/>
            </a:solidFill>
            <a:miter lim="400000"/>
          </a:ln>
        </p:spPr>
        <p:txBody>
          <a:bodyPr lIns="50800" tIns="50800" rIns="50800" bIns="50800" anchor="ctr"/>
          <a:lstStyle/>
          <a:p>
            <a:pPr>
              <a:defRPr sz="2400"/>
            </a:pPr>
            <a:endParaRPr/>
          </a:p>
        </p:txBody>
      </p:sp>
      <p:sp>
        <p:nvSpPr>
          <p:cNvPr id="23" name="Line">
            <a:extLst>
              <a:ext uri="{FF2B5EF4-FFF2-40B4-BE49-F238E27FC236}">
                <a16:creationId xmlns:a16="http://schemas.microsoft.com/office/drawing/2014/main" id="{3BE5F489-F9FC-4738-841B-1EB6F1CC62BB}"/>
              </a:ext>
            </a:extLst>
          </p:cNvPr>
          <p:cNvSpPr/>
          <p:nvPr/>
        </p:nvSpPr>
        <p:spPr>
          <a:xfrm>
            <a:off x="1473647" y="3284984"/>
            <a:ext cx="0" cy="1080119"/>
          </a:xfrm>
          <a:prstGeom prst="line">
            <a:avLst/>
          </a:prstGeom>
          <a:ln w="88900">
            <a:solidFill>
              <a:srgbClr val="F7941E"/>
            </a:solidFill>
            <a:miter lim="400000"/>
          </a:ln>
        </p:spPr>
        <p:txBody>
          <a:bodyPr lIns="50800" tIns="50800" rIns="50800" bIns="50800" anchor="ctr"/>
          <a:lstStyle/>
          <a:p>
            <a:pPr>
              <a:defRPr sz="2400"/>
            </a:pPr>
            <a:endParaRPr/>
          </a:p>
        </p:txBody>
      </p:sp>
      <p:sp>
        <p:nvSpPr>
          <p:cNvPr id="27" name="Mail">
            <a:extLst>
              <a:ext uri="{FF2B5EF4-FFF2-40B4-BE49-F238E27FC236}">
                <a16:creationId xmlns:a16="http://schemas.microsoft.com/office/drawing/2014/main" id="{5EC7ABEC-6DC3-4612-A90B-01E2C1C0905D}"/>
              </a:ext>
            </a:extLst>
          </p:cNvPr>
          <p:cNvSpPr/>
          <p:nvPr/>
        </p:nvSpPr>
        <p:spPr>
          <a:xfrm>
            <a:off x="1233922" y="1399891"/>
            <a:ext cx="431783" cy="270025"/>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D23E3B"/>
          </a:solidFill>
          <a:ln w="12700">
            <a:miter lim="400000"/>
          </a:ln>
        </p:spPr>
        <p:txBody>
          <a:bodyPr lIns="50800" tIns="50800" rIns="50800" bIns="50800" anchor="ctr"/>
          <a:lstStyle/>
          <a:p>
            <a:pPr>
              <a:defRPr sz="2400">
                <a:solidFill>
                  <a:srgbClr val="FFFFFF"/>
                </a:solidFill>
              </a:defRPr>
            </a:pPr>
            <a:endParaRPr/>
          </a:p>
        </p:txBody>
      </p:sp>
      <p:sp>
        <p:nvSpPr>
          <p:cNvPr id="28" name="Mail">
            <a:extLst>
              <a:ext uri="{FF2B5EF4-FFF2-40B4-BE49-F238E27FC236}">
                <a16:creationId xmlns:a16="http://schemas.microsoft.com/office/drawing/2014/main" id="{9D685498-0A2E-44C8-A291-74A9DBDCFF34}"/>
              </a:ext>
            </a:extLst>
          </p:cNvPr>
          <p:cNvSpPr/>
          <p:nvPr/>
        </p:nvSpPr>
        <p:spPr>
          <a:xfrm>
            <a:off x="1233922" y="1399891"/>
            <a:ext cx="431783" cy="270025"/>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D23E3B"/>
          </a:solidFill>
          <a:ln w="12700">
            <a:miter lim="400000"/>
          </a:ln>
        </p:spPr>
        <p:txBody>
          <a:bodyPr lIns="50800" tIns="50800" rIns="50800" bIns="50800" anchor="ctr"/>
          <a:lstStyle/>
          <a:p>
            <a:pPr>
              <a:defRPr sz="2400">
                <a:solidFill>
                  <a:srgbClr val="FFFFFF"/>
                </a:solidFill>
              </a:defRPr>
            </a:pPr>
            <a:endParaRPr/>
          </a:p>
        </p:txBody>
      </p:sp>
      <p:sp>
        <p:nvSpPr>
          <p:cNvPr id="29" name="Mail">
            <a:extLst>
              <a:ext uri="{FF2B5EF4-FFF2-40B4-BE49-F238E27FC236}">
                <a16:creationId xmlns:a16="http://schemas.microsoft.com/office/drawing/2014/main" id="{432CBC46-28C1-479A-BD4D-0BC78A69467D}"/>
              </a:ext>
            </a:extLst>
          </p:cNvPr>
          <p:cNvSpPr/>
          <p:nvPr/>
        </p:nvSpPr>
        <p:spPr>
          <a:xfrm>
            <a:off x="7538198" y="3073349"/>
            <a:ext cx="431783" cy="270025"/>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55C959"/>
          </a:solidFill>
          <a:ln w="12700">
            <a:miter lim="400000"/>
          </a:ln>
        </p:spPr>
        <p:txBody>
          <a:bodyPr lIns="50800" tIns="50800" rIns="50800" bIns="50800" anchor="ctr"/>
          <a:lstStyle/>
          <a:p>
            <a:pPr>
              <a:defRPr sz="2400">
                <a:solidFill>
                  <a:srgbClr val="FFFFFF"/>
                </a:solidFill>
              </a:defRPr>
            </a:pPr>
            <a:endParaRPr/>
          </a:p>
        </p:txBody>
      </p:sp>
      <p:sp>
        <p:nvSpPr>
          <p:cNvPr id="30" name="1s">
            <a:extLst>
              <a:ext uri="{FF2B5EF4-FFF2-40B4-BE49-F238E27FC236}">
                <a16:creationId xmlns:a16="http://schemas.microsoft.com/office/drawing/2014/main" id="{89478046-48BD-4F01-9B06-29403A6AA79A}"/>
              </a:ext>
            </a:extLst>
          </p:cNvPr>
          <p:cNvSpPr txBox="1"/>
          <p:nvPr/>
        </p:nvSpPr>
        <p:spPr>
          <a:xfrm>
            <a:off x="865972" y="3457184"/>
            <a:ext cx="504752" cy="622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dirty="0"/>
              <a:t>1s</a:t>
            </a:r>
          </a:p>
        </p:txBody>
      </p:sp>
      <p:sp>
        <p:nvSpPr>
          <p:cNvPr id="31" name="Mail">
            <a:extLst>
              <a:ext uri="{FF2B5EF4-FFF2-40B4-BE49-F238E27FC236}">
                <a16:creationId xmlns:a16="http://schemas.microsoft.com/office/drawing/2014/main" id="{EC606E27-8DDE-4AD8-BBF3-102550CCAB30}"/>
              </a:ext>
            </a:extLst>
          </p:cNvPr>
          <p:cNvSpPr/>
          <p:nvPr/>
        </p:nvSpPr>
        <p:spPr>
          <a:xfrm>
            <a:off x="1233922" y="1399891"/>
            <a:ext cx="431783" cy="270025"/>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D23E3B"/>
          </a:solidFill>
          <a:ln w="12700">
            <a:miter lim="400000"/>
          </a:ln>
        </p:spPr>
        <p:txBody>
          <a:bodyPr lIns="50800" tIns="50800" rIns="50800" bIns="50800" anchor="ctr"/>
          <a:lstStyle/>
          <a:p>
            <a:pPr>
              <a:defRPr sz="2400">
                <a:solidFill>
                  <a:srgbClr val="FFFFFF"/>
                </a:solidFill>
              </a:defRPr>
            </a:pPr>
            <a:endParaRPr/>
          </a:p>
        </p:txBody>
      </p:sp>
      <p:sp>
        <p:nvSpPr>
          <p:cNvPr id="32" name="Mail">
            <a:extLst>
              <a:ext uri="{FF2B5EF4-FFF2-40B4-BE49-F238E27FC236}">
                <a16:creationId xmlns:a16="http://schemas.microsoft.com/office/drawing/2014/main" id="{76E21F72-3595-435F-87CB-31F4A197DDBB}"/>
              </a:ext>
            </a:extLst>
          </p:cNvPr>
          <p:cNvSpPr/>
          <p:nvPr/>
        </p:nvSpPr>
        <p:spPr>
          <a:xfrm>
            <a:off x="7538198" y="3073349"/>
            <a:ext cx="431783" cy="270025"/>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55C959"/>
          </a:solidFill>
          <a:ln w="12700">
            <a:miter lim="400000"/>
          </a:ln>
        </p:spPr>
        <p:txBody>
          <a:bodyPr lIns="50800" tIns="50800" rIns="50800" bIns="50800" anchor="ctr"/>
          <a:lstStyle/>
          <a:p>
            <a:pPr>
              <a:defRPr sz="2400">
                <a:solidFill>
                  <a:srgbClr val="FFFFFF"/>
                </a:solidFill>
              </a:defRPr>
            </a:pPr>
            <a:endParaRPr/>
          </a:p>
        </p:txBody>
      </p:sp>
      <p:sp>
        <p:nvSpPr>
          <p:cNvPr id="33" name="maximum latency = 4s">
            <a:extLst>
              <a:ext uri="{FF2B5EF4-FFF2-40B4-BE49-F238E27FC236}">
                <a16:creationId xmlns:a16="http://schemas.microsoft.com/office/drawing/2014/main" id="{B74ACA46-FBE4-4FE6-9056-3E3E118F5A1D}"/>
              </a:ext>
            </a:extLst>
          </p:cNvPr>
          <p:cNvSpPr txBox="1"/>
          <p:nvPr/>
        </p:nvSpPr>
        <p:spPr>
          <a:xfrm>
            <a:off x="4694214" y="5869675"/>
            <a:ext cx="4205884" cy="622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dirty="0"/>
              <a:t>maximum latency = 4s</a:t>
            </a:r>
          </a:p>
        </p:txBody>
      </p:sp>
      <p:sp>
        <p:nvSpPr>
          <p:cNvPr id="34" name="t=">
            <a:extLst>
              <a:ext uri="{FF2B5EF4-FFF2-40B4-BE49-F238E27FC236}">
                <a16:creationId xmlns:a16="http://schemas.microsoft.com/office/drawing/2014/main" id="{9EFB537E-33E1-4A99-B92D-AD89F372F2A1}"/>
              </a:ext>
            </a:extLst>
          </p:cNvPr>
          <p:cNvSpPr txBox="1"/>
          <p:nvPr/>
        </p:nvSpPr>
        <p:spPr>
          <a:xfrm>
            <a:off x="9386820" y="831171"/>
            <a:ext cx="862416"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lang="de-AT" sz="5400" dirty="0"/>
              <a:t>T</a:t>
            </a:r>
            <a:r>
              <a:rPr sz="5400" dirty="0"/>
              <a:t>=</a:t>
            </a:r>
          </a:p>
        </p:txBody>
      </p:sp>
      <p:sp>
        <p:nvSpPr>
          <p:cNvPr id="35" name="0">
            <a:extLst>
              <a:ext uri="{FF2B5EF4-FFF2-40B4-BE49-F238E27FC236}">
                <a16:creationId xmlns:a16="http://schemas.microsoft.com/office/drawing/2014/main" id="{EB889CBF-5CCF-426A-BE4E-4DEA4D5D17BD}"/>
              </a:ext>
            </a:extLst>
          </p:cNvPr>
          <p:cNvSpPr txBox="1"/>
          <p:nvPr/>
        </p:nvSpPr>
        <p:spPr>
          <a:xfrm>
            <a:off x="10220586" y="80248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0</a:t>
            </a:r>
          </a:p>
        </p:txBody>
      </p:sp>
      <p:sp>
        <p:nvSpPr>
          <p:cNvPr id="36" name="1">
            <a:extLst>
              <a:ext uri="{FF2B5EF4-FFF2-40B4-BE49-F238E27FC236}">
                <a16:creationId xmlns:a16="http://schemas.microsoft.com/office/drawing/2014/main" id="{A98B6D31-1035-4DD4-B07F-6857477F6773}"/>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1</a:t>
            </a:r>
          </a:p>
        </p:txBody>
      </p:sp>
      <p:sp>
        <p:nvSpPr>
          <p:cNvPr id="37" name="2">
            <a:extLst>
              <a:ext uri="{FF2B5EF4-FFF2-40B4-BE49-F238E27FC236}">
                <a16:creationId xmlns:a16="http://schemas.microsoft.com/office/drawing/2014/main" id="{9A6293B6-008A-4D11-8C22-4C6C622C7F9E}"/>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2</a:t>
            </a:r>
          </a:p>
        </p:txBody>
      </p:sp>
      <p:sp>
        <p:nvSpPr>
          <p:cNvPr id="38" name="3">
            <a:extLst>
              <a:ext uri="{FF2B5EF4-FFF2-40B4-BE49-F238E27FC236}">
                <a16:creationId xmlns:a16="http://schemas.microsoft.com/office/drawing/2014/main" id="{8443569F-485A-4518-B9A6-B9370D879651}"/>
              </a:ext>
            </a:extLst>
          </p:cNvPr>
          <p:cNvSpPr txBox="1"/>
          <p:nvPr/>
        </p:nvSpPr>
        <p:spPr>
          <a:xfrm>
            <a:off x="102205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3</a:t>
            </a:r>
          </a:p>
        </p:txBody>
      </p:sp>
      <p:sp>
        <p:nvSpPr>
          <p:cNvPr id="39" name="4">
            <a:extLst>
              <a:ext uri="{FF2B5EF4-FFF2-40B4-BE49-F238E27FC236}">
                <a16:creationId xmlns:a16="http://schemas.microsoft.com/office/drawing/2014/main" id="{87FC9E47-103A-4FB2-AF43-A119578B65EB}"/>
              </a:ext>
            </a:extLst>
          </p:cNvPr>
          <p:cNvSpPr txBox="1"/>
          <p:nvPr/>
        </p:nvSpPr>
        <p:spPr>
          <a:xfrm>
            <a:off x="10207886" y="80248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4</a:t>
            </a:r>
          </a:p>
        </p:txBody>
      </p:sp>
      <p:sp>
        <p:nvSpPr>
          <p:cNvPr id="40" name="5">
            <a:extLst>
              <a:ext uri="{FF2B5EF4-FFF2-40B4-BE49-F238E27FC236}">
                <a16:creationId xmlns:a16="http://schemas.microsoft.com/office/drawing/2014/main" id="{ACFD36AD-2E7D-487B-AAE2-D2E24823D66E}"/>
              </a:ext>
            </a:extLst>
          </p:cNvPr>
          <p:cNvSpPr txBox="1"/>
          <p:nvPr/>
        </p:nvSpPr>
        <p:spPr>
          <a:xfrm>
            <a:off x="10225311"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5</a:t>
            </a:r>
          </a:p>
        </p:txBody>
      </p:sp>
      <p:sp>
        <p:nvSpPr>
          <p:cNvPr id="41" name="0">
            <a:extLst>
              <a:ext uri="{FF2B5EF4-FFF2-40B4-BE49-F238E27FC236}">
                <a16:creationId xmlns:a16="http://schemas.microsoft.com/office/drawing/2014/main" id="{C262587D-E119-4702-964E-9E8DD6948829}"/>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0</a:t>
            </a:r>
          </a:p>
        </p:txBody>
      </p:sp>
      <p:sp>
        <p:nvSpPr>
          <p:cNvPr id="42" name="1">
            <a:extLst>
              <a:ext uri="{FF2B5EF4-FFF2-40B4-BE49-F238E27FC236}">
                <a16:creationId xmlns:a16="http://schemas.microsoft.com/office/drawing/2014/main" id="{23F47DC9-0454-49AE-8D7A-72EBFE4A3923}"/>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1</a:t>
            </a:r>
          </a:p>
        </p:txBody>
      </p:sp>
      <p:sp>
        <p:nvSpPr>
          <p:cNvPr id="43" name="2">
            <a:extLst>
              <a:ext uri="{FF2B5EF4-FFF2-40B4-BE49-F238E27FC236}">
                <a16:creationId xmlns:a16="http://schemas.microsoft.com/office/drawing/2014/main" id="{D15564F9-5D34-46C2-A820-C1367A124B98}"/>
              </a:ext>
            </a:extLst>
          </p:cNvPr>
          <p:cNvSpPr txBox="1"/>
          <p:nvPr/>
        </p:nvSpPr>
        <p:spPr>
          <a:xfrm>
            <a:off x="10233286" y="80248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2</a:t>
            </a:r>
          </a:p>
        </p:txBody>
      </p:sp>
      <p:sp>
        <p:nvSpPr>
          <p:cNvPr id="44" name="3">
            <a:extLst>
              <a:ext uri="{FF2B5EF4-FFF2-40B4-BE49-F238E27FC236}">
                <a16:creationId xmlns:a16="http://schemas.microsoft.com/office/drawing/2014/main" id="{8F624BE8-6165-4CC8-94CD-DC91FD267A05}"/>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a:t>3</a:t>
            </a:r>
          </a:p>
        </p:txBody>
      </p:sp>
      <p:sp>
        <p:nvSpPr>
          <p:cNvPr id="45" name="4">
            <a:extLst>
              <a:ext uri="{FF2B5EF4-FFF2-40B4-BE49-F238E27FC236}">
                <a16:creationId xmlns:a16="http://schemas.microsoft.com/office/drawing/2014/main" id="{4F8D959A-800B-4CB6-9AE1-C45F5637BC0D}"/>
              </a:ext>
            </a:extLst>
          </p:cNvPr>
          <p:cNvSpPr txBox="1"/>
          <p:nvPr/>
        </p:nvSpPr>
        <p:spPr>
          <a:xfrm>
            <a:off x="10207886" y="808831"/>
            <a:ext cx="44884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Light"/>
                <a:ea typeface="Gill Sans Light"/>
                <a:cs typeface="Gill Sans Light"/>
                <a:sym typeface="Gill Sans Light"/>
              </a:defRPr>
            </a:lvl1pPr>
          </a:lstStyle>
          <a:p>
            <a:r>
              <a:rPr sz="5400" dirty="0"/>
              <a:t>4</a:t>
            </a:r>
          </a:p>
        </p:txBody>
      </p:sp>
      <p:sp>
        <p:nvSpPr>
          <p:cNvPr id="46" name="bob">
            <a:extLst>
              <a:ext uri="{FF2B5EF4-FFF2-40B4-BE49-F238E27FC236}">
                <a16:creationId xmlns:a16="http://schemas.microsoft.com/office/drawing/2014/main" id="{E64B73BD-8B10-49F5-BAD6-E87AB930CCDB}"/>
              </a:ext>
            </a:extLst>
          </p:cNvPr>
          <p:cNvSpPr txBox="1"/>
          <p:nvPr/>
        </p:nvSpPr>
        <p:spPr>
          <a:xfrm>
            <a:off x="599785" y="2203264"/>
            <a:ext cx="590253"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bob</a:t>
            </a:r>
          </a:p>
        </p:txBody>
      </p:sp>
      <p:sp>
        <p:nvSpPr>
          <p:cNvPr id="47" name="alice">
            <a:extLst>
              <a:ext uri="{FF2B5EF4-FFF2-40B4-BE49-F238E27FC236}">
                <a16:creationId xmlns:a16="http://schemas.microsoft.com/office/drawing/2014/main" id="{B1A8218F-D649-4C97-985A-46E02E96F195}"/>
              </a:ext>
            </a:extLst>
          </p:cNvPr>
          <p:cNvSpPr txBox="1"/>
          <p:nvPr/>
        </p:nvSpPr>
        <p:spPr>
          <a:xfrm>
            <a:off x="11353166" y="5308814"/>
            <a:ext cx="632074"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alice</a:t>
            </a:r>
          </a:p>
        </p:txBody>
      </p:sp>
      <p:sp>
        <p:nvSpPr>
          <p:cNvPr id="48" name="mike">
            <a:extLst>
              <a:ext uri="{FF2B5EF4-FFF2-40B4-BE49-F238E27FC236}">
                <a16:creationId xmlns:a16="http://schemas.microsoft.com/office/drawing/2014/main" id="{52CE933C-EA9E-424C-A9B8-B41163BF396D}"/>
              </a:ext>
            </a:extLst>
          </p:cNvPr>
          <p:cNvSpPr txBox="1"/>
          <p:nvPr/>
        </p:nvSpPr>
        <p:spPr>
          <a:xfrm>
            <a:off x="3591478" y="2535094"/>
            <a:ext cx="679699"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mike</a:t>
            </a:r>
          </a:p>
        </p:txBody>
      </p:sp>
      <p:sp>
        <p:nvSpPr>
          <p:cNvPr id="49" name="lea">
            <a:extLst>
              <a:ext uri="{FF2B5EF4-FFF2-40B4-BE49-F238E27FC236}">
                <a16:creationId xmlns:a16="http://schemas.microsoft.com/office/drawing/2014/main" id="{C6B7CAE3-554E-4150-87ED-22F1E90FEC08}"/>
              </a:ext>
            </a:extLst>
          </p:cNvPr>
          <p:cNvSpPr txBox="1"/>
          <p:nvPr/>
        </p:nvSpPr>
        <p:spPr>
          <a:xfrm>
            <a:off x="8013866" y="1544494"/>
            <a:ext cx="447676"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lea</a:t>
            </a:r>
          </a:p>
        </p:txBody>
      </p:sp>
      <p:sp>
        <p:nvSpPr>
          <p:cNvPr id="50" name="michelle">
            <a:extLst>
              <a:ext uri="{FF2B5EF4-FFF2-40B4-BE49-F238E27FC236}">
                <a16:creationId xmlns:a16="http://schemas.microsoft.com/office/drawing/2014/main" id="{FAE547A9-A31C-4CD1-9A2F-3273C5372B7F}"/>
              </a:ext>
            </a:extLst>
          </p:cNvPr>
          <p:cNvSpPr txBox="1"/>
          <p:nvPr/>
        </p:nvSpPr>
        <p:spPr>
          <a:xfrm>
            <a:off x="170485" y="4533086"/>
            <a:ext cx="1089721"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michelle</a:t>
            </a:r>
          </a:p>
        </p:txBody>
      </p:sp>
      <p:sp>
        <p:nvSpPr>
          <p:cNvPr id="51" name="ana">
            <a:extLst>
              <a:ext uri="{FF2B5EF4-FFF2-40B4-BE49-F238E27FC236}">
                <a16:creationId xmlns:a16="http://schemas.microsoft.com/office/drawing/2014/main" id="{21131D61-B243-457B-A989-2623C9D3E7AF}"/>
              </a:ext>
            </a:extLst>
          </p:cNvPr>
          <p:cNvSpPr txBox="1"/>
          <p:nvPr/>
        </p:nvSpPr>
        <p:spPr>
          <a:xfrm>
            <a:off x="5061467" y="5537414"/>
            <a:ext cx="523876"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ana</a:t>
            </a:r>
          </a:p>
        </p:txBody>
      </p:sp>
      <p:sp>
        <p:nvSpPr>
          <p:cNvPr id="52" name="tim">
            <a:extLst>
              <a:ext uri="{FF2B5EF4-FFF2-40B4-BE49-F238E27FC236}">
                <a16:creationId xmlns:a16="http://schemas.microsoft.com/office/drawing/2014/main" id="{9BA0484B-8FAF-4121-A000-442AC58C2476}"/>
              </a:ext>
            </a:extLst>
          </p:cNvPr>
          <p:cNvSpPr txBox="1"/>
          <p:nvPr/>
        </p:nvSpPr>
        <p:spPr>
          <a:xfrm>
            <a:off x="8227724" y="5396324"/>
            <a:ext cx="498575"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tim</a:t>
            </a:r>
          </a:p>
        </p:txBody>
      </p:sp>
      <p:sp>
        <p:nvSpPr>
          <p:cNvPr id="53" name="sam">
            <a:extLst>
              <a:ext uri="{FF2B5EF4-FFF2-40B4-BE49-F238E27FC236}">
                <a16:creationId xmlns:a16="http://schemas.microsoft.com/office/drawing/2014/main" id="{B2E582AF-A69D-48F6-8FF1-BC8E645DF9A1}"/>
              </a:ext>
            </a:extLst>
          </p:cNvPr>
          <p:cNvSpPr txBox="1"/>
          <p:nvPr/>
        </p:nvSpPr>
        <p:spPr>
          <a:xfrm>
            <a:off x="11237002" y="1739227"/>
            <a:ext cx="587277"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Gill Sans Light"/>
                <a:ea typeface="Gill Sans Light"/>
                <a:cs typeface="Gill Sans Light"/>
                <a:sym typeface="Gill Sans Light"/>
              </a:defRPr>
            </a:lvl1pPr>
          </a:lstStyle>
          <a:p>
            <a:r>
              <a:t>sam</a:t>
            </a:r>
          </a:p>
        </p:txBody>
      </p:sp>
      <p:sp>
        <p:nvSpPr>
          <p:cNvPr id="54" name="Megaphone">
            <a:extLst>
              <a:ext uri="{FF2B5EF4-FFF2-40B4-BE49-F238E27FC236}">
                <a16:creationId xmlns:a16="http://schemas.microsoft.com/office/drawing/2014/main" id="{C93E1CCC-F083-478A-ABF5-0408340F439D}"/>
              </a:ext>
            </a:extLst>
          </p:cNvPr>
          <p:cNvSpPr/>
          <p:nvPr/>
        </p:nvSpPr>
        <p:spPr>
          <a:xfrm flipH="1">
            <a:off x="10021365" y="1827487"/>
            <a:ext cx="554088" cy="280681"/>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D21D16"/>
          </a:solidFill>
          <a:ln w="12700">
            <a:miter lim="400000"/>
          </a:ln>
        </p:spPr>
        <p:txBody>
          <a:bodyPr lIns="50800" tIns="50800" rIns="50800" bIns="50800" anchor="ctr"/>
          <a:lstStyle/>
          <a:p>
            <a:pPr>
              <a:defRPr sz="2400">
                <a:solidFill>
                  <a:srgbClr val="FFFFFF"/>
                </a:solidFill>
              </a:defRPr>
            </a:pPr>
            <a:endParaRPr/>
          </a:p>
        </p:txBody>
      </p:sp>
      <p:sp>
        <p:nvSpPr>
          <p:cNvPr id="57" name="Title 3">
            <a:extLst>
              <a:ext uri="{FF2B5EF4-FFF2-40B4-BE49-F238E27FC236}">
                <a16:creationId xmlns:a16="http://schemas.microsoft.com/office/drawing/2014/main" id="{AF4FF824-5ADB-4C19-84AA-06D1FA33A2B7}"/>
              </a:ext>
            </a:extLst>
          </p:cNvPr>
          <p:cNvSpPr txBox="1">
            <a:spLocks/>
          </p:cNvSpPr>
          <p:nvPr/>
        </p:nvSpPr>
        <p:spPr>
          <a:xfrm>
            <a:off x="334963" y="296775"/>
            <a:ext cx="8893174" cy="771465"/>
          </a:xfrm>
          <a:prstGeom prst="rect">
            <a:avLst/>
          </a:prstGeom>
          <a:noFill/>
        </p:spPr>
        <p:txBody>
          <a:bodyPr vert="horz" lIns="0" tIns="0" rIns="0" bIns="0" rtlCol="0" anchor="t">
            <a:noAutofit/>
          </a:bodyPr>
          <a:lstStyle>
            <a:lvl1pPr algn="l" defTabSz="1219170" rtl="0" eaLnBrk="1" latinLnBrk="0" hangingPunct="1">
              <a:lnSpc>
                <a:spcPts val="5600"/>
              </a:lnSpc>
              <a:spcBef>
                <a:spcPct val="0"/>
              </a:spcBef>
              <a:buNone/>
              <a:defRPr sz="3600" kern="800" spc="-53">
                <a:solidFill>
                  <a:schemeClr val="bg1"/>
                </a:solidFill>
                <a:latin typeface="Arial" panose="020B0604020202020204" pitchFamily="34" charset="0"/>
                <a:ea typeface="+mj-ea"/>
                <a:cs typeface="Arial" panose="020B0604020202020204" pitchFamily="34" charset="0"/>
              </a:defRPr>
            </a:lvl1pPr>
          </a:lstStyle>
          <a:p>
            <a:r>
              <a:rPr lang="en-US" sz="3200" dirty="0">
                <a:solidFill>
                  <a:schemeClr val="accent1"/>
                </a:solidFill>
                <a:latin typeface="Gill Sans Nova Light" panose="020B0302020104020203" pitchFamily="34" charset="0"/>
              </a:rPr>
              <a:t>Experiment</a:t>
            </a:r>
          </a:p>
        </p:txBody>
      </p:sp>
      <p:sp>
        <p:nvSpPr>
          <p:cNvPr id="58" name="Line">
            <a:extLst>
              <a:ext uri="{FF2B5EF4-FFF2-40B4-BE49-F238E27FC236}">
                <a16:creationId xmlns:a16="http://schemas.microsoft.com/office/drawing/2014/main" id="{71956B58-8675-4451-9C34-BA76B897C278}"/>
              </a:ext>
            </a:extLst>
          </p:cNvPr>
          <p:cNvSpPr/>
          <p:nvPr/>
        </p:nvSpPr>
        <p:spPr>
          <a:xfrm>
            <a:off x="4626344" y="3284984"/>
            <a:ext cx="0" cy="1080119"/>
          </a:xfrm>
          <a:prstGeom prst="line">
            <a:avLst/>
          </a:prstGeom>
          <a:ln w="88900">
            <a:solidFill>
              <a:srgbClr val="F7941E"/>
            </a:solidFill>
            <a:miter lim="400000"/>
          </a:ln>
        </p:spPr>
        <p:txBody>
          <a:bodyPr lIns="50800" tIns="50800" rIns="50800" bIns="50800" anchor="ctr"/>
          <a:lstStyle/>
          <a:p>
            <a:pPr>
              <a:defRPr sz="2400"/>
            </a:pPr>
            <a:endParaRPr/>
          </a:p>
        </p:txBody>
      </p:sp>
      <p:sp>
        <p:nvSpPr>
          <p:cNvPr id="59" name="Line">
            <a:extLst>
              <a:ext uri="{FF2B5EF4-FFF2-40B4-BE49-F238E27FC236}">
                <a16:creationId xmlns:a16="http://schemas.microsoft.com/office/drawing/2014/main" id="{11048514-4A03-4670-A457-E70CC6063050}"/>
              </a:ext>
            </a:extLst>
          </p:cNvPr>
          <p:cNvSpPr/>
          <p:nvPr/>
        </p:nvSpPr>
        <p:spPr>
          <a:xfrm>
            <a:off x="7752184" y="3284984"/>
            <a:ext cx="0" cy="1080119"/>
          </a:xfrm>
          <a:prstGeom prst="line">
            <a:avLst/>
          </a:prstGeom>
          <a:ln w="88900">
            <a:solidFill>
              <a:srgbClr val="F7941E"/>
            </a:solidFill>
            <a:miter lim="400000"/>
          </a:ln>
        </p:spPr>
        <p:txBody>
          <a:bodyPr lIns="50800" tIns="50800" rIns="50800" bIns="50800" anchor="ctr"/>
          <a:lstStyle/>
          <a:p>
            <a:pPr>
              <a:defRPr sz="2400"/>
            </a:pPr>
            <a:endParaRPr/>
          </a:p>
        </p:txBody>
      </p:sp>
      <p:sp>
        <p:nvSpPr>
          <p:cNvPr id="60" name="Line">
            <a:extLst>
              <a:ext uri="{FF2B5EF4-FFF2-40B4-BE49-F238E27FC236}">
                <a16:creationId xmlns:a16="http://schemas.microsoft.com/office/drawing/2014/main" id="{4FFD4CF5-AD68-4221-87D0-A34735194A95}"/>
              </a:ext>
            </a:extLst>
          </p:cNvPr>
          <p:cNvSpPr/>
          <p:nvPr/>
        </p:nvSpPr>
        <p:spPr>
          <a:xfrm>
            <a:off x="10920536" y="3284984"/>
            <a:ext cx="0" cy="1080119"/>
          </a:xfrm>
          <a:prstGeom prst="line">
            <a:avLst/>
          </a:prstGeom>
          <a:ln w="88900">
            <a:solidFill>
              <a:srgbClr val="F7941E"/>
            </a:solidFill>
            <a:miter lim="400000"/>
          </a:ln>
        </p:spPr>
        <p:txBody>
          <a:bodyPr lIns="50800" tIns="50800" rIns="50800" bIns="50800" anchor="ctr"/>
          <a:lstStyle/>
          <a:p>
            <a:pPr>
              <a:defRPr sz="2400"/>
            </a:pPr>
            <a:endParaRPr/>
          </a:p>
        </p:txBody>
      </p:sp>
      <p:sp>
        <p:nvSpPr>
          <p:cNvPr id="61" name="Line">
            <a:extLst>
              <a:ext uri="{FF2B5EF4-FFF2-40B4-BE49-F238E27FC236}">
                <a16:creationId xmlns:a16="http://schemas.microsoft.com/office/drawing/2014/main" id="{48C4D934-DF15-4C0C-874E-F31040A0DE65}"/>
              </a:ext>
            </a:extLst>
          </p:cNvPr>
          <p:cNvSpPr/>
          <p:nvPr/>
        </p:nvSpPr>
        <p:spPr>
          <a:xfrm flipV="1">
            <a:off x="5159896" y="2348882"/>
            <a:ext cx="1990478" cy="0"/>
          </a:xfrm>
          <a:prstGeom prst="line">
            <a:avLst/>
          </a:prstGeom>
          <a:ln w="88900">
            <a:solidFill>
              <a:srgbClr val="F7941E"/>
            </a:solidFill>
            <a:miter lim="400000"/>
          </a:ln>
        </p:spPr>
        <p:txBody>
          <a:bodyPr lIns="50800" tIns="50800" rIns="50800" bIns="50800" anchor="ctr"/>
          <a:lstStyle/>
          <a:p>
            <a:pPr>
              <a:defRPr sz="2400"/>
            </a:pPr>
            <a:endParaRPr/>
          </a:p>
        </p:txBody>
      </p:sp>
      <p:sp>
        <p:nvSpPr>
          <p:cNvPr id="62" name="Line">
            <a:extLst>
              <a:ext uri="{FF2B5EF4-FFF2-40B4-BE49-F238E27FC236}">
                <a16:creationId xmlns:a16="http://schemas.microsoft.com/office/drawing/2014/main" id="{0DB295DF-FAE4-49C0-9E14-4282EAF6F945}"/>
              </a:ext>
            </a:extLst>
          </p:cNvPr>
          <p:cNvSpPr/>
          <p:nvPr/>
        </p:nvSpPr>
        <p:spPr>
          <a:xfrm flipV="1">
            <a:off x="8421842" y="2348882"/>
            <a:ext cx="1990478" cy="0"/>
          </a:xfrm>
          <a:prstGeom prst="line">
            <a:avLst/>
          </a:prstGeom>
          <a:ln w="88900">
            <a:solidFill>
              <a:srgbClr val="F7941E"/>
            </a:solidFill>
            <a:miter lim="400000"/>
          </a:ln>
        </p:spPr>
        <p:txBody>
          <a:bodyPr lIns="50800" tIns="50800" rIns="50800" bIns="50800" anchor="ctr"/>
          <a:lstStyle/>
          <a:p>
            <a:pPr>
              <a:defRPr sz="2400"/>
            </a:pPr>
            <a:endParaRPr/>
          </a:p>
        </p:txBody>
      </p:sp>
      <p:sp>
        <p:nvSpPr>
          <p:cNvPr id="63" name="Line">
            <a:extLst>
              <a:ext uri="{FF2B5EF4-FFF2-40B4-BE49-F238E27FC236}">
                <a16:creationId xmlns:a16="http://schemas.microsoft.com/office/drawing/2014/main" id="{3B515819-1EC3-4224-A944-7346F4E60AF2}"/>
              </a:ext>
            </a:extLst>
          </p:cNvPr>
          <p:cNvSpPr/>
          <p:nvPr/>
        </p:nvSpPr>
        <p:spPr>
          <a:xfrm flipV="1">
            <a:off x="8421842" y="5300161"/>
            <a:ext cx="1990478" cy="0"/>
          </a:xfrm>
          <a:prstGeom prst="line">
            <a:avLst/>
          </a:prstGeom>
          <a:ln w="88900">
            <a:solidFill>
              <a:srgbClr val="F7941E"/>
            </a:solidFill>
            <a:miter lim="400000"/>
          </a:ln>
        </p:spPr>
        <p:txBody>
          <a:bodyPr lIns="50800" tIns="50800" rIns="50800" bIns="50800" anchor="ctr"/>
          <a:lstStyle/>
          <a:p>
            <a:pPr>
              <a:defRPr sz="2400"/>
            </a:pPr>
            <a:endParaRPr/>
          </a:p>
        </p:txBody>
      </p:sp>
      <p:sp>
        <p:nvSpPr>
          <p:cNvPr id="64" name="Line">
            <a:extLst>
              <a:ext uri="{FF2B5EF4-FFF2-40B4-BE49-F238E27FC236}">
                <a16:creationId xmlns:a16="http://schemas.microsoft.com/office/drawing/2014/main" id="{47F9BE72-B7D9-45CE-9274-5DA0E130F818}"/>
              </a:ext>
            </a:extLst>
          </p:cNvPr>
          <p:cNvSpPr/>
          <p:nvPr/>
        </p:nvSpPr>
        <p:spPr>
          <a:xfrm flipV="1">
            <a:off x="5159896" y="5300161"/>
            <a:ext cx="1990478" cy="0"/>
          </a:xfrm>
          <a:prstGeom prst="line">
            <a:avLst/>
          </a:prstGeom>
          <a:ln w="88900">
            <a:solidFill>
              <a:srgbClr val="F7941E"/>
            </a:solidFill>
            <a:miter lim="400000"/>
          </a:ln>
        </p:spPr>
        <p:txBody>
          <a:bodyPr lIns="50800" tIns="50800" rIns="50800" bIns="50800" anchor="ctr"/>
          <a:lstStyle/>
          <a:p>
            <a:pPr>
              <a:defRPr sz="2400"/>
            </a:pPr>
            <a:endParaRPr/>
          </a:p>
        </p:txBody>
      </p:sp>
      <p:sp>
        <p:nvSpPr>
          <p:cNvPr id="68" name="Date Placeholder 1">
            <a:extLst>
              <a:ext uri="{FF2B5EF4-FFF2-40B4-BE49-F238E27FC236}">
                <a16:creationId xmlns:a16="http://schemas.microsoft.com/office/drawing/2014/main" id="{CBB4F3B1-FE83-4479-9259-0C09162BE80B}"/>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70" name="Inhaltsplatzhalter 5">
            <a:extLst>
              <a:ext uri="{FF2B5EF4-FFF2-40B4-BE49-F238E27FC236}">
                <a16:creationId xmlns:a16="http://schemas.microsoft.com/office/drawing/2014/main" id="{AA3A5DB5-1CC5-4654-B0B8-9D42CEF385AE}"/>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Tree>
    <p:extLst>
      <p:ext uri="{BB962C8B-B14F-4D97-AF65-F5344CB8AC3E}">
        <p14:creationId xmlns:p14="http://schemas.microsoft.com/office/powerpoint/2010/main" val="276122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240848 0.000190" pathEditMode="relative">
                                      <p:cBhvr>
                                        <p:cTn id="14" dur="1000" fill="hold"/>
                                        <p:tgtEl>
                                          <p:spTgt spid="2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24089 0.00023 L 0.24102 0.44375 " pathEditMode="relative" rAng="0" ptsTypes="AA">
                                      <p:cBhvr>
                                        <p:cTn id="18" dur="1000" fill="hold"/>
                                        <p:tgtEl>
                                          <p:spTgt spid="27"/>
                                        </p:tgtEl>
                                        <p:attrNameLst>
                                          <p:attrName>ppt_x</p:attrName>
                                          <p:attrName>ppt_y</p:attrName>
                                        </p:attrNameLst>
                                      </p:cBhvr>
                                      <p:rCtr x="91" y="21829"/>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24102 0.44375 L 0.48737 0.44375 " pathEditMode="relative" rAng="0" ptsTypes="AA">
                                      <p:cBhvr>
                                        <p:cTn id="22" dur="1000" fill="hold"/>
                                        <p:tgtEl>
                                          <p:spTgt spid="27"/>
                                        </p:tgtEl>
                                        <p:attrNameLst>
                                          <p:attrName>ppt_x</p:attrName>
                                          <p:attrName>ppt_y</p:attrName>
                                        </p:attrNameLst>
                                      </p:cBhvr>
                                      <p:rCtr x="12318" y="-93"/>
                                    </p:animMotion>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48737 0.44375 L 0.74648 0.44792 " pathEditMode="relative" rAng="0" ptsTypes="AA">
                                      <p:cBhvr>
                                        <p:cTn id="26" dur="1000" fill="hold"/>
                                        <p:tgtEl>
                                          <p:spTgt spid="27"/>
                                        </p:tgtEl>
                                        <p:attrNameLst>
                                          <p:attrName>ppt_x</p:attrName>
                                          <p:attrName>ppt_y</p:attrName>
                                        </p:attrNameLst>
                                      </p:cBhvr>
                                      <p:rCtr x="12956" y="208"/>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iterate>
                                    <p:tmAbs val="0"/>
                                  </p:iterate>
                                  <p:childTnLst>
                                    <p:set>
                                      <p:cBhvr>
                                        <p:cTn id="30"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0000 0.000000 L 0.240848 0.000190" pathEditMode="relative">
                                      <p:cBhvr>
                                        <p:cTn id="41" dur="1000" fill="hold"/>
                                        <p:tgtEl>
                                          <p:spTgt spid="28"/>
                                        </p:tgtEl>
                                        <p:attrNameLst>
                                          <p:attrName>ppt_x</p:attrName>
                                          <p:attrName>ppt_y</p:attrName>
                                        </p:attrNameLst>
                                      </p:cBhvr>
                                    </p:animMotion>
                                  </p:childTnLst>
                                </p:cTn>
                              </p:par>
                              <p:par>
                                <p:cTn id="42" presetID="-1" presetClass="path" presetSubtype="0" accel="50000" decel="50000" fill="hold" nodeType="withEffect">
                                  <p:stCondLst>
                                    <p:cond delay="0"/>
                                  </p:stCondLst>
                                  <p:childTnLst>
                                    <p:animMotion origin="layout" path="M 0.000000 0.000000 L -0.242383 0.000000" pathEditMode="relative">
                                      <p:cBhvr>
                                        <p:cTn id="43" dur="1000" fill="hold"/>
                                        <p:tgtEl>
                                          <p:spTgt spid="29"/>
                                        </p:tgtEl>
                                        <p:attrNameLst>
                                          <p:attrName>ppt_x</p:attrName>
                                          <p:attrName>ppt_y</p:attrName>
                                        </p:attrNameLst>
                                      </p:cBhvr>
                                    </p:animMotion>
                                  </p:childTnLst>
                                </p:cTn>
                              </p:par>
                            </p:childTnLst>
                          </p:cTn>
                        </p:par>
                        <p:par>
                          <p:cTn id="44" fill="hold">
                            <p:stCondLst>
                              <p:cond delay="1000"/>
                            </p:stCondLst>
                            <p:childTnLst>
                              <p:par>
                                <p:cTn id="45" presetID="1" presetClass="exit" presetSubtype="0" fill="hold" grpId="1" nodeType="afterEffect">
                                  <p:stCondLst>
                                    <p:cond delay="0"/>
                                  </p:stCondLst>
                                  <p:iterate>
                                    <p:tmAbs val="0"/>
                                  </p:iterate>
                                  <p:childTnLst>
                                    <p:set>
                                      <p:cBhvr>
                                        <p:cTn id="46" fill="hold">
                                          <p:stCondLst>
                                            <p:cond delay="0"/>
                                          </p:stCondLst>
                                        </p:cTn>
                                        <p:tgtEl>
                                          <p:spTgt spid="35"/>
                                        </p:tgtEl>
                                        <p:attrNameLst>
                                          <p:attrName>style.visibility</p:attrName>
                                        </p:attrNameLst>
                                      </p:cBhvr>
                                      <p:to>
                                        <p:strVal val="hidden"/>
                                      </p:to>
                                    </p:set>
                                  </p:childTnLst>
                                </p:cTn>
                              </p:par>
                            </p:childTnLst>
                          </p:cTn>
                        </p:par>
                        <p:par>
                          <p:cTn id="47" fill="hold">
                            <p:stCondLst>
                              <p:cond delay="1000"/>
                            </p:stCondLst>
                            <p:childTnLst>
                              <p:par>
                                <p:cTn id="48" presetID="1" presetClass="entr" presetSubtype="0" fill="hold" grpId="0" nodeType="afterEffect">
                                  <p:stCondLst>
                                    <p:cond delay="0"/>
                                  </p:stCondLst>
                                  <p:iterate>
                                    <p:tmAbs val="0"/>
                                  </p:iterate>
                                  <p:childTnLst>
                                    <p:set>
                                      <p:cBhvr>
                                        <p:cTn id="49" fill="hold"/>
                                        <p:tgtEl>
                                          <p:spTgt spid="3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path" presetSubtype="0" accel="50000" decel="50000" fill="hold" nodeType="clickEffect">
                                  <p:stCondLst>
                                    <p:cond delay="0"/>
                                  </p:stCondLst>
                                  <p:childTnLst>
                                    <p:animMotion origin="layout" path="M -0.242383 0.000000 L -0.242383 0.228626" pathEditMode="relative">
                                      <p:cBhvr>
                                        <p:cTn id="53" dur="1000" fill="hold"/>
                                        <p:tgtEl>
                                          <p:spTgt spid="29"/>
                                        </p:tgtEl>
                                        <p:attrNameLst>
                                          <p:attrName>ppt_x</p:attrName>
                                          <p:attrName>ppt_y</p:attrName>
                                        </p:attrNameLst>
                                      </p:cBhvr>
                                    </p:animMotion>
                                  </p:childTnLst>
                                </p:cTn>
                              </p:par>
                            </p:childTnLst>
                          </p:cTn>
                        </p:par>
                        <p:par>
                          <p:cTn id="54" fill="hold">
                            <p:stCondLst>
                              <p:cond delay="1000"/>
                            </p:stCondLst>
                            <p:childTnLst>
                              <p:par>
                                <p:cTn id="55" presetID="1" presetClass="exit" presetSubtype="0" fill="hold" grpId="1" nodeType="afterEffect">
                                  <p:stCondLst>
                                    <p:cond delay="0"/>
                                  </p:stCondLst>
                                  <p:iterate>
                                    <p:tmAbs val="0"/>
                                  </p:iterate>
                                  <p:childTnLst>
                                    <p:set>
                                      <p:cBhvr>
                                        <p:cTn id="56" fill="hold">
                                          <p:stCondLst>
                                            <p:cond delay="0"/>
                                          </p:stCondLst>
                                        </p:cTn>
                                        <p:tgtEl>
                                          <p:spTgt spid="36"/>
                                        </p:tgtEl>
                                        <p:attrNameLst>
                                          <p:attrName>style.visibility</p:attrName>
                                        </p:attrNameLst>
                                      </p:cBhvr>
                                      <p:to>
                                        <p:strVal val="hidden"/>
                                      </p:to>
                                    </p:set>
                                  </p:childTnLst>
                                </p:cTn>
                              </p:par>
                            </p:childTnLst>
                          </p:cTn>
                        </p:par>
                        <p:par>
                          <p:cTn id="57" fill="hold">
                            <p:stCondLst>
                              <p:cond delay="1000"/>
                            </p:stCondLst>
                            <p:childTnLst>
                              <p:par>
                                <p:cTn id="58" presetID="1" presetClass="entr" presetSubtype="0" fill="hold" grpId="0" nodeType="afterEffect">
                                  <p:stCondLst>
                                    <p:cond delay="0"/>
                                  </p:stCondLst>
                                  <p:iterate>
                                    <p:tmAbs val="0"/>
                                  </p:iterate>
                                  <p:childTnLst>
                                    <p:set>
                                      <p:cBhvr>
                                        <p:cTn id="59" fill="hold"/>
                                        <p:tgtEl>
                                          <p:spTgt spid="3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path" presetSubtype="0" accel="50000" decel="50000" fill="hold" nodeType="clickEffect">
                                  <p:stCondLst>
                                    <p:cond delay="0"/>
                                  </p:stCondLst>
                                  <p:childTnLst>
                                    <p:animMotion origin="layout" path="M 0.24089 0.00023 L 0.24102 0.44375 " pathEditMode="relative" rAng="0" ptsTypes="AA">
                                      <p:cBhvr>
                                        <p:cTn id="63" dur="1000" fill="hold"/>
                                        <p:tgtEl>
                                          <p:spTgt spid="28"/>
                                        </p:tgtEl>
                                        <p:attrNameLst>
                                          <p:attrName>ppt_x</p:attrName>
                                          <p:attrName>ppt_y</p:attrName>
                                        </p:attrNameLst>
                                      </p:cBhvr>
                                      <p:rCtr x="65" y="22384"/>
                                    </p:animMotion>
                                  </p:childTnLst>
                                </p:cTn>
                              </p:par>
                              <p:par>
                                <p:cTn id="64" presetID="-1" presetClass="path" presetSubtype="0" accel="50000" decel="50000" fill="hold" nodeType="withEffect">
                                  <p:stCondLst>
                                    <p:cond delay="0"/>
                                  </p:stCondLst>
                                  <p:childTnLst>
                                    <p:animMotion origin="layout" path="M -0.242383 0.228626 L -0.457329 0.227622" pathEditMode="relative">
                                      <p:cBhvr>
                                        <p:cTn id="65" dur="1000" fill="hold"/>
                                        <p:tgtEl>
                                          <p:spTgt spid="29"/>
                                        </p:tgtEl>
                                        <p:attrNameLst>
                                          <p:attrName>ppt_x</p:attrName>
                                          <p:attrName>ppt_y</p:attrName>
                                        </p:attrNameLst>
                                      </p:cBhvr>
                                    </p:animMotion>
                                  </p:childTnLst>
                                </p:cTn>
                              </p:par>
                            </p:childTnLst>
                          </p:cTn>
                        </p:par>
                        <p:par>
                          <p:cTn id="66" fill="hold">
                            <p:stCondLst>
                              <p:cond delay="1000"/>
                            </p:stCondLst>
                            <p:childTnLst>
                              <p:par>
                                <p:cTn id="67" presetID="1" presetClass="exit" presetSubtype="0" fill="hold" grpId="1" nodeType="afterEffect">
                                  <p:stCondLst>
                                    <p:cond delay="0"/>
                                  </p:stCondLst>
                                  <p:iterate>
                                    <p:tmAbs val="0"/>
                                  </p:iterate>
                                  <p:childTnLst>
                                    <p:set>
                                      <p:cBhvr>
                                        <p:cTn id="68" fill="hold">
                                          <p:stCondLst>
                                            <p:cond delay="0"/>
                                          </p:stCondLst>
                                        </p:cTn>
                                        <p:tgtEl>
                                          <p:spTgt spid="37"/>
                                        </p:tgtEl>
                                        <p:attrNameLst>
                                          <p:attrName>style.visibility</p:attrName>
                                        </p:attrNameLst>
                                      </p:cBhvr>
                                      <p:to>
                                        <p:strVal val="hidden"/>
                                      </p:to>
                                    </p:set>
                                  </p:childTnLst>
                                </p:cTn>
                              </p:par>
                            </p:childTnLst>
                          </p:cTn>
                        </p:par>
                        <p:par>
                          <p:cTn id="69" fill="hold">
                            <p:stCondLst>
                              <p:cond delay="1000"/>
                            </p:stCondLst>
                            <p:childTnLst>
                              <p:par>
                                <p:cTn id="70" presetID="1" presetClass="entr" presetSubtype="0" fill="hold" grpId="0" nodeType="afterEffect">
                                  <p:stCondLst>
                                    <p:cond delay="0"/>
                                  </p:stCondLst>
                                  <p:iterate>
                                    <p:tmAbs val="0"/>
                                  </p:iterate>
                                  <p:childTnLst>
                                    <p:set>
                                      <p:cBhvr>
                                        <p:cTn id="71" fill="hold"/>
                                        <p:tgtEl>
                                          <p:spTgt spid="3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path" presetSubtype="0" accel="50000" decel="50000" fill="hold" nodeType="clickEffect">
                                  <p:stCondLst>
                                    <p:cond delay="0"/>
                                  </p:stCondLst>
                                  <p:childTnLst>
                                    <p:animMotion origin="layout" path="M 0.24102 0.44375 L 0.48737 0.44375 " pathEditMode="relative" rAng="0" ptsTypes="AA">
                                      <p:cBhvr>
                                        <p:cTn id="75" dur="1000" fill="hold"/>
                                        <p:tgtEl>
                                          <p:spTgt spid="28"/>
                                        </p:tgtEl>
                                        <p:attrNameLst>
                                          <p:attrName>ppt_x</p:attrName>
                                          <p:attrName>ppt_y</p:attrName>
                                        </p:attrNameLst>
                                      </p:cBhvr>
                                      <p:rCtr x="12422" y="0"/>
                                    </p:animMotion>
                                  </p:childTnLst>
                                </p:cTn>
                              </p:par>
                            </p:childTnLst>
                          </p:cTn>
                        </p:par>
                        <p:par>
                          <p:cTn id="76" fill="hold">
                            <p:stCondLst>
                              <p:cond delay="1000"/>
                            </p:stCondLst>
                            <p:childTnLst>
                              <p:par>
                                <p:cTn id="77" presetID="1" presetClass="exit" presetSubtype="0" fill="hold" grpId="1" nodeType="afterEffect">
                                  <p:stCondLst>
                                    <p:cond delay="0"/>
                                  </p:stCondLst>
                                  <p:iterate>
                                    <p:tmAbs val="0"/>
                                  </p:iterate>
                                  <p:childTnLst>
                                    <p:set>
                                      <p:cBhvr>
                                        <p:cTn id="78" fill="hold">
                                          <p:stCondLst>
                                            <p:cond delay="0"/>
                                          </p:stCondLst>
                                        </p:cTn>
                                        <p:tgtEl>
                                          <p:spTgt spid="38"/>
                                        </p:tgtEl>
                                        <p:attrNameLst>
                                          <p:attrName>style.visibility</p:attrName>
                                        </p:attrNameLst>
                                      </p:cBhvr>
                                      <p:to>
                                        <p:strVal val="hidden"/>
                                      </p:to>
                                    </p:set>
                                  </p:childTnLst>
                                </p:cTn>
                              </p:par>
                            </p:childTnLst>
                          </p:cTn>
                        </p:par>
                        <p:par>
                          <p:cTn id="79" fill="hold">
                            <p:stCondLst>
                              <p:cond delay="1000"/>
                            </p:stCondLst>
                            <p:childTnLst>
                              <p:par>
                                <p:cTn id="80" presetID="1" presetClass="entr" presetSubtype="0" fill="hold" grpId="0" nodeType="afterEffect">
                                  <p:stCondLst>
                                    <p:cond delay="0"/>
                                  </p:stCondLst>
                                  <p:iterate>
                                    <p:tmAbs val="0"/>
                                  </p:iterate>
                                  <p:childTnLst>
                                    <p:set>
                                      <p:cBhvr>
                                        <p:cTn id="81" fill="hold"/>
                                        <p:tgtEl>
                                          <p:spTgt spid="3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path" presetSubtype="0" accel="50000" decel="50000" fill="hold" nodeType="clickEffect">
                                  <p:stCondLst>
                                    <p:cond delay="0"/>
                                  </p:stCondLst>
                                  <p:childTnLst>
                                    <p:animMotion origin="layout" path="M 0.48737 0.44375 L 0.74792 0.4456 " pathEditMode="relative" rAng="0" ptsTypes="AA">
                                      <p:cBhvr>
                                        <p:cTn id="85" dur="1000" fill="hold"/>
                                        <p:tgtEl>
                                          <p:spTgt spid="28"/>
                                        </p:tgtEl>
                                        <p:attrNameLst>
                                          <p:attrName>ppt_x</p:attrName>
                                          <p:attrName>ppt_y</p:attrName>
                                        </p:attrNameLst>
                                      </p:cBhvr>
                                      <p:rCtr x="13021" y="93"/>
                                    </p:animMotion>
                                  </p:childTnLst>
                                </p:cTn>
                              </p:par>
                            </p:childTnLst>
                          </p:cTn>
                        </p:par>
                        <p:par>
                          <p:cTn id="86" fill="hold">
                            <p:stCondLst>
                              <p:cond delay="1000"/>
                            </p:stCondLst>
                            <p:childTnLst>
                              <p:par>
                                <p:cTn id="87" presetID="1" presetClass="exit" presetSubtype="0" fill="hold" grpId="1" nodeType="afterEffect">
                                  <p:stCondLst>
                                    <p:cond delay="0"/>
                                  </p:stCondLst>
                                  <p:iterate>
                                    <p:tmAbs val="0"/>
                                  </p:iterate>
                                  <p:childTnLst>
                                    <p:set>
                                      <p:cBhvr>
                                        <p:cTn id="88" fill="hold">
                                          <p:stCondLst>
                                            <p:cond delay="0"/>
                                          </p:stCondLst>
                                        </p:cTn>
                                        <p:tgtEl>
                                          <p:spTgt spid="3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iterate>
                                    <p:tmAbs val="0"/>
                                  </p:iterate>
                                  <p:childTnLst>
                                    <p:set>
                                      <p:cBhvr>
                                        <p:cTn id="91" fill="hold"/>
                                        <p:tgtEl>
                                          <p:spTgt spid="4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iterate>
                                    <p:tmAbs val="0"/>
                                  </p:iterate>
                                  <p:childTnLst>
                                    <p:set>
                                      <p:cBhvr>
                                        <p:cTn id="95" fill="hold">
                                          <p:stCondLst>
                                            <p:cond delay="0"/>
                                          </p:stCondLst>
                                        </p:cTn>
                                        <p:tgtEl>
                                          <p:spTgt spid="29"/>
                                        </p:tgtEl>
                                        <p:attrNameLst>
                                          <p:attrName>style.visibility</p:attrName>
                                        </p:attrNameLst>
                                      </p:cBhvr>
                                      <p:to>
                                        <p:strVal val="hidden"/>
                                      </p:to>
                                    </p:set>
                                  </p:childTnLst>
                                </p:cTn>
                              </p:par>
                            </p:childTnLst>
                          </p:cTn>
                        </p:par>
                        <p:par>
                          <p:cTn id="96" fill="hold">
                            <p:stCondLst>
                              <p:cond delay="0"/>
                            </p:stCondLst>
                            <p:childTnLst>
                              <p:par>
                                <p:cTn id="97" presetID="1" presetClass="exit" presetSubtype="0" fill="hold" grpId="1" nodeType="afterEffect">
                                  <p:stCondLst>
                                    <p:cond delay="0"/>
                                  </p:stCondLst>
                                  <p:iterate>
                                    <p:tmAbs val="0"/>
                                  </p:iterate>
                                  <p:childTnLst>
                                    <p:set>
                                      <p:cBhvr>
                                        <p:cTn id="98" fill="hold">
                                          <p:stCondLst>
                                            <p:cond delay="0"/>
                                          </p:stCondLst>
                                        </p:cTn>
                                        <p:tgtEl>
                                          <p:spTgt spid="28"/>
                                        </p:tgtEl>
                                        <p:attrNameLst>
                                          <p:attrName>style.visibility</p:attrName>
                                        </p:attrNameLst>
                                      </p:cBhvr>
                                      <p:to>
                                        <p:strVal val="hidden"/>
                                      </p:to>
                                    </p:set>
                                  </p:childTnLst>
                                </p:cTn>
                              </p:par>
                            </p:childTnLst>
                          </p:cTn>
                        </p:par>
                        <p:par>
                          <p:cTn id="99" fill="hold">
                            <p:stCondLst>
                              <p:cond delay="0"/>
                            </p:stCondLst>
                            <p:childTnLst>
                              <p:par>
                                <p:cTn id="100" presetID="1" presetClass="exit" presetSubtype="0" fill="hold" grpId="1" nodeType="afterEffect">
                                  <p:stCondLst>
                                    <p:cond delay="0"/>
                                  </p:stCondLst>
                                  <p:iterate>
                                    <p:tmAbs val="0"/>
                                  </p:iterate>
                                  <p:childTnLst>
                                    <p:set>
                                      <p:cBhvr>
                                        <p:cTn id="101" fill="hold">
                                          <p:stCondLst>
                                            <p:cond delay="0"/>
                                          </p:stCondLst>
                                        </p:cTn>
                                        <p:tgtEl>
                                          <p:spTgt spid="4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iterate>
                                    <p:tmAbs val="0"/>
                                  </p:iterate>
                                  <p:childTnLst>
                                    <p:set>
                                      <p:cBhvr>
                                        <p:cTn id="105" fill="hold"/>
                                        <p:tgtEl>
                                          <p:spTgt spid="31"/>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iterate>
                                    <p:tmAbs val="0"/>
                                  </p:iterate>
                                  <p:childTnLst>
                                    <p:set>
                                      <p:cBhvr>
                                        <p:cTn id="108" fill="hold"/>
                                        <p:tgtEl>
                                          <p:spTgt spid="32"/>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iterate>
                                    <p:tmAbs val="0"/>
                                  </p:iterate>
                                  <p:childTnLst>
                                    <p:set>
                                      <p:cBhvr>
                                        <p:cTn id="111" fill="hold"/>
                                        <p:tgtEl>
                                          <p:spTgt spid="4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path" presetSubtype="0" accel="50000" decel="50000" fill="hold" nodeType="clickEffect">
                                  <p:stCondLst>
                                    <p:cond delay="0"/>
                                  </p:stCondLst>
                                  <p:childTnLst>
                                    <p:animMotion origin="layout" path="M 0.000000 0.000000 L 0.240848 0.000190" pathEditMode="relative">
                                      <p:cBhvr>
                                        <p:cTn id="115" dur="1000" fill="hold"/>
                                        <p:tgtEl>
                                          <p:spTgt spid="31"/>
                                        </p:tgtEl>
                                        <p:attrNameLst>
                                          <p:attrName>ppt_x</p:attrName>
                                          <p:attrName>ppt_y</p:attrName>
                                        </p:attrNameLst>
                                      </p:cBhvr>
                                    </p:animMotion>
                                  </p:childTnLst>
                                </p:cTn>
                              </p:par>
                              <p:par>
                                <p:cTn id="116" presetID="-1" presetClass="path" presetSubtype="0" accel="50000" decel="50000" fill="hold" nodeType="withEffect">
                                  <p:stCondLst>
                                    <p:cond delay="0"/>
                                  </p:stCondLst>
                                  <p:childTnLst>
                                    <p:animMotion origin="layout" path="M 0.000000 0.000000 L -0.242383 0.000000" pathEditMode="relative">
                                      <p:cBhvr>
                                        <p:cTn id="117" dur="1000" fill="hold"/>
                                        <p:tgtEl>
                                          <p:spTgt spid="32"/>
                                        </p:tgtEl>
                                        <p:attrNameLst>
                                          <p:attrName>ppt_x</p:attrName>
                                          <p:attrName>ppt_y</p:attrName>
                                        </p:attrNameLst>
                                      </p:cBhvr>
                                    </p:animMotion>
                                  </p:childTnLst>
                                </p:cTn>
                              </p:par>
                            </p:childTnLst>
                          </p:cTn>
                        </p:par>
                        <p:par>
                          <p:cTn id="118" fill="hold">
                            <p:stCondLst>
                              <p:cond delay="1000"/>
                            </p:stCondLst>
                            <p:childTnLst>
                              <p:par>
                                <p:cTn id="119" presetID="1" presetClass="exit" presetSubtype="0" fill="hold" grpId="1" nodeType="afterEffect">
                                  <p:stCondLst>
                                    <p:cond delay="0"/>
                                  </p:stCondLst>
                                  <p:iterate>
                                    <p:tmAbs val="0"/>
                                  </p:iterate>
                                  <p:childTnLst>
                                    <p:set>
                                      <p:cBhvr>
                                        <p:cTn id="120" fill="hold">
                                          <p:stCondLst>
                                            <p:cond delay="0"/>
                                          </p:stCondLst>
                                        </p:cTn>
                                        <p:tgtEl>
                                          <p:spTgt spid="41"/>
                                        </p:tgtEl>
                                        <p:attrNameLst>
                                          <p:attrName>style.visibility</p:attrName>
                                        </p:attrNameLst>
                                      </p:cBhvr>
                                      <p:to>
                                        <p:strVal val="hidden"/>
                                      </p:to>
                                    </p:set>
                                  </p:childTnLst>
                                </p:cTn>
                              </p:par>
                            </p:childTnLst>
                          </p:cTn>
                        </p:par>
                        <p:par>
                          <p:cTn id="121" fill="hold">
                            <p:stCondLst>
                              <p:cond delay="1000"/>
                            </p:stCondLst>
                            <p:childTnLst>
                              <p:par>
                                <p:cTn id="122" presetID="1" presetClass="entr" presetSubtype="0" fill="hold" grpId="0" nodeType="afterEffect">
                                  <p:stCondLst>
                                    <p:cond delay="0"/>
                                  </p:stCondLst>
                                  <p:iterate>
                                    <p:tmAbs val="0"/>
                                  </p:iterate>
                                  <p:childTnLst>
                                    <p:set>
                                      <p:cBhvr>
                                        <p:cTn id="123" fill="hold"/>
                                        <p:tgtEl>
                                          <p:spTgt spid="4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path" presetSubtype="0" accel="50000" decel="50000" fill="hold" nodeType="clickEffect">
                                  <p:stCondLst>
                                    <p:cond delay="0"/>
                                  </p:stCondLst>
                                  <p:childTnLst>
                                    <p:animMotion origin="layout" path="M 0.24089 0.00023 L 0.24102 0.44375 " pathEditMode="relative" rAng="0" ptsTypes="AA">
                                      <p:cBhvr>
                                        <p:cTn id="127" dur="1000" fill="hold"/>
                                        <p:tgtEl>
                                          <p:spTgt spid="31"/>
                                        </p:tgtEl>
                                        <p:attrNameLst>
                                          <p:attrName>ppt_x</p:attrName>
                                          <p:attrName>ppt_y</p:attrName>
                                        </p:attrNameLst>
                                      </p:cBhvr>
                                      <p:rCtr x="0" y="22384"/>
                                    </p:animMotion>
                                  </p:childTnLst>
                                </p:cTn>
                              </p:par>
                            </p:childTnLst>
                          </p:cTn>
                        </p:par>
                        <p:par>
                          <p:cTn id="128" fill="hold">
                            <p:stCondLst>
                              <p:cond delay="1000"/>
                            </p:stCondLst>
                            <p:childTnLst>
                              <p:par>
                                <p:cTn id="129" presetID="1" presetClass="exit" presetSubtype="0" fill="hold" grpId="1" nodeType="afterEffect">
                                  <p:stCondLst>
                                    <p:cond delay="0"/>
                                  </p:stCondLst>
                                  <p:iterate>
                                    <p:tmAbs val="0"/>
                                  </p:iterate>
                                  <p:childTnLst>
                                    <p:set>
                                      <p:cBhvr>
                                        <p:cTn id="130" fill="hold">
                                          <p:stCondLst>
                                            <p:cond delay="0"/>
                                          </p:stCondLst>
                                        </p:cTn>
                                        <p:tgtEl>
                                          <p:spTgt spid="42"/>
                                        </p:tgtEl>
                                        <p:attrNameLst>
                                          <p:attrName>style.visibility</p:attrName>
                                        </p:attrNameLst>
                                      </p:cBhvr>
                                      <p:to>
                                        <p:strVal val="hidden"/>
                                      </p:to>
                                    </p:set>
                                  </p:childTnLst>
                                </p:cTn>
                              </p:par>
                            </p:childTnLst>
                          </p:cTn>
                        </p:par>
                        <p:par>
                          <p:cTn id="131" fill="hold">
                            <p:stCondLst>
                              <p:cond delay="1000"/>
                            </p:stCondLst>
                            <p:childTnLst>
                              <p:par>
                                <p:cTn id="132" presetID="1" presetClass="entr" presetSubtype="0" fill="hold" grpId="0" nodeType="afterEffect">
                                  <p:stCondLst>
                                    <p:cond delay="0"/>
                                  </p:stCondLst>
                                  <p:iterate>
                                    <p:tmAbs val="0"/>
                                  </p:iterate>
                                  <p:childTnLst>
                                    <p:set>
                                      <p:cBhvr>
                                        <p:cTn id="133" fill="hold"/>
                                        <p:tgtEl>
                                          <p:spTgt spid="4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path" presetSubtype="0" accel="50000" decel="50000" fill="hold" nodeType="clickEffect">
                                  <p:stCondLst>
                                    <p:cond delay="0"/>
                                  </p:stCondLst>
                                  <p:childTnLst>
                                    <p:animMotion origin="layout" path="M 0.24401 0.44375 L 0.48737 0.44375 " pathEditMode="relative" rAng="0" ptsTypes="AA">
                                      <p:cBhvr>
                                        <p:cTn id="137" dur="1000" fill="hold"/>
                                        <p:tgtEl>
                                          <p:spTgt spid="31"/>
                                        </p:tgtEl>
                                        <p:attrNameLst>
                                          <p:attrName>ppt_x</p:attrName>
                                          <p:attrName>ppt_y</p:attrName>
                                        </p:attrNameLst>
                                      </p:cBhvr>
                                      <p:rCtr x="12161" y="0"/>
                                    </p:animMotion>
                                  </p:childTnLst>
                                </p:cTn>
                              </p:par>
                              <p:par>
                                <p:cTn id="138" presetID="-1" presetClass="path" presetSubtype="0" accel="50000" decel="50000" fill="hold" nodeType="withEffect">
                                  <p:stCondLst>
                                    <p:cond delay="0"/>
                                  </p:stCondLst>
                                  <p:childTnLst>
                                    <p:animMotion origin="layout" path="M -0.242383 0.000000 L -0.242383 0.228626" pathEditMode="relative">
                                      <p:cBhvr>
                                        <p:cTn id="139" dur="1000" fill="hold"/>
                                        <p:tgtEl>
                                          <p:spTgt spid="32"/>
                                        </p:tgtEl>
                                        <p:attrNameLst>
                                          <p:attrName>ppt_x</p:attrName>
                                          <p:attrName>ppt_y</p:attrName>
                                        </p:attrNameLst>
                                      </p:cBhvr>
                                    </p:animMotion>
                                  </p:childTnLst>
                                </p:cTn>
                              </p:par>
                            </p:childTnLst>
                          </p:cTn>
                        </p:par>
                        <p:par>
                          <p:cTn id="140" fill="hold">
                            <p:stCondLst>
                              <p:cond delay="1000"/>
                            </p:stCondLst>
                            <p:childTnLst>
                              <p:par>
                                <p:cTn id="141" presetID="1" presetClass="exit" presetSubtype="0" fill="hold" grpId="1" nodeType="afterEffect">
                                  <p:stCondLst>
                                    <p:cond delay="0"/>
                                  </p:stCondLst>
                                  <p:iterate>
                                    <p:tmAbs val="0"/>
                                  </p:iterate>
                                  <p:childTnLst>
                                    <p:set>
                                      <p:cBhvr>
                                        <p:cTn id="142" fill="hold">
                                          <p:stCondLst>
                                            <p:cond delay="0"/>
                                          </p:stCondLst>
                                        </p:cTn>
                                        <p:tgtEl>
                                          <p:spTgt spid="43"/>
                                        </p:tgtEl>
                                        <p:attrNameLst>
                                          <p:attrName>style.visibility</p:attrName>
                                        </p:attrNameLst>
                                      </p:cBhvr>
                                      <p:to>
                                        <p:strVal val="hidden"/>
                                      </p:to>
                                    </p:set>
                                  </p:childTnLst>
                                </p:cTn>
                              </p:par>
                            </p:childTnLst>
                          </p:cTn>
                        </p:par>
                        <p:par>
                          <p:cTn id="143" fill="hold">
                            <p:stCondLst>
                              <p:cond delay="1000"/>
                            </p:stCondLst>
                            <p:childTnLst>
                              <p:par>
                                <p:cTn id="144" presetID="1" presetClass="entr" presetSubtype="0" fill="hold" grpId="0" nodeType="afterEffect">
                                  <p:stCondLst>
                                    <p:cond delay="0"/>
                                  </p:stCondLst>
                                  <p:iterate>
                                    <p:tmAbs val="0"/>
                                  </p:iterate>
                                  <p:childTnLst>
                                    <p:set>
                                      <p:cBhvr>
                                        <p:cTn id="145" fill="hold"/>
                                        <p:tgtEl>
                                          <p:spTgt spid="44"/>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path" presetSubtype="0" accel="50000" decel="50000" fill="hold" nodeType="clickEffect">
                                  <p:stCondLst>
                                    <p:cond delay="0"/>
                                  </p:stCondLst>
                                  <p:childTnLst>
                                    <p:animMotion origin="layout" path="M 0.48737 0.44375 L 0.74857 0.4456 " pathEditMode="relative" rAng="0" ptsTypes="AA">
                                      <p:cBhvr>
                                        <p:cTn id="149" dur="1000" fill="hold"/>
                                        <p:tgtEl>
                                          <p:spTgt spid="31"/>
                                        </p:tgtEl>
                                        <p:attrNameLst>
                                          <p:attrName>ppt_x</p:attrName>
                                          <p:attrName>ppt_y</p:attrName>
                                        </p:attrNameLst>
                                      </p:cBhvr>
                                      <p:rCtr x="13060" y="93"/>
                                    </p:animMotion>
                                  </p:childTnLst>
                                </p:cTn>
                              </p:par>
                              <p:par>
                                <p:cTn id="150" presetID="-1" presetClass="path" presetSubtype="0" accel="50000" decel="50000" fill="hold" nodeType="withEffect">
                                  <p:stCondLst>
                                    <p:cond delay="0"/>
                                  </p:stCondLst>
                                  <p:childTnLst>
                                    <p:animMotion origin="layout" path="M -0.242383 0.228626 L -0.457329 0.227622" pathEditMode="relative">
                                      <p:cBhvr>
                                        <p:cTn id="151" dur="1000" fill="hold"/>
                                        <p:tgtEl>
                                          <p:spTgt spid="32"/>
                                        </p:tgtEl>
                                        <p:attrNameLst>
                                          <p:attrName>ppt_x</p:attrName>
                                          <p:attrName>ppt_y</p:attrName>
                                        </p:attrNameLst>
                                      </p:cBhvr>
                                    </p:animMotion>
                                  </p:childTnLst>
                                </p:cTn>
                              </p:par>
                            </p:childTnLst>
                          </p:cTn>
                        </p:par>
                        <p:par>
                          <p:cTn id="152" fill="hold">
                            <p:stCondLst>
                              <p:cond delay="1000"/>
                            </p:stCondLst>
                            <p:childTnLst>
                              <p:par>
                                <p:cTn id="153" presetID="1" presetClass="exit" presetSubtype="0" fill="hold" grpId="1" nodeType="afterEffect">
                                  <p:stCondLst>
                                    <p:cond delay="0"/>
                                  </p:stCondLst>
                                  <p:iterate>
                                    <p:tmAbs val="0"/>
                                  </p:iterate>
                                  <p:childTnLst>
                                    <p:set>
                                      <p:cBhvr>
                                        <p:cTn id="154" fill="hold">
                                          <p:stCondLst>
                                            <p:cond delay="0"/>
                                          </p:stCondLst>
                                        </p:cTn>
                                        <p:tgtEl>
                                          <p:spTgt spid="4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iterate>
                                    <p:tmAbs val="0"/>
                                  </p:iterate>
                                  <p:childTnLst>
                                    <p:set>
                                      <p:cBhvr>
                                        <p:cTn id="157" fill="hold"/>
                                        <p:tgtEl>
                                          <p:spTgt spid="45"/>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iterate>
                                    <p:tmAbs val="0"/>
                                  </p:iterate>
                                  <p:childTnLst>
                                    <p:set>
                                      <p:cBhvr>
                                        <p:cTn id="161" fill="hold">
                                          <p:stCondLst>
                                            <p:cond delay="0"/>
                                          </p:stCondLst>
                                        </p:cTn>
                                        <p:tgtEl>
                                          <p:spTgt spid="31"/>
                                        </p:tgtEl>
                                        <p:attrNameLst>
                                          <p:attrName>style.visibility</p:attrName>
                                        </p:attrNameLst>
                                      </p:cBhvr>
                                      <p:to>
                                        <p:strVal val="hidden"/>
                                      </p:to>
                                    </p:set>
                                  </p:childTnLst>
                                </p:cTn>
                              </p:par>
                            </p:childTnLst>
                          </p:cTn>
                        </p:par>
                        <p:par>
                          <p:cTn id="162" fill="hold">
                            <p:stCondLst>
                              <p:cond delay="0"/>
                            </p:stCondLst>
                            <p:childTnLst>
                              <p:par>
                                <p:cTn id="163" presetID="1" presetClass="exit" presetSubtype="0" fill="hold" grpId="1" nodeType="afterEffect">
                                  <p:stCondLst>
                                    <p:cond delay="0"/>
                                  </p:stCondLst>
                                  <p:iterate>
                                    <p:tmAbs val="0"/>
                                  </p:iterate>
                                  <p:childTnLst>
                                    <p:set>
                                      <p:cBhvr>
                                        <p:cTn id="164" fill="hold">
                                          <p:stCondLst>
                                            <p:cond delay="0"/>
                                          </p:stCondLst>
                                        </p:cTn>
                                        <p:tgtEl>
                                          <p:spTgt spid="32"/>
                                        </p:tgtEl>
                                        <p:attrNameLst>
                                          <p:attrName>style.visibility</p:attrName>
                                        </p:attrNameLst>
                                      </p:cBhvr>
                                      <p:to>
                                        <p:strVal val="hidden"/>
                                      </p:to>
                                    </p:set>
                                  </p:childTnLst>
                                </p:cTn>
                              </p:par>
                            </p:childTnLst>
                          </p:cTn>
                        </p:par>
                        <p:par>
                          <p:cTn id="165" fill="hold">
                            <p:stCondLst>
                              <p:cond delay="0"/>
                            </p:stCondLst>
                            <p:childTnLst>
                              <p:par>
                                <p:cTn id="166" presetID="1" presetClass="exit" presetSubtype="0" fill="hold" grpId="1" nodeType="afterEffect">
                                  <p:stCondLst>
                                    <p:cond delay="0"/>
                                  </p:stCondLst>
                                  <p:iterate>
                                    <p:tmAbs val="0"/>
                                  </p:iterate>
                                  <p:childTnLst>
                                    <p:set>
                                      <p:cBhvr>
                                        <p:cTn id="167" fill="hold">
                                          <p:stCondLst>
                                            <p:cond delay="0"/>
                                          </p:stCondLst>
                                        </p:cTn>
                                        <p:tgtEl>
                                          <p:spTgt spid="45"/>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5" presetClass="entr" presetSubtype="0" fill="hold" grpId="0" nodeType="clickEffect">
                                  <p:stCondLst>
                                    <p:cond delay="0"/>
                                  </p:stCondLst>
                                  <p:iterate>
                                    <p:tmAbs val="0"/>
                                  </p:iterate>
                                  <p:childTnLst>
                                    <p:set>
                                      <p:cBhvr>
                                        <p:cTn id="171" fill="hold"/>
                                        <p:tgtEl>
                                          <p:spTgt spid="54"/>
                                        </p:tgtEl>
                                        <p:attrNameLst>
                                          <p:attrName>style.visibility</p:attrName>
                                        </p:attrNameLst>
                                      </p:cBhvr>
                                      <p:to>
                                        <p:strVal val="visible"/>
                                      </p:to>
                                    </p:set>
                                    <p:anim calcmode="lin" valueType="num">
                                      <p:cBhvr>
                                        <p:cTn id="172" dur="1000" fill="hold"/>
                                        <p:tgtEl>
                                          <p:spTgt spid="54"/>
                                        </p:tgtEl>
                                        <p:attrNameLst>
                                          <p:attrName>ppt_w</p:attrName>
                                        </p:attrNameLst>
                                      </p:cBhvr>
                                      <p:tavLst>
                                        <p:tav tm="0">
                                          <p:val>
                                            <p:fltVal val="0"/>
                                          </p:val>
                                        </p:tav>
                                        <p:tav tm="100000">
                                          <p:val>
                                            <p:strVal val="#ppt_w"/>
                                          </p:val>
                                        </p:tav>
                                      </p:tavLst>
                                    </p:anim>
                                    <p:anim calcmode="lin" valueType="num">
                                      <p:cBhvr>
                                        <p:cTn id="173" dur="1000" fill="hold"/>
                                        <p:tgtEl>
                                          <p:spTgt spid="54"/>
                                        </p:tgtEl>
                                        <p:attrNameLst>
                                          <p:attrName>ppt_h</p:attrName>
                                        </p:attrNameLst>
                                      </p:cBhvr>
                                      <p:tavLst>
                                        <p:tav tm="0">
                                          <p:val>
                                            <p:fltVal val="0"/>
                                          </p:val>
                                        </p:tav>
                                        <p:tav tm="100000">
                                          <p:val>
                                            <p:strVal val="#ppt_h"/>
                                          </p:val>
                                        </p:tav>
                                      </p:tavLst>
                                    </p:anim>
                                    <p:anim calcmode="lin" valueType="num">
                                      <p:cBhvr>
                                        <p:cTn id="174"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75" dur="1000" fill="hold"/>
                                        <p:tgtEl>
                                          <p:spTgt spid="5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P spid="27" grpId="1" animBg="1" advAuto="0"/>
      <p:bldP spid="28" grpId="0" animBg="1" advAuto="0"/>
      <p:bldP spid="28" grpId="1" animBg="1" advAuto="0"/>
      <p:bldP spid="29" grpId="0" animBg="1" advAuto="0"/>
      <p:bldP spid="29" grpId="1" animBg="1" advAuto="0"/>
      <p:bldP spid="31" grpId="0" animBg="1" advAuto="0"/>
      <p:bldP spid="31" grpId="1" animBg="1" advAuto="0"/>
      <p:bldP spid="32" grpId="0" animBg="1" advAuto="0"/>
      <p:bldP spid="32" grpId="1" animBg="1" advAuto="0"/>
      <p:bldP spid="35" grpId="0" animBg="1" advAuto="0"/>
      <p:bldP spid="35" grpId="1" animBg="1" advAuto="0"/>
      <p:bldP spid="36" grpId="0" animBg="1" advAuto="0"/>
      <p:bldP spid="36" grpId="1" animBg="1" advAuto="0"/>
      <p:bldP spid="37" grpId="0" animBg="1" advAuto="0"/>
      <p:bldP spid="37" grpId="1" animBg="1" advAuto="0"/>
      <p:bldP spid="38" grpId="0" animBg="1" advAuto="0"/>
      <p:bldP spid="38" grpId="1" animBg="1" advAuto="0"/>
      <p:bldP spid="39" grpId="0" animBg="1" advAuto="0"/>
      <p:bldP spid="39" grpId="1" animBg="1" advAuto="0"/>
      <p:bldP spid="40" grpId="0" animBg="1" advAuto="0"/>
      <p:bldP spid="40" grpId="1" animBg="1" advAuto="0"/>
      <p:bldP spid="41" grpId="0" animBg="1" advAuto="0"/>
      <p:bldP spid="41" grpId="1" animBg="1" advAuto="0"/>
      <p:bldP spid="42" grpId="0" animBg="1" advAuto="0"/>
      <p:bldP spid="42" grpId="1" animBg="1" advAuto="0"/>
      <p:bldP spid="43" grpId="0" animBg="1" advAuto="0"/>
      <p:bldP spid="43" grpId="1" animBg="1" advAuto="0"/>
      <p:bldP spid="44" grpId="0" animBg="1" advAuto="0"/>
      <p:bldP spid="44" grpId="1" animBg="1" advAuto="0"/>
      <p:bldP spid="45" grpId="0" animBg="1" advAuto="0"/>
      <p:bldP spid="45" grpId="1" animBg="1" advAuto="0"/>
      <p:bldP spid="5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Priority switch</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7" name="Rectangle">
            <a:extLst>
              <a:ext uri="{FF2B5EF4-FFF2-40B4-BE49-F238E27FC236}">
                <a16:creationId xmlns:a16="http://schemas.microsoft.com/office/drawing/2014/main" id="{175B6472-EB2D-49F1-A9F1-169522A8635C}"/>
              </a:ext>
            </a:extLst>
          </p:cNvPr>
          <p:cNvSpPr/>
          <p:nvPr/>
        </p:nvSpPr>
        <p:spPr>
          <a:xfrm>
            <a:off x="2878334" y="805184"/>
            <a:ext cx="6701167" cy="5400813"/>
          </a:xfrm>
          <a:prstGeom prst="rect">
            <a:avLst/>
          </a:prstGeom>
          <a:ln w="25400">
            <a:solidFill>
              <a:srgbClr val="85888D"/>
            </a:solidFill>
            <a:miter lim="400000"/>
          </a:ln>
        </p:spPr>
        <p:txBody>
          <a:bodyPr lIns="50800" tIns="50800" rIns="50800" bIns="50800" anchor="ctr"/>
          <a:lstStyle/>
          <a:p>
            <a:pPr>
              <a:defRPr sz="2400"/>
            </a:pPr>
            <a:endParaRPr/>
          </a:p>
        </p:txBody>
      </p:sp>
      <p:sp>
        <p:nvSpPr>
          <p:cNvPr id="8" name="Rectangle">
            <a:extLst>
              <a:ext uri="{FF2B5EF4-FFF2-40B4-BE49-F238E27FC236}">
                <a16:creationId xmlns:a16="http://schemas.microsoft.com/office/drawing/2014/main" id="{52F3B6DC-78FE-4FC4-8A17-8122426FFF00}"/>
              </a:ext>
            </a:extLst>
          </p:cNvPr>
          <p:cNvSpPr/>
          <p:nvPr/>
        </p:nvSpPr>
        <p:spPr>
          <a:xfrm>
            <a:off x="7151309"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 name="Rectangle">
            <a:extLst>
              <a:ext uri="{FF2B5EF4-FFF2-40B4-BE49-F238E27FC236}">
                <a16:creationId xmlns:a16="http://schemas.microsoft.com/office/drawing/2014/main" id="{B2D57C04-2CA8-47AE-B7F0-2D22427DD763}"/>
              </a:ext>
            </a:extLst>
          </p:cNvPr>
          <p:cNvSpPr/>
          <p:nvPr/>
        </p:nvSpPr>
        <p:spPr>
          <a:xfrm>
            <a:off x="6693252"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 name="Rectangle">
            <a:extLst>
              <a:ext uri="{FF2B5EF4-FFF2-40B4-BE49-F238E27FC236}">
                <a16:creationId xmlns:a16="http://schemas.microsoft.com/office/drawing/2014/main" id="{8103D577-D31C-4C84-8A8A-BCF1CFDBC709}"/>
              </a:ext>
            </a:extLst>
          </p:cNvPr>
          <p:cNvSpPr/>
          <p:nvPr/>
        </p:nvSpPr>
        <p:spPr>
          <a:xfrm>
            <a:off x="7146432"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 name="Rectangle">
            <a:extLst>
              <a:ext uri="{FF2B5EF4-FFF2-40B4-BE49-F238E27FC236}">
                <a16:creationId xmlns:a16="http://schemas.microsoft.com/office/drawing/2014/main" id="{ECC42F3F-7C1D-4B19-BD53-FF98E3C8C51E}"/>
              </a:ext>
            </a:extLst>
          </p:cNvPr>
          <p:cNvSpPr/>
          <p:nvPr/>
        </p:nvSpPr>
        <p:spPr>
          <a:xfrm>
            <a:off x="6688375"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 name="Rectangle">
            <a:extLst>
              <a:ext uri="{FF2B5EF4-FFF2-40B4-BE49-F238E27FC236}">
                <a16:creationId xmlns:a16="http://schemas.microsoft.com/office/drawing/2014/main" id="{40E9269C-7492-477C-8DF7-91B6CB63B214}"/>
              </a:ext>
            </a:extLst>
          </p:cNvPr>
          <p:cNvSpPr/>
          <p:nvPr/>
        </p:nvSpPr>
        <p:spPr>
          <a:xfrm>
            <a:off x="7146432"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 name="Rectangle">
            <a:extLst>
              <a:ext uri="{FF2B5EF4-FFF2-40B4-BE49-F238E27FC236}">
                <a16:creationId xmlns:a16="http://schemas.microsoft.com/office/drawing/2014/main" id="{12A000B1-A043-4D89-A358-AEC2F03AC925}"/>
              </a:ext>
            </a:extLst>
          </p:cNvPr>
          <p:cNvSpPr/>
          <p:nvPr/>
        </p:nvSpPr>
        <p:spPr>
          <a:xfrm>
            <a:off x="6688375"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5" name="Rectangle">
            <a:extLst>
              <a:ext uri="{FF2B5EF4-FFF2-40B4-BE49-F238E27FC236}">
                <a16:creationId xmlns:a16="http://schemas.microsoft.com/office/drawing/2014/main" id="{9EB70B22-355A-436E-8460-3EF2D77BB8F1}"/>
              </a:ext>
            </a:extLst>
          </p:cNvPr>
          <p:cNvSpPr/>
          <p:nvPr/>
        </p:nvSpPr>
        <p:spPr>
          <a:xfrm>
            <a:off x="7175497"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7" name="Rectangle">
            <a:extLst>
              <a:ext uri="{FF2B5EF4-FFF2-40B4-BE49-F238E27FC236}">
                <a16:creationId xmlns:a16="http://schemas.microsoft.com/office/drawing/2014/main" id="{30411895-3DDD-4D1F-9E47-BF142FFF107E}"/>
              </a:ext>
            </a:extLst>
          </p:cNvPr>
          <p:cNvSpPr/>
          <p:nvPr/>
        </p:nvSpPr>
        <p:spPr>
          <a:xfrm>
            <a:off x="6717440"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pic>
        <p:nvPicPr>
          <p:cNvPr id="18" name="Image" descr="Image">
            <a:extLst>
              <a:ext uri="{FF2B5EF4-FFF2-40B4-BE49-F238E27FC236}">
                <a16:creationId xmlns:a16="http://schemas.microsoft.com/office/drawing/2014/main" id="{6D4E6292-E1D5-495C-B02E-87E7AD539974}"/>
              </a:ext>
            </a:extLst>
          </p:cNvPr>
          <p:cNvPicPr>
            <a:picLocks noChangeAspect="1"/>
          </p:cNvPicPr>
          <p:nvPr/>
        </p:nvPicPr>
        <p:blipFill>
          <a:blip r:embed="rId2"/>
          <a:stretch>
            <a:fillRect/>
          </a:stretch>
        </p:blipFill>
        <p:spPr>
          <a:xfrm>
            <a:off x="2765536" y="5345244"/>
            <a:ext cx="1945177" cy="966343"/>
          </a:xfrm>
          <a:prstGeom prst="rect">
            <a:avLst/>
          </a:prstGeom>
          <a:ln w="12700">
            <a:miter lim="400000"/>
          </a:ln>
        </p:spPr>
      </p:pic>
      <p:sp>
        <p:nvSpPr>
          <p:cNvPr id="19" name="Port A (ingress)">
            <a:extLst>
              <a:ext uri="{FF2B5EF4-FFF2-40B4-BE49-F238E27FC236}">
                <a16:creationId xmlns:a16="http://schemas.microsoft.com/office/drawing/2014/main" id="{0AD6CB13-49EF-45FB-91DF-285F7E8D2663}"/>
              </a:ext>
            </a:extLst>
          </p:cNvPr>
          <p:cNvSpPr/>
          <p:nvPr/>
        </p:nvSpPr>
        <p:spPr>
          <a:xfrm>
            <a:off x="2417396" y="1814115"/>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A (ingress) </a:t>
            </a:r>
          </a:p>
        </p:txBody>
      </p:sp>
      <p:sp>
        <p:nvSpPr>
          <p:cNvPr id="20" name="Port B (ingress)">
            <a:extLst>
              <a:ext uri="{FF2B5EF4-FFF2-40B4-BE49-F238E27FC236}">
                <a16:creationId xmlns:a16="http://schemas.microsoft.com/office/drawing/2014/main" id="{B4952A6E-0DE2-4DF9-AB44-B7A61B040C3F}"/>
              </a:ext>
            </a:extLst>
          </p:cNvPr>
          <p:cNvSpPr/>
          <p:nvPr/>
        </p:nvSpPr>
        <p:spPr>
          <a:xfrm>
            <a:off x="2417396" y="4085850"/>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600" dirty="0"/>
              <a:t>Port B (ingress)</a:t>
            </a:r>
          </a:p>
        </p:txBody>
      </p:sp>
      <p:sp>
        <p:nvSpPr>
          <p:cNvPr id="21" name="Port C (egress)">
            <a:extLst>
              <a:ext uri="{FF2B5EF4-FFF2-40B4-BE49-F238E27FC236}">
                <a16:creationId xmlns:a16="http://schemas.microsoft.com/office/drawing/2014/main" id="{FC9A3FB6-390F-41C7-B952-958AC0126FDE}"/>
              </a:ext>
            </a:extLst>
          </p:cNvPr>
          <p:cNvSpPr/>
          <p:nvPr/>
        </p:nvSpPr>
        <p:spPr>
          <a:xfrm>
            <a:off x="9115179" y="2925210"/>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C (egress)</a:t>
            </a:r>
          </a:p>
        </p:txBody>
      </p:sp>
      <p:sp>
        <p:nvSpPr>
          <p:cNvPr id="22" name="Switching fabric">
            <a:extLst>
              <a:ext uri="{FF2B5EF4-FFF2-40B4-BE49-F238E27FC236}">
                <a16:creationId xmlns:a16="http://schemas.microsoft.com/office/drawing/2014/main" id="{D2EA5E06-766D-484D-B70A-2C280B5AC1D8}"/>
              </a:ext>
            </a:extLst>
          </p:cNvPr>
          <p:cNvSpPr/>
          <p:nvPr/>
        </p:nvSpPr>
        <p:spPr>
          <a:xfrm>
            <a:off x="3667491" y="2341778"/>
            <a:ext cx="834953" cy="2163805"/>
          </a:xfrm>
          <a:prstGeom prst="rect">
            <a:avLst/>
          </a:prstGeom>
          <a:solidFill>
            <a:srgbClr val="D3F7DB"/>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vert"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lnSpc>
                <a:spcPct val="100000"/>
              </a:lnSpc>
            </a:pPr>
            <a:r>
              <a:rPr dirty="0"/>
              <a:t>Switching fabric</a:t>
            </a:r>
          </a:p>
        </p:txBody>
      </p:sp>
      <p:sp>
        <p:nvSpPr>
          <p:cNvPr id="23" name="Priority filter">
            <a:extLst>
              <a:ext uri="{FF2B5EF4-FFF2-40B4-BE49-F238E27FC236}">
                <a16:creationId xmlns:a16="http://schemas.microsoft.com/office/drawing/2014/main" id="{BAD6C4FE-B017-4306-BDD3-62D5F682459F}"/>
              </a:ext>
            </a:extLst>
          </p:cNvPr>
          <p:cNvSpPr/>
          <p:nvPr/>
        </p:nvSpPr>
        <p:spPr>
          <a:xfrm>
            <a:off x="4846336" y="2341016"/>
            <a:ext cx="1456633" cy="2163805"/>
          </a:xfrm>
          <a:prstGeom prst="rect">
            <a:avLst/>
          </a:prstGeom>
          <a:solidFill>
            <a:srgbClr val="DCE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r>
              <a:rPr sz="2400" dirty="0"/>
              <a:t>Priority filter</a:t>
            </a:r>
          </a:p>
        </p:txBody>
      </p:sp>
      <p:sp>
        <p:nvSpPr>
          <p:cNvPr id="24" name="Priority 8">
            <a:extLst>
              <a:ext uri="{FF2B5EF4-FFF2-40B4-BE49-F238E27FC236}">
                <a16:creationId xmlns:a16="http://schemas.microsoft.com/office/drawing/2014/main" id="{8039C5A6-5BBB-4B16-8B99-70730D1188EF}"/>
              </a:ext>
            </a:extLst>
          </p:cNvPr>
          <p:cNvSpPr txBox="1"/>
          <p:nvPr/>
        </p:nvSpPr>
        <p:spPr>
          <a:xfrm>
            <a:off x="6968609" y="788425"/>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8</a:t>
            </a:r>
          </a:p>
        </p:txBody>
      </p:sp>
      <p:sp>
        <p:nvSpPr>
          <p:cNvPr id="25" name="Priority 7">
            <a:extLst>
              <a:ext uri="{FF2B5EF4-FFF2-40B4-BE49-F238E27FC236}">
                <a16:creationId xmlns:a16="http://schemas.microsoft.com/office/drawing/2014/main" id="{73A7BF2A-2462-4DD6-8F75-1F22E78D82B4}"/>
              </a:ext>
            </a:extLst>
          </p:cNvPr>
          <p:cNvSpPr txBox="1"/>
          <p:nvPr/>
        </p:nvSpPr>
        <p:spPr>
          <a:xfrm>
            <a:off x="7005732" y="1654526"/>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7</a:t>
            </a:r>
          </a:p>
        </p:txBody>
      </p:sp>
      <p:sp>
        <p:nvSpPr>
          <p:cNvPr id="26" name="Priority 6">
            <a:extLst>
              <a:ext uri="{FF2B5EF4-FFF2-40B4-BE49-F238E27FC236}">
                <a16:creationId xmlns:a16="http://schemas.microsoft.com/office/drawing/2014/main" id="{9F2DC949-6691-4CD1-AA17-133FB78D9848}"/>
              </a:ext>
            </a:extLst>
          </p:cNvPr>
          <p:cNvSpPr txBox="1"/>
          <p:nvPr/>
        </p:nvSpPr>
        <p:spPr>
          <a:xfrm>
            <a:off x="7053456" y="2584147"/>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6</a:t>
            </a:r>
          </a:p>
        </p:txBody>
      </p:sp>
      <p:sp>
        <p:nvSpPr>
          <p:cNvPr id="27" name="Priority 1">
            <a:extLst>
              <a:ext uri="{FF2B5EF4-FFF2-40B4-BE49-F238E27FC236}">
                <a16:creationId xmlns:a16="http://schemas.microsoft.com/office/drawing/2014/main" id="{1AA54092-52C6-470B-B467-13C557023A0C}"/>
              </a:ext>
            </a:extLst>
          </p:cNvPr>
          <p:cNvSpPr txBox="1"/>
          <p:nvPr/>
        </p:nvSpPr>
        <p:spPr>
          <a:xfrm>
            <a:off x="7112487" y="4455145"/>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1</a:t>
            </a:r>
          </a:p>
        </p:txBody>
      </p:sp>
      <p:sp>
        <p:nvSpPr>
          <p:cNvPr id="28" name="Line">
            <a:extLst>
              <a:ext uri="{FF2B5EF4-FFF2-40B4-BE49-F238E27FC236}">
                <a16:creationId xmlns:a16="http://schemas.microsoft.com/office/drawing/2014/main" id="{65D262A9-AEE9-42F5-ADE8-425A6CF5E579}"/>
              </a:ext>
            </a:extLst>
          </p:cNvPr>
          <p:cNvSpPr/>
          <p:nvPr/>
        </p:nvSpPr>
        <p:spPr>
          <a:xfrm>
            <a:off x="3324440" y="2270488"/>
            <a:ext cx="334983" cy="11449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29" name="Line">
            <a:extLst>
              <a:ext uri="{FF2B5EF4-FFF2-40B4-BE49-F238E27FC236}">
                <a16:creationId xmlns:a16="http://schemas.microsoft.com/office/drawing/2014/main" id="{1F10BF1F-3923-47C3-81A4-F19F70D3B67B}"/>
              </a:ext>
            </a:extLst>
          </p:cNvPr>
          <p:cNvSpPr/>
          <p:nvPr/>
        </p:nvSpPr>
        <p:spPr>
          <a:xfrm flipV="1">
            <a:off x="3323324" y="3423680"/>
            <a:ext cx="336099" cy="108734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0" name="Line">
            <a:extLst>
              <a:ext uri="{FF2B5EF4-FFF2-40B4-BE49-F238E27FC236}">
                <a16:creationId xmlns:a16="http://schemas.microsoft.com/office/drawing/2014/main" id="{09D70D26-1987-4567-800D-4785B0BCCDF6}"/>
              </a:ext>
            </a:extLst>
          </p:cNvPr>
          <p:cNvSpPr/>
          <p:nvPr/>
        </p:nvSpPr>
        <p:spPr>
          <a:xfrm>
            <a:off x="4497550" y="3398908"/>
            <a:ext cx="339716"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1" name="Line">
            <a:extLst>
              <a:ext uri="{FF2B5EF4-FFF2-40B4-BE49-F238E27FC236}">
                <a16:creationId xmlns:a16="http://schemas.microsoft.com/office/drawing/2014/main" id="{D3F8DA23-E927-4ED3-A43D-4ECC0D21DF1B}"/>
              </a:ext>
            </a:extLst>
          </p:cNvPr>
          <p:cNvSpPr/>
          <p:nvPr/>
        </p:nvSpPr>
        <p:spPr>
          <a:xfrm flipV="1">
            <a:off x="6325427" y="1441180"/>
            <a:ext cx="342568" cy="19761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2" name="Line">
            <a:extLst>
              <a:ext uri="{FF2B5EF4-FFF2-40B4-BE49-F238E27FC236}">
                <a16:creationId xmlns:a16="http://schemas.microsoft.com/office/drawing/2014/main" id="{B096F28B-701E-4295-ACEE-B9D2154953CD}"/>
              </a:ext>
            </a:extLst>
          </p:cNvPr>
          <p:cNvSpPr/>
          <p:nvPr/>
        </p:nvSpPr>
        <p:spPr>
          <a:xfrm flipV="1">
            <a:off x="6313475" y="2256839"/>
            <a:ext cx="385066" cy="119003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3" name="Line">
            <a:extLst>
              <a:ext uri="{FF2B5EF4-FFF2-40B4-BE49-F238E27FC236}">
                <a16:creationId xmlns:a16="http://schemas.microsoft.com/office/drawing/2014/main" id="{42F2F3E2-BE5C-4B72-9752-F2174DAEEFCA}"/>
              </a:ext>
            </a:extLst>
          </p:cNvPr>
          <p:cNvSpPr/>
          <p:nvPr/>
        </p:nvSpPr>
        <p:spPr>
          <a:xfrm flipV="1">
            <a:off x="6321543" y="3207236"/>
            <a:ext cx="365866" cy="23451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4" name="Line">
            <a:extLst>
              <a:ext uri="{FF2B5EF4-FFF2-40B4-BE49-F238E27FC236}">
                <a16:creationId xmlns:a16="http://schemas.microsoft.com/office/drawing/2014/main" id="{E9A628B8-4E93-42D6-A52D-EB4F7C665BF6}"/>
              </a:ext>
            </a:extLst>
          </p:cNvPr>
          <p:cNvSpPr/>
          <p:nvPr/>
        </p:nvSpPr>
        <p:spPr>
          <a:xfrm>
            <a:off x="6310883" y="3441746"/>
            <a:ext cx="427515" cy="1690655"/>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5" name="Line">
            <a:extLst>
              <a:ext uri="{FF2B5EF4-FFF2-40B4-BE49-F238E27FC236}">
                <a16:creationId xmlns:a16="http://schemas.microsoft.com/office/drawing/2014/main" id="{87B59E80-BB5B-4876-AF42-2D45A79027B2}"/>
              </a:ext>
            </a:extLst>
          </p:cNvPr>
          <p:cNvSpPr/>
          <p:nvPr/>
        </p:nvSpPr>
        <p:spPr>
          <a:xfrm>
            <a:off x="8543724" y="1416174"/>
            <a:ext cx="556449" cy="2007507"/>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6" name="Line">
            <a:extLst>
              <a:ext uri="{FF2B5EF4-FFF2-40B4-BE49-F238E27FC236}">
                <a16:creationId xmlns:a16="http://schemas.microsoft.com/office/drawing/2014/main" id="{D5777552-406A-4B88-BFB4-3B7EB92D01E8}"/>
              </a:ext>
            </a:extLst>
          </p:cNvPr>
          <p:cNvSpPr/>
          <p:nvPr/>
        </p:nvSpPr>
        <p:spPr>
          <a:xfrm>
            <a:off x="8523883" y="2283886"/>
            <a:ext cx="599396" cy="112197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7" name="Line">
            <a:extLst>
              <a:ext uri="{FF2B5EF4-FFF2-40B4-BE49-F238E27FC236}">
                <a16:creationId xmlns:a16="http://schemas.microsoft.com/office/drawing/2014/main" id="{3F5A7DB9-C858-44AC-8227-6BCB9EA29F95}"/>
              </a:ext>
            </a:extLst>
          </p:cNvPr>
          <p:cNvSpPr/>
          <p:nvPr/>
        </p:nvSpPr>
        <p:spPr>
          <a:xfrm>
            <a:off x="8506715" y="3203138"/>
            <a:ext cx="611238" cy="201166"/>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8" name="Line">
            <a:extLst>
              <a:ext uri="{FF2B5EF4-FFF2-40B4-BE49-F238E27FC236}">
                <a16:creationId xmlns:a16="http://schemas.microsoft.com/office/drawing/2014/main" id="{5408B13C-7194-4EF5-A525-676AAACF6179}"/>
              </a:ext>
            </a:extLst>
          </p:cNvPr>
          <p:cNvSpPr/>
          <p:nvPr/>
        </p:nvSpPr>
        <p:spPr>
          <a:xfrm flipV="1">
            <a:off x="8559602" y="3356179"/>
            <a:ext cx="555128" cy="1735914"/>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9" name="Line">
            <a:extLst>
              <a:ext uri="{FF2B5EF4-FFF2-40B4-BE49-F238E27FC236}">
                <a16:creationId xmlns:a16="http://schemas.microsoft.com/office/drawing/2014/main" id="{03A5ABFC-FB80-4CE5-B476-43EC23F3700B}"/>
              </a:ext>
            </a:extLst>
          </p:cNvPr>
          <p:cNvSpPr/>
          <p:nvPr/>
        </p:nvSpPr>
        <p:spPr>
          <a:xfrm>
            <a:off x="10026441" y="3398908"/>
            <a:ext cx="649064"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0" name="Line">
            <a:extLst>
              <a:ext uri="{FF2B5EF4-FFF2-40B4-BE49-F238E27FC236}">
                <a16:creationId xmlns:a16="http://schemas.microsoft.com/office/drawing/2014/main" id="{AA46EA41-6112-4573-B6E9-4E22A4286F38}"/>
              </a:ext>
            </a:extLst>
          </p:cNvPr>
          <p:cNvSpPr/>
          <p:nvPr/>
        </p:nvSpPr>
        <p:spPr>
          <a:xfrm>
            <a:off x="1782331" y="2203921"/>
            <a:ext cx="649065"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1" name="Line">
            <a:extLst>
              <a:ext uri="{FF2B5EF4-FFF2-40B4-BE49-F238E27FC236}">
                <a16:creationId xmlns:a16="http://schemas.microsoft.com/office/drawing/2014/main" id="{FA1D6232-8A38-4BE7-882E-178AC9763EA1}"/>
              </a:ext>
            </a:extLst>
          </p:cNvPr>
          <p:cNvSpPr/>
          <p:nvPr/>
        </p:nvSpPr>
        <p:spPr>
          <a:xfrm>
            <a:off x="1782331" y="4559546"/>
            <a:ext cx="649065"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4" name="Rectangle">
            <a:extLst>
              <a:ext uri="{FF2B5EF4-FFF2-40B4-BE49-F238E27FC236}">
                <a16:creationId xmlns:a16="http://schemas.microsoft.com/office/drawing/2014/main" id="{9D85390B-82AF-46DF-876C-9F5D510954D7}"/>
              </a:ext>
            </a:extLst>
          </p:cNvPr>
          <p:cNvSpPr/>
          <p:nvPr/>
        </p:nvSpPr>
        <p:spPr>
          <a:xfrm>
            <a:off x="8073471"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5" name="Rectangle">
            <a:extLst>
              <a:ext uri="{FF2B5EF4-FFF2-40B4-BE49-F238E27FC236}">
                <a16:creationId xmlns:a16="http://schemas.microsoft.com/office/drawing/2014/main" id="{D32AE5CA-14CC-475D-A37C-B964ACB4F17D}"/>
              </a:ext>
            </a:extLst>
          </p:cNvPr>
          <p:cNvSpPr/>
          <p:nvPr/>
        </p:nvSpPr>
        <p:spPr>
          <a:xfrm>
            <a:off x="7610878"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6" name="Rectangle">
            <a:extLst>
              <a:ext uri="{FF2B5EF4-FFF2-40B4-BE49-F238E27FC236}">
                <a16:creationId xmlns:a16="http://schemas.microsoft.com/office/drawing/2014/main" id="{BE7763F6-7A5E-411B-9DB4-9299AD860663}"/>
              </a:ext>
            </a:extLst>
          </p:cNvPr>
          <p:cNvSpPr/>
          <p:nvPr/>
        </p:nvSpPr>
        <p:spPr>
          <a:xfrm>
            <a:off x="8068593"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7" name="Rectangle">
            <a:extLst>
              <a:ext uri="{FF2B5EF4-FFF2-40B4-BE49-F238E27FC236}">
                <a16:creationId xmlns:a16="http://schemas.microsoft.com/office/drawing/2014/main" id="{9D334498-ECCA-47F3-84DB-C79CED2495F2}"/>
              </a:ext>
            </a:extLst>
          </p:cNvPr>
          <p:cNvSpPr/>
          <p:nvPr/>
        </p:nvSpPr>
        <p:spPr>
          <a:xfrm>
            <a:off x="7606001"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8" name="Rectangle">
            <a:extLst>
              <a:ext uri="{FF2B5EF4-FFF2-40B4-BE49-F238E27FC236}">
                <a16:creationId xmlns:a16="http://schemas.microsoft.com/office/drawing/2014/main" id="{BEEF2B87-DE03-47AD-9D01-83C709EF126D}"/>
              </a:ext>
            </a:extLst>
          </p:cNvPr>
          <p:cNvSpPr/>
          <p:nvPr/>
        </p:nvSpPr>
        <p:spPr>
          <a:xfrm>
            <a:off x="8068593"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9" name="Rectangle">
            <a:extLst>
              <a:ext uri="{FF2B5EF4-FFF2-40B4-BE49-F238E27FC236}">
                <a16:creationId xmlns:a16="http://schemas.microsoft.com/office/drawing/2014/main" id="{8E8167E4-2731-4E2C-8120-3DF8102CC559}"/>
              </a:ext>
            </a:extLst>
          </p:cNvPr>
          <p:cNvSpPr/>
          <p:nvPr/>
        </p:nvSpPr>
        <p:spPr>
          <a:xfrm>
            <a:off x="7606001"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0" name="Rectangle">
            <a:extLst>
              <a:ext uri="{FF2B5EF4-FFF2-40B4-BE49-F238E27FC236}">
                <a16:creationId xmlns:a16="http://schemas.microsoft.com/office/drawing/2014/main" id="{BF296C51-164A-4E96-8968-AB957CEB9DFA}"/>
              </a:ext>
            </a:extLst>
          </p:cNvPr>
          <p:cNvSpPr/>
          <p:nvPr/>
        </p:nvSpPr>
        <p:spPr>
          <a:xfrm>
            <a:off x="8097659"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1" name="Rectangle">
            <a:extLst>
              <a:ext uri="{FF2B5EF4-FFF2-40B4-BE49-F238E27FC236}">
                <a16:creationId xmlns:a16="http://schemas.microsoft.com/office/drawing/2014/main" id="{1C633D56-E6EC-4E0D-87AB-0A0B8580F137}"/>
              </a:ext>
            </a:extLst>
          </p:cNvPr>
          <p:cNvSpPr/>
          <p:nvPr/>
        </p:nvSpPr>
        <p:spPr>
          <a:xfrm>
            <a:off x="7635066"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pic>
        <p:nvPicPr>
          <p:cNvPr id="52" name="Graphic 51" descr="Envelope">
            <a:extLst>
              <a:ext uri="{FF2B5EF4-FFF2-40B4-BE49-F238E27FC236}">
                <a16:creationId xmlns:a16="http://schemas.microsoft.com/office/drawing/2014/main" id="{135F6D1A-0CC6-4507-8201-A149C3D00F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2978" y="1646333"/>
            <a:ext cx="536574" cy="536574"/>
          </a:xfrm>
          <a:prstGeom prst="rect">
            <a:avLst/>
          </a:prstGeom>
        </p:spPr>
      </p:pic>
      <p:pic>
        <p:nvPicPr>
          <p:cNvPr id="54" name="Graphic 53" descr="Envelope">
            <a:extLst>
              <a:ext uri="{FF2B5EF4-FFF2-40B4-BE49-F238E27FC236}">
                <a16:creationId xmlns:a16="http://schemas.microsoft.com/office/drawing/2014/main" id="{6F74915E-65B3-483B-80CB-8CD8A1EDA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211" y="4033376"/>
            <a:ext cx="536574" cy="536574"/>
          </a:xfrm>
          <a:prstGeom prst="rect">
            <a:avLst/>
          </a:prstGeom>
        </p:spPr>
      </p:pic>
    </p:spTree>
    <p:extLst>
      <p:ext uri="{BB962C8B-B14F-4D97-AF65-F5344CB8AC3E}">
        <p14:creationId xmlns:p14="http://schemas.microsoft.com/office/powerpoint/2010/main" val="171863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33333E-6 L 0.15313 0.16898 " pathEditMode="relative" rAng="0" ptsTypes="AA">
                                      <p:cBhvr>
                                        <p:cTn id="6" dur="2000" fill="hold"/>
                                        <p:tgtEl>
                                          <p:spTgt spid="52"/>
                                        </p:tgtEl>
                                        <p:attrNameLst>
                                          <p:attrName>ppt_x</p:attrName>
                                          <p:attrName>ppt_y</p:attrName>
                                        </p:attrNameLst>
                                      </p:cBhvr>
                                      <p:rCtr x="7656" y="8449"/>
                                    </p:animMotion>
                                  </p:childTnLst>
                                </p:cTn>
                              </p:par>
                              <p:par>
                                <p:cTn id="7" presetID="42" presetClass="path" presetSubtype="0" accel="50000" decel="50000" fill="hold" nodeType="withEffect">
                                  <p:stCondLst>
                                    <p:cond delay="0"/>
                                  </p:stCondLst>
                                  <p:childTnLst>
                                    <p:animMotion origin="layout" path="M 4.79167E-6 -4.81481E-6 L 0.15677 -0.08379 " pathEditMode="relative" rAng="0" ptsTypes="AA">
                                      <p:cBhvr>
                                        <p:cTn id="8" dur="2000" fill="hold"/>
                                        <p:tgtEl>
                                          <p:spTgt spid="54"/>
                                        </p:tgtEl>
                                        <p:attrNameLst>
                                          <p:attrName>ppt_x</p:attrName>
                                          <p:attrName>ppt_y</p:attrName>
                                        </p:attrNameLst>
                                      </p:cBhvr>
                                      <p:rCtr x="7839" y="-4190"/>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15313 0.16898 L 0.27839 0.1368 " pathEditMode="relative" rAng="0" ptsTypes="AA">
                                      <p:cBhvr>
                                        <p:cTn id="12" dur="2000" fill="hold"/>
                                        <p:tgtEl>
                                          <p:spTgt spid="52"/>
                                        </p:tgtEl>
                                        <p:attrNameLst>
                                          <p:attrName>ppt_x</p:attrName>
                                          <p:attrName>ppt_y</p:attrName>
                                        </p:attrNameLst>
                                      </p:cBhvr>
                                      <p:rCtr x="6263" y="-1620"/>
                                    </p:animMotion>
                                  </p:childTnLst>
                                </p:cTn>
                              </p:par>
                              <p:par>
                                <p:cTn id="13" presetID="42" presetClass="path" presetSubtype="0" accel="50000" decel="50000" fill="hold" nodeType="withEffect">
                                  <p:stCondLst>
                                    <p:cond delay="0"/>
                                  </p:stCondLst>
                                  <p:childTnLst>
                                    <p:animMotion origin="layout" path="M 0.15677 -0.08379 L 0.27747 -0.03912 " pathEditMode="relative" rAng="0" ptsTypes="AA">
                                      <p:cBhvr>
                                        <p:cTn id="14" dur="2000" fill="hold"/>
                                        <p:tgtEl>
                                          <p:spTgt spid="54"/>
                                        </p:tgtEl>
                                        <p:attrNameLst>
                                          <p:attrName>ppt_x</p:attrName>
                                          <p:attrName>ppt_y</p:attrName>
                                        </p:attrNameLst>
                                      </p:cBhvr>
                                      <p:rCtr x="6029" y="222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28112 0.1368 L 0.5043 -0.06875 " pathEditMode="relative" rAng="0" ptsTypes="AA">
                                      <p:cBhvr>
                                        <p:cTn id="18" dur="2000" fill="hold"/>
                                        <p:tgtEl>
                                          <p:spTgt spid="52"/>
                                        </p:tgtEl>
                                        <p:attrNameLst>
                                          <p:attrName>ppt_x</p:attrName>
                                          <p:attrName>ppt_y</p:attrName>
                                        </p:attrNameLst>
                                      </p:cBhvr>
                                      <p:rCtr x="11159" y="-10278"/>
                                    </p:animMotion>
                                  </p:childTnLst>
                                </p:cTn>
                              </p:par>
                              <p:par>
                                <p:cTn id="19" presetID="42" presetClass="path" presetSubtype="0" accel="50000" decel="50000" fill="hold" nodeType="withEffect">
                                  <p:stCondLst>
                                    <p:cond delay="0"/>
                                  </p:stCondLst>
                                  <p:childTnLst>
                                    <p:animMotion origin="layout" path="M 0.2802 -0.03912 L 0.50794 -0.28981 " pathEditMode="relative" rAng="0" ptsTypes="AA">
                                      <p:cBhvr>
                                        <p:cTn id="20" dur="2000" fill="hold"/>
                                        <p:tgtEl>
                                          <p:spTgt spid="54"/>
                                        </p:tgtEl>
                                        <p:attrNameLst>
                                          <p:attrName>ppt_x</p:attrName>
                                          <p:attrName>ppt_y</p:attrName>
                                        </p:attrNameLst>
                                      </p:cBhvr>
                                      <p:rCtr x="11380" y="-12546"/>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5043 -0.06875 L 0.65651 0.18773 " pathEditMode="relative" rAng="0" ptsTypes="AA">
                                      <p:cBhvr>
                                        <p:cTn id="24" dur="2000" fill="hold"/>
                                        <p:tgtEl>
                                          <p:spTgt spid="52"/>
                                        </p:tgtEl>
                                        <p:attrNameLst>
                                          <p:attrName>ppt_x</p:attrName>
                                          <p:attrName>ppt_y</p:attrName>
                                        </p:attrNameLst>
                                      </p:cBhvr>
                                      <p:rCtr x="7604" y="1282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0.50794 -0.28981 L 0.65768 -0.16597 " pathEditMode="relative" rAng="0" ptsTypes="AA">
                                      <p:cBhvr>
                                        <p:cTn id="28" dur="2000" fill="hold"/>
                                        <p:tgtEl>
                                          <p:spTgt spid="54"/>
                                        </p:tgtEl>
                                        <p:attrNameLst>
                                          <p:attrName>ppt_x</p:attrName>
                                          <p:attrName>ppt_y</p:attrName>
                                        </p:attrNameLst>
                                      </p:cBhvr>
                                      <p:rCtr x="7487"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Priority (AFDX) approach</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graphicFrame>
        <p:nvGraphicFramePr>
          <p:cNvPr id="6" name="Diagram 5">
            <a:extLst>
              <a:ext uri="{FF2B5EF4-FFF2-40B4-BE49-F238E27FC236}">
                <a16:creationId xmlns:a16="http://schemas.microsoft.com/office/drawing/2014/main" id="{61D595BA-9CDB-42E4-9856-78B17069C6BB}"/>
              </a:ext>
            </a:extLst>
          </p:cNvPr>
          <p:cNvGraphicFramePr/>
          <p:nvPr/>
        </p:nvGraphicFramePr>
        <p:xfrm>
          <a:off x="1017993" y="988413"/>
          <a:ext cx="6145399" cy="4944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D45FB732-B413-49AF-88B3-77C236E439B5}"/>
              </a:ext>
            </a:extLst>
          </p:cNvPr>
          <p:cNvSpPr/>
          <p:nvPr/>
        </p:nvSpPr>
        <p:spPr>
          <a:xfrm>
            <a:off x="3346968" y="5333085"/>
            <a:ext cx="665567" cy="461665"/>
          </a:xfrm>
          <a:prstGeom prst="rect">
            <a:avLst/>
          </a:prstGeom>
        </p:spPr>
        <p:txBody>
          <a:bodyPr wrap="none">
            <a:spAutoFit/>
          </a:bodyPr>
          <a:lstStyle/>
          <a:p>
            <a:pPr lvl="0"/>
            <a:r>
              <a:rPr lang="en-US">
                <a:latin typeface="Gill Sans Nova Light" panose="020B0302020104020203" pitchFamily="34" charset="0"/>
              </a:rPr>
              <a:t>NO</a:t>
            </a:r>
            <a:endParaRPr lang="en-US" dirty="0"/>
          </a:p>
        </p:txBody>
      </p:sp>
      <p:cxnSp>
        <p:nvCxnSpPr>
          <p:cNvPr id="9" name="Connector: Curved 8">
            <a:extLst>
              <a:ext uri="{FF2B5EF4-FFF2-40B4-BE49-F238E27FC236}">
                <a16:creationId xmlns:a16="http://schemas.microsoft.com/office/drawing/2014/main" id="{2429BDDE-2B9E-4993-B608-C82DDC2EB2F2}"/>
              </a:ext>
            </a:extLst>
          </p:cNvPr>
          <p:cNvCxnSpPr/>
          <p:nvPr/>
        </p:nvCxnSpPr>
        <p:spPr>
          <a:xfrm>
            <a:off x="7451424" y="3917443"/>
            <a:ext cx="1008112" cy="91158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C87DED69-2464-46FB-A381-3498E4A2A501}"/>
              </a:ext>
            </a:extLst>
          </p:cNvPr>
          <p:cNvSpPr/>
          <p:nvPr/>
        </p:nvSpPr>
        <p:spPr>
          <a:xfrm>
            <a:off x="7940237" y="3902277"/>
            <a:ext cx="646331" cy="461665"/>
          </a:xfrm>
          <a:prstGeom prst="rect">
            <a:avLst/>
          </a:prstGeom>
        </p:spPr>
        <p:txBody>
          <a:bodyPr wrap="none">
            <a:spAutoFit/>
          </a:bodyPr>
          <a:lstStyle/>
          <a:p>
            <a:pPr lvl="0"/>
            <a:r>
              <a:rPr lang="en-US" dirty="0">
                <a:latin typeface="Gill Sans Nova Light" panose="020B0302020104020203" pitchFamily="34" charset="0"/>
              </a:rPr>
              <a:t>YES</a:t>
            </a:r>
            <a:endParaRPr lang="en-US" dirty="0"/>
          </a:p>
        </p:txBody>
      </p:sp>
      <p:sp>
        <p:nvSpPr>
          <p:cNvPr id="21" name="Rectangle: Rounded Corners 20">
            <a:extLst>
              <a:ext uri="{FF2B5EF4-FFF2-40B4-BE49-F238E27FC236}">
                <a16:creationId xmlns:a16="http://schemas.microsoft.com/office/drawing/2014/main" id="{166E8C1F-C731-4272-8601-76B9F3C02F24}"/>
              </a:ext>
            </a:extLst>
          </p:cNvPr>
          <p:cNvSpPr/>
          <p:nvPr/>
        </p:nvSpPr>
        <p:spPr>
          <a:xfrm>
            <a:off x="8617274" y="4252965"/>
            <a:ext cx="2722582" cy="154178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ctr"/>
          <a:lstStyle/>
          <a:p>
            <a:pPr lvl="0" algn="ctr"/>
            <a:r>
              <a:rPr lang="en-US" sz="3600" dirty="0">
                <a:latin typeface="Gill Sans Nova Light" panose="020B0302020104020203" pitchFamily="34" charset="0"/>
              </a:rPr>
              <a:t>Result</a:t>
            </a:r>
            <a:endParaRPr lang="en-US" sz="3600" dirty="0"/>
          </a:p>
        </p:txBody>
      </p:sp>
      <p:cxnSp>
        <p:nvCxnSpPr>
          <p:cNvPr id="22" name="Connector: Curved 21">
            <a:extLst>
              <a:ext uri="{FF2B5EF4-FFF2-40B4-BE49-F238E27FC236}">
                <a16:creationId xmlns:a16="http://schemas.microsoft.com/office/drawing/2014/main" id="{DA39F10F-D20C-4955-A832-15120CEC7BA5}"/>
              </a:ext>
            </a:extLst>
          </p:cNvPr>
          <p:cNvCxnSpPr>
            <a:cxnSpLocks/>
          </p:cNvCxnSpPr>
          <p:nvPr/>
        </p:nvCxnSpPr>
        <p:spPr>
          <a:xfrm rot="16200000" flipV="1">
            <a:off x="7015863" y="1088128"/>
            <a:ext cx="2462161" cy="3463244"/>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BF03095F-89D3-4719-9744-42315DD7A64C}"/>
              </a:ext>
            </a:extLst>
          </p:cNvPr>
          <p:cNvSpPr/>
          <p:nvPr/>
        </p:nvSpPr>
        <p:spPr>
          <a:xfrm rot="2198313">
            <a:off x="7743347" y="1854725"/>
            <a:ext cx="3129639" cy="461665"/>
          </a:xfrm>
          <a:prstGeom prst="rect">
            <a:avLst/>
          </a:prstGeom>
        </p:spPr>
        <p:txBody>
          <a:bodyPr wrap="none">
            <a:spAutoFit/>
          </a:bodyPr>
          <a:lstStyle/>
          <a:p>
            <a:pPr lvl="0"/>
            <a:r>
              <a:rPr lang="en-US" dirty="0">
                <a:latin typeface="Gill Sans Nova Light" panose="020B0302020104020203" pitchFamily="34" charset="0"/>
              </a:rPr>
              <a:t>Add or change messages</a:t>
            </a:r>
            <a:endParaRPr lang="en-US" dirty="0"/>
          </a:p>
        </p:txBody>
      </p:sp>
      <p:grpSp>
        <p:nvGrpSpPr>
          <p:cNvPr id="32" name="Group 4">
            <a:extLst>
              <a:ext uri="{FF2B5EF4-FFF2-40B4-BE49-F238E27FC236}">
                <a16:creationId xmlns:a16="http://schemas.microsoft.com/office/drawing/2014/main" id="{79B9070C-A7CB-4597-904C-A98DEA453ECF}"/>
              </a:ext>
            </a:extLst>
          </p:cNvPr>
          <p:cNvGrpSpPr>
            <a:grpSpLocks noChangeAspect="1"/>
          </p:cNvGrpSpPr>
          <p:nvPr/>
        </p:nvGrpSpPr>
        <p:grpSpPr bwMode="auto">
          <a:xfrm>
            <a:off x="5168629" y="3251924"/>
            <a:ext cx="2073942" cy="1315591"/>
            <a:chOff x="3004" y="1956"/>
            <a:chExt cx="1485" cy="942"/>
          </a:xfrm>
        </p:grpSpPr>
        <p:sp>
          <p:nvSpPr>
            <p:cNvPr id="33" name="AutoShape 3">
              <a:extLst>
                <a:ext uri="{FF2B5EF4-FFF2-40B4-BE49-F238E27FC236}">
                  <a16:creationId xmlns:a16="http://schemas.microsoft.com/office/drawing/2014/main" id="{78BC8631-0902-45DF-A817-25FA9E6D367C}"/>
                </a:ext>
              </a:extLst>
            </p:cNvPr>
            <p:cNvSpPr>
              <a:spLocks noChangeAspect="1" noChangeArrowheads="1" noTextEdit="1"/>
            </p:cNvSpPr>
            <p:nvPr/>
          </p:nvSpPr>
          <p:spPr bwMode="auto">
            <a:xfrm>
              <a:off x="3004" y="1956"/>
              <a:ext cx="1485"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722047FF-990B-474C-A119-F026DC91F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4" y="1956"/>
              <a:ext cx="1487"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2602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The TSN/</a:t>
            </a:r>
            <a:r>
              <a:rPr lang="en-US" sz="3200" dirty="0" err="1">
                <a:latin typeface="Gill Sans Nova Light" panose="020B0302020104020203" pitchFamily="34" charset="0"/>
              </a:rPr>
              <a:t>TTEthernet</a:t>
            </a:r>
            <a:r>
              <a:rPr lang="en-US" sz="3200" dirty="0">
                <a:latin typeface="Gill Sans Nova Light" panose="020B0302020104020203" pitchFamily="34" charset="0"/>
              </a:rPr>
              <a:t> alternative</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11" name="Sending and receiving of frames is done according to a global schedule.">
            <a:extLst>
              <a:ext uri="{FF2B5EF4-FFF2-40B4-BE49-F238E27FC236}">
                <a16:creationId xmlns:a16="http://schemas.microsoft.com/office/drawing/2014/main" id="{A2826370-7006-40F9-A27D-9E9EE2736368}"/>
              </a:ext>
            </a:extLst>
          </p:cNvPr>
          <p:cNvSpPr txBox="1"/>
          <p:nvPr/>
        </p:nvSpPr>
        <p:spPr>
          <a:xfrm>
            <a:off x="1955357" y="1186946"/>
            <a:ext cx="9229469"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ts val="5700"/>
              </a:lnSpc>
              <a:defRPr>
                <a:latin typeface="Gill Sans Light"/>
                <a:ea typeface="Gill Sans Light"/>
                <a:cs typeface="Gill Sans Light"/>
                <a:sym typeface="Gill Sans Light"/>
              </a:defRPr>
            </a:lvl1pPr>
          </a:lstStyle>
          <a:p>
            <a:pPr>
              <a:lnSpc>
                <a:spcPct val="100000"/>
              </a:lnSpc>
            </a:pPr>
            <a:r>
              <a:rPr dirty="0"/>
              <a:t>Sending and receiving of frames is done according to a global schedule.</a:t>
            </a:r>
          </a:p>
        </p:txBody>
      </p:sp>
      <p:pic>
        <p:nvPicPr>
          <p:cNvPr id="20" name="Graphic 19" descr="Monthly calendar">
            <a:extLst>
              <a:ext uri="{FF2B5EF4-FFF2-40B4-BE49-F238E27FC236}">
                <a16:creationId xmlns:a16="http://schemas.microsoft.com/office/drawing/2014/main" id="{B89DE3CA-6F36-4126-AFD2-D90311B0F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104" y="980357"/>
            <a:ext cx="914400" cy="914400"/>
          </a:xfrm>
          <a:prstGeom prst="rect">
            <a:avLst/>
          </a:prstGeom>
        </p:spPr>
      </p:pic>
      <p:cxnSp>
        <p:nvCxnSpPr>
          <p:cNvPr id="22" name="Straight Arrow Connector 21">
            <a:extLst>
              <a:ext uri="{FF2B5EF4-FFF2-40B4-BE49-F238E27FC236}">
                <a16:creationId xmlns:a16="http://schemas.microsoft.com/office/drawing/2014/main" id="{F9EDEC8A-8B83-43D6-8316-54B6EA228FC7}"/>
              </a:ext>
            </a:extLst>
          </p:cNvPr>
          <p:cNvCxnSpPr/>
          <p:nvPr/>
        </p:nvCxnSpPr>
        <p:spPr>
          <a:xfrm>
            <a:off x="1603504" y="274401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BB7F43FB-4CD1-43D3-BD3D-3E535E79D11E}"/>
              </a:ext>
            </a:extLst>
          </p:cNvPr>
          <p:cNvCxnSpPr/>
          <p:nvPr/>
        </p:nvCxnSpPr>
        <p:spPr>
          <a:xfrm>
            <a:off x="160489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7AE13BC0-F41F-44FE-A634-A6FA101F0067}"/>
              </a:ext>
            </a:extLst>
          </p:cNvPr>
          <p:cNvCxnSpPr/>
          <p:nvPr/>
        </p:nvCxnSpPr>
        <p:spPr>
          <a:xfrm>
            <a:off x="222247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3311976-8D29-48F0-ACCB-DFC3A2B02CB6}"/>
              </a:ext>
            </a:extLst>
          </p:cNvPr>
          <p:cNvCxnSpPr/>
          <p:nvPr/>
        </p:nvCxnSpPr>
        <p:spPr>
          <a:xfrm>
            <a:off x="284004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754D120-FC7B-4695-B654-C3524E4597A2}"/>
              </a:ext>
            </a:extLst>
          </p:cNvPr>
          <p:cNvCxnSpPr/>
          <p:nvPr/>
        </p:nvCxnSpPr>
        <p:spPr>
          <a:xfrm>
            <a:off x="3457619"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CC1BF42-83D4-438D-8634-511CA3DFEF92}"/>
              </a:ext>
            </a:extLst>
          </p:cNvPr>
          <p:cNvCxnSpPr/>
          <p:nvPr/>
        </p:nvCxnSpPr>
        <p:spPr>
          <a:xfrm>
            <a:off x="4075193"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0A2F4A6C-E37B-471D-94A8-D842391A4991}"/>
              </a:ext>
            </a:extLst>
          </p:cNvPr>
          <p:cNvCxnSpPr/>
          <p:nvPr/>
        </p:nvCxnSpPr>
        <p:spPr>
          <a:xfrm>
            <a:off x="469276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A7A0E23-F649-465A-88DA-CBB6CEC0FCBB}"/>
              </a:ext>
            </a:extLst>
          </p:cNvPr>
          <p:cNvCxnSpPr/>
          <p:nvPr/>
        </p:nvCxnSpPr>
        <p:spPr>
          <a:xfrm>
            <a:off x="531034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DCBA576C-F09D-4A8D-8E92-950DC8B7559C}"/>
              </a:ext>
            </a:extLst>
          </p:cNvPr>
          <p:cNvCxnSpPr/>
          <p:nvPr/>
        </p:nvCxnSpPr>
        <p:spPr>
          <a:xfrm>
            <a:off x="592791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23BD7AEB-779B-47B6-BEEA-E3ECAC486A68}"/>
              </a:ext>
            </a:extLst>
          </p:cNvPr>
          <p:cNvCxnSpPr/>
          <p:nvPr/>
        </p:nvCxnSpPr>
        <p:spPr>
          <a:xfrm>
            <a:off x="6545489"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3D05261-D583-432D-BD2A-9A5D901AB9D5}"/>
              </a:ext>
            </a:extLst>
          </p:cNvPr>
          <p:cNvCxnSpPr/>
          <p:nvPr/>
        </p:nvCxnSpPr>
        <p:spPr>
          <a:xfrm>
            <a:off x="7163063"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C4D2AFF5-DB82-4760-BD06-2C3EA406B0B6}"/>
              </a:ext>
            </a:extLst>
          </p:cNvPr>
          <p:cNvCxnSpPr/>
          <p:nvPr/>
        </p:nvCxnSpPr>
        <p:spPr>
          <a:xfrm>
            <a:off x="778063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A5EBCDA5-5205-4CD7-BCCA-5BED55116D08}"/>
              </a:ext>
            </a:extLst>
          </p:cNvPr>
          <p:cNvCxnSpPr/>
          <p:nvPr/>
        </p:nvCxnSpPr>
        <p:spPr>
          <a:xfrm>
            <a:off x="839821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A7760A0-D41E-42B3-8181-E3E4BCDA5404}"/>
              </a:ext>
            </a:extLst>
          </p:cNvPr>
          <p:cNvCxnSpPr/>
          <p:nvPr/>
        </p:nvCxnSpPr>
        <p:spPr>
          <a:xfrm>
            <a:off x="901578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8DD41FE-5543-444F-98E2-5FC99733F72B}"/>
              </a:ext>
            </a:extLst>
          </p:cNvPr>
          <p:cNvCxnSpPr/>
          <p:nvPr/>
        </p:nvCxnSpPr>
        <p:spPr>
          <a:xfrm>
            <a:off x="9633359" y="2656818"/>
            <a:ext cx="0" cy="252000"/>
          </a:xfrm>
          <a:prstGeom prst="line">
            <a:avLst/>
          </a:prstGeom>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9986A8D0-6CB3-4634-9BCE-A9E3FAC917FD}"/>
              </a:ext>
            </a:extLst>
          </p:cNvPr>
          <p:cNvSpPr/>
          <p:nvPr/>
        </p:nvSpPr>
        <p:spPr>
          <a:xfrm>
            <a:off x="10108241" y="286854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56" name="Rectangle 55">
            <a:extLst>
              <a:ext uri="{FF2B5EF4-FFF2-40B4-BE49-F238E27FC236}">
                <a16:creationId xmlns:a16="http://schemas.microsoft.com/office/drawing/2014/main" id="{DF122F8F-279D-4262-BA23-923937FF63CC}"/>
              </a:ext>
            </a:extLst>
          </p:cNvPr>
          <p:cNvSpPr/>
          <p:nvPr/>
        </p:nvSpPr>
        <p:spPr>
          <a:xfrm>
            <a:off x="1435620" y="2873321"/>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58" name="Graphic 57" descr="Envelope">
            <a:extLst>
              <a:ext uri="{FF2B5EF4-FFF2-40B4-BE49-F238E27FC236}">
                <a16:creationId xmlns:a16="http://schemas.microsoft.com/office/drawing/2014/main" id="{E64525F2-4405-4806-8C46-1EFEB81C31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5426" y="2182908"/>
            <a:ext cx="680378" cy="680378"/>
          </a:xfrm>
          <a:prstGeom prst="rect">
            <a:avLst/>
          </a:prstGeom>
        </p:spPr>
      </p:pic>
      <p:cxnSp>
        <p:nvCxnSpPr>
          <p:cNvPr id="59" name="Straight Connector 58">
            <a:extLst>
              <a:ext uri="{FF2B5EF4-FFF2-40B4-BE49-F238E27FC236}">
                <a16:creationId xmlns:a16="http://schemas.microsoft.com/office/drawing/2014/main" id="{AB214E6E-9726-45C9-B93A-2E5D2884FE98}"/>
              </a:ext>
            </a:extLst>
          </p:cNvPr>
          <p:cNvCxnSpPr/>
          <p:nvPr/>
        </p:nvCxnSpPr>
        <p:spPr>
          <a:xfrm>
            <a:off x="10210521" y="2656818"/>
            <a:ext cx="0" cy="252000"/>
          </a:xfrm>
          <a:prstGeom prst="line">
            <a:avLst/>
          </a:prstGeom>
        </p:spPr>
        <p:style>
          <a:lnRef idx="2">
            <a:schemeClr val="dk1"/>
          </a:lnRef>
          <a:fillRef idx="0">
            <a:schemeClr val="dk1"/>
          </a:fillRef>
          <a:effectRef idx="1">
            <a:schemeClr val="dk1"/>
          </a:effectRef>
          <a:fontRef idx="minor">
            <a:schemeClr val="tx1"/>
          </a:fontRef>
        </p:style>
      </p:cxnSp>
      <p:pic>
        <p:nvPicPr>
          <p:cNvPr id="60" name="Graphic 59" descr="Envelope">
            <a:extLst>
              <a:ext uri="{FF2B5EF4-FFF2-40B4-BE49-F238E27FC236}">
                <a16:creationId xmlns:a16="http://schemas.microsoft.com/office/drawing/2014/main" id="{F47543E6-CA15-4323-BFEE-E980CA854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1079" y="2188169"/>
            <a:ext cx="680378" cy="680378"/>
          </a:xfrm>
          <a:prstGeom prst="rect">
            <a:avLst/>
          </a:prstGeom>
        </p:spPr>
      </p:pic>
      <p:pic>
        <p:nvPicPr>
          <p:cNvPr id="61" name="Graphic 60" descr="Envelope">
            <a:extLst>
              <a:ext uri="{FF2B5EF4-FFF2-40B4-BE49-F238E27FC236}">
                <a16:creationId xmlns:a16="http://schemas.microsoft.com/office/drawing/2014/main" id="{EEB7EA75-BFA2-4C66-AE73-C63A553465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5538" y="2182908"/>
            <a:ext cx="680378" cy="680378"/>
          </a:xfrm>
          <a:prstGeom prst="rect">
            <a:avLst/>
          </a:prstGeom>
        </p:spPr>
      </p:pic>
      <p:sp>
        <p:nvSpPr>
          <p:cNvPr id="62" name="Rectangle 61">
            <a:extLst>
              <a:ext uri="{FF2B5EF4-FFF2-40B4-BE49-F238E27FC236}">
                <a16:creationId xmlns:a16="http://schemas.microsoft.com/office/drawing/2014/main" id="{0888119A-CCA4-4C18-AD38-0D6D94EFC17F}"/>
              </a:ext>
            </a:extLst>
          </p:cNvPr>
          <p:cNvSpPr/>
          <p:nvPr/>
        </p:nvSpPr>
        <p:spPr>
          <a:xfrm>
            <a:off x="1078873" y="3508185"/>
            <a:ext cx="7241085" cy="1200329"/>
          </a:xfrm>
          <a:prstGeom prst="rect">
            <a:avLst/>
          </a:prstGeom>
        </p:spPr>
        <p:txBody>
          <a:bodyPr wrap="none">
            <a:spAutoFit/>
          </a:bodyPr>
          <a:lstStyle/>
          <a:p>
            <a:pPr marL="342900" lvl="0" indent="-342900">
              <a:buFont typeface="Arial" panose="020B0604020202020204" pitchFamily="34" charset="0"/>
              <a:buChar char="•"/>
            </a:pPr>
            <a:r>
              <a:rPr lang="en-US" dirty="0">
                <a:latin typeface="Gill Sans Nova Light" panose="020B0302020104020203" pitchFamily="34" charset="0"/>
              </a:rPr>
              <a:t>Correct by design (schedule construction)</a:t>
            </a:r>
          </a:p>
          <a:p>
            <a:pPr marL="342900" lvl="0" indent="-342900">
              <a:buFont typeface="Arial" panose="020B0604020202020204" pitchFamily="34" charset="0"/>
              <a:buChar char="•"/>
            </a:pPr>
            <a:r>
              <a:rPr lang="en-US" dirty="0">
                <a:latin typeface="Gill Sans Nova Light" panose="020B0302020104020203" pitchFamily="34" charset="0"/>
              </a:rPr>
              <a:t>Compositional (adding flows can be done incrementally)</a:t>
            </a:r>
          </a:p>
          <a:p>
            <a:pPr marL="342900" lvl="0" indent="-342900">
              <a:buFont typeface="Arial" panose="020B0604020202020204" pitchFamily="34" charset="0"/>
              <a:buChar char="•"/>
            </a:pPr>
            <a:r>
              <a:rPr lang="en-US" dirty="0">
                <a:latin typeface="Gill Sans Nova Light" panose="020B0302020104020203" pitchFamily="34" charset="0"/>
              </a:rPr>
              <a:t>Minimal jitter and delay bounds</a:t>
            </a:r>
            <a:endParaRPr lang="en-US" dirty="0"/>
          </a:p>
        </p:txBody>
      </p:sp>
      <p:sp>
        <p:nvSpPr>
          <p:cNvPr id="63" name="Devices (switches, end systems, etc.) have a common understanding of time.">
            <a:extLst>
              <a:ext uri="{FF2B5EF4-FFF2-40B4-BE49-F238E27FC236}">
                <a16:creationId xmlns:a16="http://schemas.microsoft.com/office/drawing/2014/main" id="{85323C57-0DC2-4635-A9A5-3895CDE67E4B}"/>
              </a:ext>
            </a:extLst>
          </p:cNvPr>
          <p:cNvSpPr txBox="1"/>
          <p:nvPr/>
        </p:nvSpPr>
        <p:spPr>
          <a:xfrm>
            <a:off x="2948285" y="5238217"/>
            <a:ext cx="6630955"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ts val="5700"/>
              </a:lnSpc>
              <a:defRPr>
                <a:latin typeface="Gill Sans Light"/>
                <a:ea typeface="Gill Sans Light"/>
                <a:cs typeface="Gill Sans Light"/>
                <a:sym typeface="Gill Sans Light"/>
              </a:defRPr>
            </a:lvl1pPr>
          </a:lstStyle>
          <a:p>
            <a:pPr>
              <a:lnSpc>
                <a:spcPct val="100000"/>
              </a:lnSpc>
            </a:pPr>
            <a:r>
              <a:rPr dirty="0"/>
              <a:t>Devices </a:t>
            </a:r>
            <a:r>
              <a:rPr lang="de-AT" dirty="0"/>
              <a:t>must </a:t>
            </a:r>
            <a:r>
              <a:rPr dirty="0"/>
              <a:t>have a common understanding of time. </a:t>
            </a:r>
          </a:p>
        </p:txBody>
      </p:sp>
      <p:pic>
        <p:nvPicPr>
          <p:cNvPr id="64" name="Graphic 63" descr="Clock">
            <a:extLst>
              <a:ext uri="{FF2B5EF4-FFF2-40B4-BE49-F238E27FC236}">
                <a16:creationId xmlns:a16="http://schemas.microsoft.com/office/drawing/2014/main" id="{FFD7C6B3-2FA2-4ACA-B8C0-987F96E393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08030" y="5023045"/>
            <a:ext cx="914400" cy="914400"/>
          </a:xfrm>
          <a:prstGeom prst="rect">
            <a:avLst/>
          </a:prstGeom>
        </p:spPr>
      </p:pic>
      <p:pic>
        <p:nvPicPr>
          <p:cNvPr id="66" name="Graphic 65" descr="Warning">
            <a:extLst>
              <a:ext uri="{FF2B5EF4-FFF2-40B4-BE49-F238E27FC236}">
                <a16:creationId xmlns:a16="http://schemas.microsoft.com/office/drawing/2014/main" id="{22086E67-3894-4E55-A613-1345A82736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3607" y="5148020"/>
            <a:ext cx="601208" cy="601208"/>
          </a:xfrm>
          <a:prstGeom prst="rect">
            <a:avLst/>
          </a:prstGeom>
        </p:spPr>
      </p:pic>
    </p:spTree>
    <p:extLst>
      <p:ext uri="{BB962C8B-B14F-4D97-AF65-F5344CB8AC3E}">
        <p14:creationId xmlns:p14="http://schemas.microsoft.com/office/powerpoint/2010/main" val="940286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2">
            <a:extLst>
              <a:ext uri="{FF2B5EF4-FFF2-40B4-BE49-F238E27FC236}">
                <a16:creationId xmlns:a16="http://schemas.microsoft.com/office/drawing/2014/main" id="{901B0837-A39D-4015-A4DE-805AFFB3CF2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9186" y="4089411"/>
            <a:ext cx="953960" cy="72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2">
            <a:extLst>
              <a:ext uri="{FF2B5EF4-FFF2-40B4-BE49-F238E27FC236}">
                <a16:creationId xmlns:a16="http://schemas.microsoft.com/office/drawing/2014/main" id="{48C2A492-DD89-411C-993E-61DAA266DE2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14" y="3368492"/>
            <a:ext cx="953960" cy="72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 name="Picture 3">
            <a:extLst>
              <a:ext uri="{FF2B5EF4-FFF2-40B4-BE49-F238E27FC236}">
                <a16:creationId xmlns:a16="http://schemas.microsoft.com/office/drawing/2014/main" id="{0F251AA0-C5A5-44CB-B2EA-416C22A3A3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7663" y="4403757"/>
            <a:ext cx="697935" cy="50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 name="Picture 3">
            <a:extLst>
              <a:ext uri="{FF2B5EF4-FFF2-40B4-BE49-F238E27FC236}">
                <a16:creationId xmlns:a16="http://schemas.microsoft.com/office/drawing/2014/main" id="{0AC5EBF8-D834-4C4C-85BE-B3367BED774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8696" y="3222503"/>
            <a:ext cx="697935" cy="50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3">
            <a:extLst>
              <a:ext uri="{FF2B5EF4-FFF2-40B4-BE49-F238E27FC236}">
                <a16:creationId xmlns:a16="http://schemas.microsoft.com/office/drawing/2014/main" id="{C48B60E0-C4B5-46E9-AA69-DAC6D12DC81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9893" y="4032473"/>
            <a:ext cx="697935" cy="50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6">
            <a:extLst>
              <a:ext uri="{FF2B5EF4-FFF2-40B4-BE49-F238E27FC236}">
                <a16:creationId xmlns:a16="http://schemas.microsoft.com/office/drawing/2014/main" id="{AEB4873D-D28E-4847-9449-306A880A638E}"/>
              </a:ext>
            </a:extLst>
          </p:cNvPr>
          <p:cNvSpPr>
            <a:spLocks noGrp="1"/>
          </p:cNvSpPr>
          <p:nvPr>
            <p:ph sz="quarter" idx="19"/>
          </p:nvPr>
        </p:nvSpPr>
        <p:spPr>
          <a:xfrm>
            <a:off x="560388" y="904374"/>
            <a:ext cx="10160000" cy="877950"/>
          </a:xfrm>
        </p:spPr>
        <p:txBody>
          <a:bodyPr/>
          <a:lstStyle/>
          <a:p>
            <a:pPr lvl="0" defTabSz="914400" fontAlgn="base">
              <a:lnSpc>
                <a:spcPct val="120000"/>
              </a:lnSpc>
              <a:spcBef>
                <a:spcPct val="20000"/>
              </a:spcBef>
              <a:spcAft>
                <a:spcPct val="0"/>
              </a:spcAft>
              <a:buClrTx/>
            </a:pPr>
            <a:r>
              <a:rPr lang="en-US" sz="2500" kern="0" spc="0" dirty="0">
                <a:solidFill>
                  <a:srgbClr val="414141"/>
                </a:solidFill>
                <a:latin typeface="Gill Sans Light"/>
                <a:cs typeface="+mn-cs"/>
              </a:rPr>
              <a:t>Time-triggered communication &amp; timing checks in a network with forwarding: </a:t>
            </a:r>
            <a:r>
              <a:rPr lang="en-US" sz="2500" kern="0" spc="0" dirty="0">
                <a:solidFill>
                  <a:srgbClr val="0093D0"/>
                </a:solidFill>
                <a:latin typeface="Gill Sans Light"/>
                <a:cs typeface="+mn-cs"/>
              </a:rPr>
              <a:t>global schedules &amp; delays apply</a:t>
            </a:r>
          </a:p>
          <a:p>
            <a:pPr lvl="0" defTabSz="914400" fontAlgn="base">
              <a:lnSpc>
                <a:spcPct val="120000"/>
              </a:lnSpc>
              <a:spcBef>
                <a:spcPct val="20000"/>
              </a:spcBef>
              <a:spcAft>
                <a:spcPct val="0"/>
              </a:spcAft>
              <a:buClrTx/>
            </a:pPr>
            <a:endParaRPr lang="en-US" sz="2500" kern="0" spc="0" dirty="0">
              <a:solidFill>
                <a:srgbClr val="414141"/>
              </a:solidFill>
              <a:latin typeface="Gill Sans Light"/>
              <a:cs typeface="+mn-cs"/>
            </a:endParaRPr>
          </a:p>
          <a:p>
            <a:endParaRPr lang="en-US" dirty="0">
              <a:latin typeface="Gill Sans Light"/>
            </a:endParaRPr>
          </a:p>
        </p:txBody>
      </p:sp>
      <p:sp>
        <p:nvSpPr>
          <p:cNvPr id="42" name="Line 15">
            <a:extLst>
              <a:ext uri="{FF2B5EF4-FFF2-40B4-BE49-F238E27FC236}">
                <a16:creationId xmlns:a16="http://schemas.microsoft.com/office/drawing/2014/main" id="{0B022B43-DC07-4FBD-A4F8-42E5D1991DD9}"/>
              </a:ext>
            </a:extLst>
          </p:cNvPr>
          <p:cNvSpPr>
            <a:spLocks noChangeShapeType="1"/>
          </p:cNvSpPr>
          <p:nvPr/>
        </p:nvSpPr>
        <p:spPr bwMode="auto">
          <a:xfrm flipV="1">
            <a:off x="2002122" y="3801278"/>
            <a:ext cx="1223963" cy="35877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sp>
        <p:nvSpPr>
          <p:cNvPr id="56" name="Line 30">
            <a:extLst>
              <a:ext uri="{FF2B5EF4-FFF2-40B4-BE49-F238E27FC236}">
                <a16:creationId xmlns:a16="http://schemas.microsoft.com/office/drawing/2014/main" id="{F6BDF6F6-B8A7-4F3E-9199-7EC28CBEA91F}"/>
              </a:ext>
            </a:extLst>
          </p:cNvPr>
          <p:cNvSpPr>
            <a:spLocks noChangeShapeType="1"/>
          </p:cNvSpPr>
          <p:nvPr/>
        </p:nvSpPr>
        <p:spPr bwMode="auto">
          <a:xfrm>
            <a:off x="4018248" y="3801277"/>
            <a:ext cx="1056878" cy="44905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sp>
        <p:nvSpPr>
          <p:cNvPr id="57" name="Line 31">
            <a:extLst>
              <a:ext uri="{FF2B5EF4-FFF2-40B4-BE49-F238E27FC236}">
                <a16:creationId xmlns:a16="http://schemas.microsoft.com/office/drawing/2014/main" id="{8BF5CD94-4BA3-4EE6-9773-422DF7433953}"/>
              </a:ext>
            </a:extLst>
          </p:cNvPr>
          <p:cNvSpPr>
            <a:spLocks noChangeShapeType="1"/>
          </p:cNvSpPr>
          <p:nvPr/>
        </p:nvSpPr>
        <p:spPr bwMode="auto">
          <a:xfrm flipV="1">
            <a:off x="6032784" y="3585377"/>
            <a:ext cx="1585911" cy="73798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sp>
        <p:nvSpPr>
          <p:cNvPr id="66" name="Line 40">
            <a:extLst>
              <a:ext uri="{FF2B5EF4-FFF2-40B4-BE49-F238E27FC236}">
                <a16:creationId xmlns:a16="http://schemas.microsoft.com/office/drawing/2014/main" id="{A5425D4E-A203-4214-BC9F-4780DEA3E55A}"/>
              </a:ext>
            </a:extLst>
          </p:cNvPr>
          <p:cNvSpPr>
            <a:spLocks noChangeShapeType="1"/>
          </p:cNvSpPr>
          <p:nvPr/>
        </p:nvSpPr>
        <p:spPr bwMode="auto">
          <a:xfrm>
            <a:off x="6321710" y="4585707"/>
            <a:ext cx="1585911" cy="5694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sp>
        <p:nvSpPr>
          <p:cNvPr id="67" name="Text Box 41">
            <a:extLst>
              <a:ext uri="{FF2B5EF4-FFF2-40B4-BE49-F238E27FC236}">
                <a16:creationId xmlns:a16="http://schemas.microsoft.com/office/drawing/2014/main" id="{13CE8A34-9B1B-4355-BC69-B8822D315349}"/>
              </a:ext>
            </a:extLst>
          </p:cNvPr>
          <p:cNvSpPr txBox="1">
            <a:spLocks noChangeArrowheads="1"/>
          </p:cNvSpPr>
          <p:nvPr/>
        </p:nvSpPr>
        <p:spPr bwMode="auto">
          <a:xfrm>
            <a:off x="10222907" y="4904644"/>
            <a:ext cx="9360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lang="en-US" altLang="en-US" sz="1600" dirty="0">
                <a:solidFill>
                  <a:srgbClr val="000000"/>
                </a:solidFill>
                <a:latin typeface="Gill Sans Light"/>
                <a:cs typeface="Arial" charset="0"/>
              </a:rPr>
              <a:t> …switch</a:t>
            </a:r>
          </a:p>
        </p:txBody>
      </p:sp>
      <p:sp>
        <p:nvSpPr>
          <p:cNvPr id="91" name="Text Box 12">
            <a:extLst>
              <a:ext uri="{FF2B5EF4-FFF2-40B4-BE49-F238E27FC236}">
                <a16:creationId xmlns:a16="http://schemas.microsoft.com/office/drawing/2014/main" id="{6AA3583A-038A-4C76-9A7B-6AF4E7003F61}"/>
              </a:ext>
            </a:extLst>
          </p:cNvPr>
          <p:cNvSpPr txBox="1">
            <a:spLocks noChangeArrowheads="1"/>
          </p:cNvSpPr>
          <p:nvPr/>
        </p:nvSpPr>
        <p:spPr bwMode="auto">
          <a:xfrm>
            <a:off x="9960422" y="5263693"/>
            <a:ext cx="13917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lang="en-US" altLang="en-US" sz="1600" dirty="0">
                <a:solidFill>
                  <a:srgbClr val="000000"/>
                </a:solidFill>
                <a:latin typeface="Gill Sans Light"/>
                <a:cs typeface="Arial" charset="0"/>
              </a:rPr>
              <a:t>  …end system</a:t>
            </a:r>
          </a:p>
        </p:txBody>
      </p:sp>
      <p:sp>
        <p:nvSpPr>
          <p:cNvPr id="92" name="Title 3">
            <a:extLst>
              <a:ext uri="{FF2B5EF4-FFF2-40B4-BE49-F238E27FC236}">
                <a16:creationId xmlns:a16="http://schemas.microsoft.com/office/drawing/2014/main" id="{7E260A49-24AC-41E5-9C16-B7A26C861B40}"/>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Network view</a:t>
            </a:r>
          </a:p>
        </p:txBody>
      </p:sp>
      <p:pic>
        <p:nvPicPr>
          <p:cNvPr id="99" name="Picture 2">
            <a:extLst>
              <a:ext uri="{FF2B5EF4-FFF2-40B4-BE49-F238E27FC236}">
                <a16:creationId xmlns:a16="http://schemas.microsoft.com/office/drawing/2014/main" id="{2F7B48EE-755B-4708-AD93-A0A49AFC88A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5688" y="4748665"/>
            <a:ext cx="673099" cy="51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3">
            <a:extLst>
              <a:ext uri="{FF2B5EF4-FFF2-40B4-BE49-F238E27FC236}">
                <a16:creationId xmlns:a16="http://schemas.microsoft.com/office/drawing/2014/main" id="{75EC2844-3CA8-4AD5-9FB9-75B05EA980F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50771" y="5263693"/>
            <a:ext cx="452507" cy="32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Graphic 100" descr="Clock">
            <a:extLst>
              <a:ext uri="{FF2B5EF4-FFF2-40B4-BE49-F238E27FC236}">
                <a16:creationId xmlns:a16="http://schemas.microsoft.com/office/drawing/2014/main" id="{C5351AD1-8E71-48BC-9037-9B95E0F262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7617" y="4314665"/>
            <a:ext cx="358775" cy="358775"/>
          </a:xfrm>
          <a:prstGeom prst="rect">
            <a:avLst/>
          </a:prstGeom>
        </p:spPr>
      </p:pic>
      <p:sp>
        <p:nvSpPr>
          <p:cNvPr id="105" name="Date Placeholder 1">
            <a:extLst>
              <a:ext uri="{FF2B5EF4-FFF2-40B4-BE49-F238E27FC236}">
                <a16:creationId xmlns:a16="http://schemas.microsoft.com/office/drawing/2014/main" id="{A2D4B457-9B0F-4083-B4D8-83F7C88A0534}"/>
              </a:ext>
            </a:extLst>
          </p:cNvPr>
          <p:cNvSpPr txBox="1">
            <a:spLocks/>
          </p:cNvSpPr>
          <p:nvPr/>
        </p:nvSpPr>
        <p:spPr>
          <a:xfrm>
            <a:off x="507935" y="6565201"/>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6"/>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107" name="Inhaltsplatzhalter 5">
            <a:extLst>
              <a:ext uri="{FF2B5EF4-FFF2-40B4-BE49-F238E27FC236}">
                <a16:creationId xmlns:a16="http://schemas.microsoft.com/office/drawing/2014/main" id="{7CDED304-98EF-49F3-9AFA-A30E09FD54E2}"/>
              </a:ext>
            </a:extLst>
          </p:cNvPr>
          <p:cNvSpPr txBox="1">
            <a:spLocks/>
          </p:cNvSpPr>
          <p:nvPr/>
        </p:nvSpPr>
        <p:spPr>
          <a:xfrm>
            <a:off x="4007767" y="6563614"/>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pic>
        <p:nvPicPr>
          <p:cNvPr id="43" name="Graphic 42" descr="Clock">
            <a:extLst>
              <a:ext uri="{FF2B5EF4-FFF2-40B4-BE49-F238E27FC236}">
                <a16:creationId xmlns:a16="http://schemas.microsoft.com/office/drawing/2014/main" id="{01AF5433-DF85-4E56-8590-4B609E207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9223" y="3180653"/>
            <a:ext cx="358775" cy="358775"/>
          </a:xfrm>
          <a:prstGeom prst="rect">
            <a:avLst/>
          </a:prstGeom>
        </p:spPr>
      </p:pic>
      <p:pic>
        <p:nvPicPr>
          <p:cNvPr id="44" name="Graphic 43" descr="Clock">
            <a:extLst>
              <a:ext uri="{FF2B5EF4-FFF2-40B4-BE49-F238E27FC236}">
                <a16:creationId xmlns:a16="http://schemas.microsoft.com/office/drawing/2014/main" id="{8B226447-7018-4969-8C13-74949AF550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4567" y="3774980"/>
            <a:ext cx="358775" cy="358775"/>
          </a:xfrm>
          <a:prstGeom prst="rect">
            <a:avLst/>
          </a:prstGeom>
        </p:spPr>
      </p:pic>
      <p:pic>
        <p:nvPicPr>
          <p:cNvPr id="47" name="Picture 2">
            <a:extLst>
              <a:ext uri="{FF2B5EF4-FFF2-40B4-BE49-F238E27FC236}">
                <a16:creationId xmlns:a16="http://schemas.microsoft.com/office/drawing/2014/main" id="{483728C1-EDD4-42F3-97CA-1CE552C3232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4994" y="4656603"/>
            <a:ext cx="953960" cy="72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Line 15">
            <a:extLst>
              <a:ext uri="{FF2B5EF4-FFF2-40B4-BE49-F238E27FC236}">
                <a16:creationId xmlns:a16="http://schemas.microsoft.com/office/drawing/2014/main" id="{AE702AA1-996F-45F0-8E47-96C696324148}"/>
              </a:ext>
            </a:extLst>
          </p:cNvPr>
          <p:cNvSpPr>
            <a:spLocks noChangeShapeType="1"/>
          </p:cNvSpPr>
          <p:nvPr/>
        </p:nvSpPr>
        <p:spPr bwMode="auto">
          <a:xfrm>
            <a:off x="2029446" y="4250336"/>
            <a:ext cx="1401488" cy="50575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sp>
        <p:nvSpPr>
          <p:cNvPr id="49" name="Line 15">
            <a:extLst>
              <a:ext uri="{FF2B5EF4-FFF2-40B4-BE49-F238E27FC236}">
                <a16:creationId xmlns:a16="http://schemas.microsoft.com/office/drawing/2014/main" id="{E240AE04-B73C-4982-B876-BFA5EB65C18E}"/>
              </a:ext>
            </a:extLst>
          </p:cNvPr>
          <p:cNvSpPr>
            <a:spLocks noChangeShapeType="1"/>
          </p:cNvSpPr>
          <p:nvPr/>
        </p:nvSpPr>
        <p:spPr bwMode="auto">
          <a:xfrm flipV="1">
            <a:off x="4376753" y="4553326"/>
            <a:ext cx="792433" cy="40249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4300" b="0" i="0" u="none" strike="noStrike" kern="0" cap="none" spc="0" normalizeH="0" baseline="0" noProof="0">
              <a:ln>
                <a:noFill/>
              </a:ln>
              <a:solidFill>
                <a:srgbClr val="0093D0"/>
              </a:solidFill>
              <a:effectLst/>
              <a:uLnTx/>
              <a:uFillTx/>
              <a:cs typeface="Arial" charset="0"/>
            </a:endParaRPr>
          </a:p>
        </p:txBody>
      </p:sp>
      <p:pic>
        <p:nvPicPr>
          <p:cNvPr id="50" name="Graphic 49" descr="Clock">
            <a:extLst>
              <a:ext uri="{FF2B5EF4-FFF2-40B4-BE49-F238E27FC236}">
                <a16:creationId xmlns:a16="http://schemas.microsoft.com/office/drawing/2014/main" id="{B4E6F85F-D980-4BB6-A022-DD44D329D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24994" y="5098165"/>
            <a:ext cx="358775" cy="358775"/>
          </a:xfrm>
          <a:prstGeom prst="rect">
            <a:avLst/>
          </a:prstGeom>
        </p:spPr>
      </p:pic>
      <p:pic>
        <p:nvPicPr>
          <p:cNvPr id="51" name="Graphic 50" descr="Clock">
            <a:extLst>
              <a:ext uri="{FF2B5EF4-FFF2-40B4-BE49-F238E27FC236}">
                <a16:creationId xmlns:a16="http://schemas.microsoft.com/office/drawing/2014/main" id="{0091D216-D5C9-4C3A-B20F-7D62572DB6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802" y="2990270"/>
            <a:ext cx="358775" cy="358775"/>
          </a:xfrm>
          <a:prstGeom prst="rect">
            <a:avLst/>
          </a:prstGeom>
        </p:spPr>
      </p:pic>
      <p:pic>
        <p:nvPicPr>
          <p:cNvPr id="52" name="Graphic 51" descr="Clock">
            <a:extLst>
              <a:ext uri="{FF2B5EF4-FFF2-40B4-BE49-F238E27FC236}">
                <a16:creationId xmlns:a16="http://schemas.microsoft.com/office/drawing/2014/main" id="{8E2C844B-9DFC-491E-A753-AF566832E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2069" y="4754573"/>
            <a:ext cx="358775" cy="358775"/>
          </a:xfrm>
          <a:prstGeom prst="rect">
            <a:avLst/>
          </a:prstGeom>
        </p:spPr>
      </p:pic>
      <p:sp>
        <p:nvSpPr>
          <p:cNvPr id="2" name="Speech Bubble: Rectangle 1">
            <a:extLst>
              <a:ext uri="{FF2B5EF4-FFF2-40B4-BE49-F238E27FC236}">
                <a16:creationId xmlns:a16="http://schemas.microsoft.com/office/drawing/2014/main" id="{9CF85F3B-C448-49E8-B4E5-79EF48F9DCE3}"/>
              </a:ext>
            </a:extLst>
          </p:cNvPr>
          <p:cNvSpPr/>
          <p:nvPr/>
        </p:nvSpPr>
        <p:spPr>
          <a:xfrm>
            <a:off x="328472" y="3186006"/>
            <a:ext cx="1461202" cy="727324"/>
          </a:xfrm>
          <a:prstGeom prst="wedgeRectCallout">
            <a:avLst>
              <a:gd name="adj1" fmla="val 20694"/>
              <a:gd name="adj2" fmla="val 65683"/>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transmit</a:t>
            </a:r>
            <a:r>
              <a:rPr lang="de-AT" sz="1600" dirty="0">
                <a:latin typeface="Gill Sans Light"/>
                <a:cs typeface="Arial" panose="020B0604020202020204" pitchFamily="34" charset="0"/>
              </a:rPr>
              <a:t> at time 10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pic>
        <p:nvPicPr>
          <p:cNvPr id="54" name="Graphic 53" descr="Envelope">
            <a:extLst>
              <a:ext uri="{FF2B5EF4-FFF2-40B4-BE49-F238E27FC236}">
                <a16:creationId xmlns:a16="http://schemas.microsoft.com/office/drawing/2014/main" id="{FA63E90A-EDAF-48CD-91A2-DE1BE70529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6815" y="3794187"/>
            <a:ext cx="385261" cy="385261"/>
          </a:xfrm>
          <a:prstGeom prst="rect">
            <a:avLst/>
          </a:prstGeom>
        </p:spPr>
      </p:pic>
      <p:sp>
        <p:nvSpPr>
          <p:cNvPr id="64" name="Speech Bubble: Rectangle 63">
            <a:extLst>
              <a:ext uri="{FF2B5EF4-FFF2-40B4-BE49-F238E27FC236}">
                <a16:creationId xmlns:a16="http://schemas.microsoft.com/office/drawing/2014/main" id="{97AE98A9-1534-4DC8-A21B-13EF88E3CA81}"/>
              </a:ext>
            </a:extLst>
          </p:cNvPr>
          <p:cNvSpPr/>
          <p:nvPr/>
        </p:nvSpPr>
        <p:spPr>
          <a:xfrm>
            <a:off x="1789674" y="2271687"/>
            <a:ext cx="2252467" cy="806785"/>
          </a:xfrm>
          <a:prstGeom prst="wedgeRectCallout">
            <a:avLst>
              <a:gd name="adj1" fmla="val 19762"/>
              <a:gd name="adj2" fmla="val 62500"/>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accept</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only</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between</a:t>
            </a:r>
            <a:r>
              <a:rPr lang="de-AT" sz="1600" dirty="0">
                <a:latin typeface="Gill Sans Light"/>
                <a:cs typeface="Arial" panose="020B0604020202020204" pitchFamily="34" charset="0"/>
              </a:rPr>
              <a:t> 9 and 11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sp>
        <p:nvSpPr>
          <p:cNvPr id="65" name="Speech Bubble: Rectangle 64">
            <a:extLst>
              <a:ext uri="{FF2B5EF4-FFF2-40B4-BE49-F238E27FC236}">
                <a16:creationId xmlns:a16="http://schemas.microsoft.com/office/drawing/2014/main" id="{F9230C5E-29A7-472E-87C6-CCC2246B6504}"/>
              </a:ext>
            </a:extLst>
          </p:cNvPr>
          <p:cNvSpPr/>
          <p:nvPr/>
        </p:nvSpPr>
        <p:spPr>
          <a:xfrm>
            <a:off x="2677791" y="4280416"/>
            <a:ext cx="1337885" cy="689817"/>
          </a:xfrm>
          <a:prstGeom prst="wedgeRectCallout">
            <a:avLst>
              <a:gd name="adj1" fmla="val 20694"/>
              <a:gd name="adj2" fmla="val -64306"/>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forward</a:t>
            </a:r>
            <a:r>
              <a:rPr lang="de-AT" sz="1600" dirty="0">
                <a:latin typeface="Gill Sans Light"/>
                <a:cs typeface="Arial" panose="020B0604020202020204" pitchFamily="34" charset="0"/>
              </a:rPr>
              <a:t> at 12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sp>
        <p:nvSpPr>
          <p:cNvPr id="68" name="Speech Bubble: Rectangle 67">
            <a:extLst>
              <a:ext uri="{FF2B5EF4-FFF2-40B4-BE49-F238E27FC236}">
                <a16:creationId xmlns:a16="http://schemas.microsoft.com/office/drawing/2014/main" id="{5DFA50C8-C5B0-4A97-B921-B377501E9C5D}"/>
              </a:ext>
            </a:extLst>
          </p:cNvPr>
          <p:cNvSpPr/>
          <p:nvPr/>
        </p:nvSpPr>
        <p:spPr>
          <a:xfrm>
            <a:off x="5121080" y="3048223"/>
            <a:ext cx="1337885" cy="669006"/>
          </a:xfrm>
          <a:prstGeom prst="wedgeRectCallout">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forward</a:t>
            </a:r>
            <a:r>
              <a:rPr lang="de-AT" sz="1600" dirty="0">
                <a:latin typeface="Gill Sans Light"/>
                <a:cs typeface="Arial" panose="020B0604020202020204" pitchFamily="34" charset="0"/>
              </a:rPr>
              <a:t> at 14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sp>
        <p:nvSpPr>
          <p:cNvPr id="69" name="Speech Bubble: Rectangle 68">
            <a:extLst>
              <a:ext uri="{FF2B5EF4-FFF2-40B4-BE49-F238E27FC236}">
                <a16:creationId xmlns:a16="http://schemas.microsoft.com/office/drawing/2014/main" id="{C6819775-C0C8-4D07-B654-3C49A5402ECB}"/>
              </a:ext>
            </a:extLst>
          </p:cNvPr>
          <p:cNvSpPr/>
          <p:nvPr/>
        </p:nvSpPr>
        <p:spPr>
          <a:xfrm>
            <a:off x="5055270" y="4886550"/>
            <a:ext cx="1597519" cy="950306"/>
          </a:xfrm>
          <a:prstGeom prst="wedgeRectCallout">
            <a:avLst>
              <a:gd name="adj1" fmla="val -20833"/>
              <a:gd name="adj2" fmla="val -61748"/>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accept</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only</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between</a:t>
            </a:r>
            <a:r>
              <a:rPr lang="de-AT" sz="1600" dirty="0">
                <a:latin typeface="Gill Sans Light"/>
                <a:cs typeface="Arial" panose="020B0604020202020204" pitchFamily="34" charset="0"/>
              </a:rPr>
              <a:t> 11 and 13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sp>
        <p:nvSpPr>
          <p:cNvPr id="70" name="Speech Bubble: Rectangle 69">
            <a:extLst>
              <a:ext uri="{FF2B5EF4-FFF2-40B4-BE49-F238E27FC236}">
                <a16:creationId xmlns:a16="http://schemas.microsoft.com/office/drawing/2014/main" id="{50E47E33-C101-4763-B245-4BC286C1DDE3}"/>
              </a:ext>
            </a:extLst>
          </p:cNvPr>
          <p:cNvSpPr/>
          <p:nvPr/>
        </p:nvSpPr>
        <p:spPr>
          <a:xfrm>
            <a:off x="8628838" y="2622178"/>
            <a:ext cx="1615665" cy="1187123"/>
          </a:xfrm>
          <a:prstGeom prst="wedgeRectCallout">
            <a:avLst>
              <a:gd name="adj1" fmla="val -58086"/>
              <a:gd name="adj2" fmla="val 19444"/>
            </a:avLst>
          </a:prstGeom>
          <a:ln/>
        </p:spPr>
        <p:style>
          <a:lnRef idx="2">
            <a:schemeClr val="accent2"/>
          </a:lnRef>
          <a:fillRef idx="1">
            <a:schemeClr val="lt1"/>
          </a:fillRef>
          <a:effectRef idx="0">
            <a:schemeClr val="accent2"/>
          </a:effectRef>
          <a:fontRef idx="minor">
            <a:schemeClr val="dk1"/>
          </a:fontRef>
        </p:style>
        <p:txBody>
          <a:bodyPr lIns="108000" tIns="108000" rIns="108000" bIns="108000" rtlCol="0" anchor="t"/>
          <a:lstStyle/>
          <a:p>
            <a:pPr algn="ctr"/>
            <a:r>
              <a:rPr lang="de-AT" sz="1600" dirty="0">
                <a:latin typeface="Gill Sans Light"/>
                <a:cs typeface="Arial" panose="020B0604020202020204" pitchFamily="34" charset="0"/>
              </a:rPr>
              <a:t>I will </a:t>
            </a:r>
            <a:r>
              <a:rPr lang="de-AT" sz="1600" dirty="0" err="1">
                <a:latin typeface="Gill Sans Light"/>
                <a:cs typeface="Arial" panose="020B0604020202020204" pitchFamily="34" charset="0"/>
              </a:rPr>
              <a:t>expect</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the</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message</a:t>
            </a:r>
            <a:r>
              <a:rPr lang="de-AT" sz="1600" dirty="0">
                <a:latin typeface="Gill Sans Light"/>
                <a:cs typeface="Arial" panose="020B0604020202020204" pitchFamily="34" charset="0"/>
              </a:rPr>
              <a:t> </a:t>
            </a:r>
            <a:r>
              <a:rPr lang="de-AT" sz="1600" dirty="0" err="1">
                <a:latin typeface="Gill Sans Light"/>
                <a:cs typeface="Arial" panose="020B0604020202020204" pitchFamily="34" charset="0"/>
              </a:rPr>
              <a:t>between</a:t>
            </a:r>
            <a:r>
              <a:rPr lang="de-AT" sz="1600" dirty="0">
                <a:latin typeface="Gill Sans Light"/>
                <a:cs typeface="Arial" panose="020B0604020202020204" pitchFamily="34" charset="0"/>
              </a:rPr>
              <a:t> 13 and 15 </a:t>
            </a:r>
            <a:r>
              <a:rPr lang="de-AT" sz="1600" dirty="0" err="1">
                <a:latin typeface="Gill Sans Light"/>
                <a:cs typeface="Arial" panose="020B0604020202020204" pitchFamily="34" charset="0"/>
              </a:rPr>
              <a:t>ms</a:t>
            </a:r>
            <a:endParaRPr lang="en-US" sz="1600" dirty="0">
              <a:latin typeface="Gill Sans Light"/>
              <a:cs typeface="Arial" panose="020B0604020202020204" pitchFamily="34" charset="0"/>
            </a:endParaRPr>
          </a:p>
        </p:txBody>
      </p:sp>
    </p:spTree>
    <p:extLst>
      <p:ext uri="{BB962C8B-B14F-4D97-AF65-F5344CB8AC3E}">
        <p14:creationId xmlns:p14="http://schemas.microsoft.com/office/powerpoint/2010/main" val="9410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par>
                                <p:cTn id="17" presetID="42" presetClass="path" presetSubtype="0" accel="50000" decel="50000" fill="hold" nodeType="withEffect">
                                  <p:stCondLst>
                                    <p:cond delay="0"/>
                                  </p:stCondLst>
                                  <p:childTnLst>
                                    <p:animMotion origin="layout" path="M 3.75E-6 0 L 0.12317 -0.0412 " pathEditMode="relative" rAng="0" ptsTypes="AA">
                                      <p:cBhvr>
                                        <p:cTn id="18" dur="2000" fill="hold"/>
                                        <p:tgtEl>
                                          <p:spTgt spid="54"/>
                                        </p:tgtEl>
                                        <p:attrNameLst>
                                          <p:attrName>ppt_x</p:attrName>
                                          <p:attrName>ppt_y</p:attrName>
                                        </p:attrNameLst>
                                      </p:cBhvr>
                                      <p:rCtr x="6185" y="-1898"/>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p:cTn id="23" dur="500" fill="hold"/>
                                        <p:tgtEl>
                                          <p:spTgt spid="65"/>
                                        </p:tgtEl>
                                        <p:attrNameLst>
                                          <p:attrName>ppt_w</p:attrName>
                                        </p:attrNameLst>
                                      </p:cBhvr>
                                      <p:tavLst>
                                        <p:tav tm="0">
                                          <p:val>
                                            <p:fltVal val="0"/>
                                          </p:val>
                                        </p:tav>
                                        <p:tav tm="100000">
                                          <p:val>
                                            <p:strVal val="#ppt_w"/>
                                          </p:val>
                                        </p:tav>
                                      </p:tavLst>
                                    </p:anim>
                                    <p:anim calcmode="lin" valueType="num">
                                      <p:cBhvr>
                                        <p:cTn id="24" dur="500" fill="hold"/>
                                        <p:tgtEl>
                                          <p:spTgt spid="65"/>
                                        </p:tgtEl>
                                        <p:attrNameLst>
                                          <p:attrName>ppt_h</p:attrName>
                                        </p:attrNameLst>
                                      </p:cBhvr>
                                      <p:tavLst>
                                        <p:tav tm="0">
                                          <p:val>
                                            <p:fltVal val="0"/>
                                          </p:val>
                                        </p:tav>
                                        <p:tav tm="100000">
                                          <p:val>
                                            <p:strVal val="#ppt_h"/>
                                          </p:val>
                                        </p:tav>
                                      </p:tavLst>
                                    </p:anim>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childTnLst>
                                </p:cTn>
                              </p:par>
                              <p:par>
                                <p:cTn id="33" presetID="42" presetClass="path" presetSubtype="0" accel="50000" decel="50000" fill="hold" nodeType="withEffect">
                                  <p:stCondLst>
                                    <p:cond delay="0"/>
                                  </p:stCondLst>
                                  <p:childTnLst>
                                    <p:animMotion origin="layout" path="M 0.12317 -0.0412 L 0.30286 0.05648 " pathEditMode="relative" rAng="0" ptsTypes="AA">
                                      <p:cBhvr>
                                        <p:cTn id="34" dur="2000" fill="hold"/>
                                        <p:tgtEl>
                                          <p:spTgt spid="54"/>
                                        </p:tgtEl>
                                        <p:attrNameLst>
                                          <p:attrName>ppt_x</p:attrName>
                                          <p:attrName>ppt_y</p:attrName>
                                        </p:attrNameLst>
                                      </p:cBhvr>
                                      <p:rCtr x="8984" y="4884"/>
                                    </p:animMotion>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p:cTn id="46" dur="500" fill="hold"/>
                                        <p:tgtEl>
                                          <p:spTgt spid="70"/>
                                        </p:tgtEl>
                                        <p:attrNameLst>
                                          <p:attrName>ppt_w</p:attrName>
                                        </p:attrNameLst>
                                      </p:cBhvr>
                                      <p:tavLst>
                                        <p:tav tm="0">
                                          <p:val>
                                            <p:fltVal val="0"/>
                                          </p:val>
                                        </p:tav>
                                        <p:tav tm="100000">
                                          <p:val>
                                            <p:strVal val="#ppt_w"/>
                                          </p:val>
                                        </p:tav>
                                      </p:tavLst>
                                    </p:anim>
                                    <p:anim calcmode="lin" valueType="num">
                                      <p:cBhvr>
                                        <p:cTn id="47" dur="500" fill="hold"/>
                                        <p:tgtEl>
                                          <p:spTgt spid="70"/>
                                        </p:tgtEl>
                                        <p:attrNameLst>
                                          <p:attrName>ppt_h</p:attrName>
                                        </p:attrNameLst>
                                      </p:cBhvr>
                                      <p:tavLst>
                                        <p:tav tm="0">
                                          <p:val>
                                            <p:fltVal val="0"/>
                                          </p:val>
                                        </p:tav>
                                        <p:tav tm="100000">
                                          <p:val>
                                            <p:strVal val="#ppt_h"/>
                                          </p:val>
                                        </p:tav>
                                      </p:tavLst>
                                    </p:anim>
                                    <p:animEffect transition="in" filter="fade">
                                      <p:cBhvr>
                                        <p:cTn id="48" dur="500"/>
                                        <p:tgtEl>
                                          <p:spTgt spid="70"/>
                                        </p:tgtEl>
                                      </p:cBhvr>
                                    </p:animEffect>
                                  </p:childTnLst>
                                </p:cTn>
                              </p:par>
                              <p:par>
                                <p:cTn id="49" presetID="42" presetClass="path" presetSubtype="0" accel="50000" decel="50000" fill="hold" nodeType="withEffect">
                                  <p:stCondLst>
                                    <p:cond delay="0"/>
                                  </p:stCondLst>
                                  <p:childTnLst>
                                    <p:animMotion origin="layout" path="M 0.30286 0.05648 L 0.4552 -0.06968 " pathEditMode="relative" rAng="0" ptsTypes="AA">
                                      <p:cBhvr>
                                        <p:cTn id="50" dur="2000" fill="hold"/>
                                        <p:tgtEl>
                                          <p:spTgt spid="54"/>
                                        </p:tgtEl>
                                        <p:attrNameLst>
                                          <p:attrName>ppt_x</p:attrName>
                                          <p:attrName>ppt_y</p:attrName>
                                        </p:attrNameLst>
                                      </p:cBhvr>
                                      <p:rCtr x="7617" y="-6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4" grpId="0" animBg="1"/>
      <p:bldP spid="65" grpId="0" animBg="1"/>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Nova Light" panose="020B0302020104020203" pitchFamily="34" charset="0"/>
              </a:rPr>
              <a:t>TTEthernet</a:t>
            </a:r>
            <a:r>
              <a:rPr lang="en-US" sz="3200" dirty="0">
                <a:latin typeface="Gill Sans Nova Light" panose="020B0302020104020203" pitchFamily="34" charset="0"/>
              </a:rPr>
              <a:t> switch</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7" name="Rectangle">
            <a:extLst>
              <a:ext uri="{FF2B5EF4-FFF2-40B4-BE49-F238E27FC236}">
                <a16:creationId xmlns:a16="http://schemas.microsoft.com/office/drawing/2014/main" id="{175B6472-EB2D-49F1-A9F1-169522A8635C}"/>
              </a:ext>
            </a:extLst>
          </p:cNvPr>
          <p:cNvSpPr/>
          <p:nvPr/>
        </p:nvSpPr>
        <p:spPr>
          <a:xfrm>
            <a:off x="2878334" y="805184"/>
            <a:ext cx="6701167" cy="5400813"/>
          </a:xfrm>
          <a:prstGeom prst="rect">
            <a:avLst/>
          </a:prstGeom>
          <a:ln w="25400">
            <a:solidFill>
              <a:srgbClr val="85888D"/>
            </a:solidFill>
            <a:miter lim="400000"/>
          </a:ln>
        </p:spPr>
        <p:txBody>
          <a:bodyPr lIns="50800" tIns="50800" rIns="50800" bIns="50800" anchor="ctr"/>
          <a:lstStyle/>
          <a:p>
            <a:pPr>
              <a:defRPr sz="2400"/>
            </a:pPr>
            <a:endParaRPr/>
          </a:p>
        </p:txBody>
      </p:sp>
      <p:sp>
        <p:nvSpPr>
          <p:cNvPr id="8" name="Rectangle">
            <a:extLst>
              <a:ext uri="{FF2B5EF4-FFF2-40B4-BE49-F238E27FC236}">
                <a16:creationId xmlns:a16="http://schemas.microsoft.com/office/drawing/2014/main" id="{52F3B6DC-78FE-4FC4-8A17-8122426FFF00}"/>
              </a:ext>
            </a:extLst>
          </p:cNvPr>
          <p:cNvSpPr/>
          <p:nvPr/>
        </p:nvSpPr>
        <p:spPr>
          <a:xfrm>
            <a:off x="7151309"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 name="Rectangle">
            <a:extLst>
              <a:ext uri="{FF2B5EF4-FFF2-40B4-BE49-F238E27FC236}">
                <a16:creationId xmlns:a16="http://schemas.microsoft.com/office/drawing/2014/main" id="{B2D57C04-2CA8-47AE-B7F0-2D22427DD763}"/>
              </a:ext>
            </a:extLst>
          </p:cNvPr>
          <p:cNvSpPr/>
          <p:nvPr/>
        </p:nvSpPr>
        <p:spPr>
          <a:xfrm>
            <a:off x="6693252"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 name="Rectangle">
            <a:extLst>
              <a:ext uri="{FF2B5EF4-FFF2-40B4-BE49-F238E27FC236}">
                <a16:creationId xmlns:a16="http://schemas.microsoft.com/office/drawing/2014/main" id="{8103D577-D31C-4C84-8A8A-BCF1CFDBC709}"/>
              </a:ext>
            </a:extLst>
          </p:cNvPr>
          <p:cNvSpPr/>
          <p:nvPr/>
        </p:nvSpPr>
        <p:spPr>
          <a:xfrm>
            <a:off x="7146432"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 name="Rectangle">
            <a:extLst>
              <a:ext uri="{FF2B5EF4-FFF2-40B4-BE49-F238E27FC236}">
                <a16:creationId xmlns:a16="http://schemas.microsoft.com/office/drawing/2014/main" id="{ECC42F3F-7C1D-4B19-BD53-FF98E3C8C51E}"/>
              </a:ext>
            </a:extLst>
          </p:cNvPr>
          <p:cNvSpPr/>
          <p:nvPr/>
        </p:nvSpPr>
        <p:spPr>
          <a:xfrm>
            <a:off x="6688375"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 name="Rectangle">
            <a:extLst>
              <a:ext uri="{FF2B5EF4-FFF2-40B4-BE49-F238E27FC236}">
                <a16:creationId xmlns:a16="http://schemas.microsoft.com/office/drawing/2014/main" id="{40E9269C-7492-477C-8DF7-91B6CB63B214}"/>
              </a:ext>
            </a:extLst>
          </p:cNvPr>
          <p:cNvSpPr/>
          <p:nvPr/>
        </p:nvSpPr>
        <p:spPr>
          <a:xfrm>
            <a:off x="7146432"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 name="Rectangle">
            <a:extLst>
              <a:ext uri="{FF2B5EF4-FFF2-40B4-BE49-F238E27FC236}">
                <a16:creationId xmlns:a16="http://schemas.microsoft.com/office/drawing/2014/main" id="{12A000B1-A043-4D89-A358-AEC2F03AC925}"/>
              </a:ext>
            </a:extLst>
          </p:cNvPr>
          <p:cNvSpPr/>
          <p:nvPr/>
        </p:nvSpPr>
        <p:spPr>
          <a:xfrm>
            <a:off x="6688375"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5" name="Rectangle">
            <a:extLst>
              <a:ext uri="{FF2B5EF4-FFF2-40B4-BE49-F238E27FC236}">
                <a16:creationId xmlns:a16="http://schemas.microsoft.com/office/drawing/2014/main" id="{9EB70B22-355A-436E-8460-3EF2D77BB8F1}"/>
              </a:ext>
            </a:extLst>
          </p:cNvPr>
          <p:cNvSpPr/>
          <p:nvPr/>
        </p:nvSpPr>
        <p:spPr>
          <a:xfrm>
            <a:off x="7175497"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7" name="Rectangle">
            <a:extLst>
              <a:ext uri="{FF2B5EF4-FFF2-40B4-BE49-F238E27FC236}">
                <a16:creationId xmlns:a16="http://schemas.microsoft.com/office/drawing/2014/main" id="{30411895-3DDD-4D1F-9E47-BF142FFF107E}"/>
              </a:ext>
            </a:extLst>
          </p:cNvPr>
          <p:cNvSpPr/>
          <p:nvPr/>
        </p:nvSpPr>
        <p:spPr>
          <a:xfrm>
            <a:off x="6717440"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pic>
        <p:nvPicPr>
          <p:cNvPr id="18" name="Image" descr="Image">
            <a:extLst>
              <a:ext uri="{FF2B5EF4-FFF2-40B4-BE49-F238E27FC236}">
                <a16:creationId xmlns:a16="http://schemas.microsoft.com/office/drawing/2014/main" id="{6D4E6292-E1D5-495C-B02E-87E7AD539974}"/>
              </a:ext>
            </a:extLst>
          </p:cNvPr>
          <p:cNvPicPr>
            <a:picLocks noChangeAspect="1"/>
          </p:cNvPicPr>
          <p:nvPr/>
        </p:nvPicPr>
        <p:blipFill>
          <a:blip r:embed="rId2"/>
          <a:stretch>
            <a:fillRect/>
          </a:stretch>
        </p:blipFill>
        <p:spPr>
          <a:xfrm>
            <a:off x="2765536" y="5345244"/>
            <a:ext cx="1945177" cy="966343"/>
          </a:xfrm>
          <a:prstGeom prst="rect">
            <a:avLst/>
          </a:prstGeom>
          <a:ln w="12700">
            <a:miter lim="400000"/>
          </a:ln>
        </p:spPr>
      </p:pic>
      <p:sp>
        <p:nvSpPr>
          <p:cNvPr id="19" name="Port A (ingress)">
            <a:extLst>
              <a:ext uri="{FF2B5EF4-FFF2-40B4-BE49-F238E27FC236}">
                <a16:creationId xmlns:a16="http://schemas.microsoft.com/office/drawing/2014/main" id="{0AD6CB13-49EF-45FB-91DF-285F7E8D2663}"/>
              </a:ext>
            </a:extLst>
          </p:cNvPr>
          <p:cNvSpPr/>
          <p:nvPr/>
        </p:nvSpPr>
        <p:spPr>
          <a:xfrm>
            <a:off x="2417396" y="1814115"/>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A (ingress) </a:t>
            </a:r>
          </a:p>
        </p:txBody>
      </p:sp>
      <p:sp>
        <p:nvSpPr>
          <p:cNvPr id="20" name="Port B (ingress)">
            <a:extLst>
              <a:ext uri="{FF2B5EF4-FFF2-40B4-BE49-F238E27FC236}">
                <a16:creationId xmlns:a16="http://schemas.microsoft.com/office/drawing/2014/main" id="{B4952A6E-0DE2-4DF9-AB44-B7A61B040C3F}"/>
              </a:ext>
            </a:extLst>
          </p:cNvPr>
          <p:cNvSpPr/>
          <p:nvPr/>
        </p:nvSpPr>
        <p:spPr>
          <a:xfrm>
            <a:off x="2417396" y="4085850"/>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600" dirty="0"/>
              <a:t>Port B (ingress)</a:t>
            </a:r>
          </a:p>
        </p:txBody>
      </p:sp>
      <p:sp>
        <p:nvSpPr>
          <p:cNvPr id="21" name="Port C (egress)">
            <a:extLst>
              <a:ext uri="{FF2B5EF4-FFF2-40B4-BE49-F238E27FC236}">
                <a16:creationId xmlns:a16="http://schemas.microsoft.com/office/drawing/2014/main" id="{FC9A3FB6-390F-41C7-B952-958AC0126FDE}"/>
              </a:ext>
            </a:extLst>
          </p:cNvPr>
          <p:cNvSpPr/>
          <p:nvPr/>
        </p:nvSpPr>
        <p:spPr>
          <a:xfrm>
            <a:off x="9115179" y="2925210"/>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C (egress)</a:t>
            </a:r>
          </a:p>
        </p:txBody>
      </p:sp>
      <p:sp>
        <p:nvSpPr>
          <p:cNvPr id="22" name="Switching fabric">
            <a:extLst>
              <a:ext uri="{FF2B5EF4-FFF2-40B4-BE49-F238E27FC236}">
                <a16:creationId xmlns:a16="http://schemas.microsoft.com/office/drawing/2014/main" id="{D2EA5E06-766D-484D-B70A-2C280B5AC1D8}"/>
              </a:ext>
            </a:extLst>
          </p:cNvPr>
          <p:cNvSpPr/>
          <p:nvPr/>
        </p:nvSpPr>
        <p:spPr>
          <a:xfrm>
            <a:off x="3667491" y="2341778"/>
            <a:ext cx="834953" cy="2163805"/>
          </a:xfrm>
          <a:prstGeom prst="rect">
            <a:avLst/>
          </a:prstGeom>
          <a:solidFill>
            <a:srgbClr val="D3F7DB"/>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vert"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lnSpc>
                <a:spcPct val="100000"/>
              </a:lnSpc>
            </a:pPr>
            <a:r>
              <a:rPr dirty="0"/>
              <a:t>Switching fabric</a:t>
            </a:r>
          </a:p>
        </p:txBody>
      </p:sp>
      <p:sp>
        <p:nvSpPr>
          <p:cNvPr id="23" name="Priority filter">
            <a:extLst>
              <a:ext uri="{FF2B5EF4-FFF2-40B4-BE49-F238E27FC236}">
                <a16:creationId xmlns:a16="http://schemas.microsoft.com/office/drawing/2014/main" id="{BAD6C4FE-B017-4306-BDD3-62D5F682459F}"/>
              </a:ext>
            </a:extLst>
          </p:cNvPr>
          <p:cNvSpPr/>
          <p:nvPr/>
        </p:nvSpPr>
        <p:spPr>
          <a:xfrm>
            <a:off x="4846336" y="2341016"/>
            <a:ext cx="1456633" cy="2163805"/>
          </a:xfrm>
          <a:prstGeom prst="rect">
            <a:avLst/>
          </a:prstGeom>
          <a:solidFill>
            <a:srgbClr val="DCE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r>
              <a:rPr lang="de-AT" sz="2400" dirty="0"/>
              <a:t>Buffer</a:t>
            </a:r>
            <a:endParaRPr sz="2400" dirty="0"/>
          </a:p>
        </p:txBody>
      </p:sp>
      <p:sp>
        <p:nvSpPr>
          <p:cNvPr id="24" name="Priority 8">
            <a:extLst>
              <a:ext uri="{FF2B5EF4-FFF2-40B4-BE49-F238E27FC236}">
                <a16:creationId xmlns:a16="http://schemas.microsoft.com/office/drawing/2014/main" id="{8039C5A6-5BBB-4B16-8B99-70730D1188EF}"/>
              </a:ext>
            </a:extLst>
          </p:cNvPr>
          <p:cNvSpPr txBox="1"/>
          <p:nvPr/>
        </p:nvSpPr>
        <p:spPr>
          <a:xfrm>
            <a:off x="6968609" y="788425"/>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8</a:t>
            </a:r>
          </a:p>
        </p:txBody>
      </p:sp>
      <p:sp>
        <p:nvSpPr>
          <p:cNvPr id="25" name="Priority 7">
            <a:extLst>
              <a:ext uri="{FF2B5EF4-FFF2-40B4-BE49-F238E27FC236}">
                <a16:creationId xmlns:a16="http://schemas.microsoft.com/office/drawing/2014/main" id="{73A7BF2A-2462-4DD6-8F75-1F22E78D82B4}"/>
              </a:ext>
            </a:extLst>
          </p:cNvPr>
          <p:cNvSpPr txBox="1"/>
          <p:nvPr/>
        </p:nvSpPr>
        <p:spPr>
          <a:xfrm>
            <a:off x="7005732" y="1654526"/>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7</a:t>
            </a:r>
          </a:p>
        </p:txBody>
      </p:sp>
      <p:sp>
        <p:nvSpPr>
          <p:cNvPr id="26" name="Priority 6">
            <a:extLst>
              <a:ext uri="{FF2B5EF4-FFF2-40B4-BE49-F238E27FC236}">
                <a16:creationId xmlns:a16="http://schemas.microsoft.com/office/drawing/2014/main" id="{9F2DC949-6691-4CD1-AA17-133FB78D9848}"/>
              </a:ext>
            </a:extLst>
          </p:cNvPr>
          <p:cNvSpPr txBox="1"/>
          <p:nvPr/>
        </p:nvSpPr>
        <p:spPr>
          <a:xfrm>
            <a:off x="7053456" y="2584147"/>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6</a:t>
            </a:r>
          </a:p>
        </p:txBody>
      </p:sp>
      <p:sp>
        <p:nvSpPr>
          <p:cNvPr id="27" name="Priority 1">
            <a:extLst>
              <a:ext uri="{FF2B5EF4-FFF2-40B4-BE49-F238E27FC236}">
                <a16:creationId xmlns:a16="http://schemas.microsoft.com/office/drawing/2014/main" id="{1AA54092-52C6-470B-B467-13C557023A0C}"/>
              </a:ext>
            </a:extLst>
          </p:cNvPr>
          <p:cNvSpPr txBox="1"/>
          <p:nvPr/>
        </p:nvSpPr>
        <p:spPr>
          <a:xfrm>
            <a:off x="7112487" y="4455145"/>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1</a:t>
            </a:r>
          </a:p>
        </p:txBody>
      </p:sp>
      <p:sp>
        <p:nvSpPr>
          <p:cNvPr id="28" name="Line">
            <a:extLst>
              <a:ext uri="{FF2B5EF4-FFF2-40B4-BE49-F238E27FC236}">
                <a16:creationId xmlns:a16="http://schemas.microsoft.com/office/drawing/2014/main" id="{65D262A9-AEE9-42F5-ADE8-425A6CF5E579}"/>
              </a:ext>
            </a:extLst>
          </p:cNvPr>
          <p:cNvSpPr/>
          <p:nvPr/>
        </p:nvSpPr>
        <p:spPr>
          <a:xfrm>
            <a:off x="3324440" y="2270488"/>
            <a:ext cx="334983" cy="11449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29" name="Line">
            <a:extLst>
              <a:ext uri="{FF2B5EF4-FFF2-40B4-BE49-F238E27FC236}">
                <a16:creationId xmlns:a16="http://schemas.microsoft.com/office/drawing/2014/main" id="{1F10BF1F-3923-47C3-81A4-F19F70D3B67B}"/>
              </a:ext>
            </a:extLst>
          </p:cNvPr>
          <p:cNvSpPr/>
          <p:nvPr/>
        </p:nvSpPr>
        <p:spPr>
          <a:xfrm flipV="1">
            <a:off x="3323324" y="3423680"/>
            <a:ext cx="336099" cy="108734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0" name="Line">
            <a:extLst>
              <a:ext uri="{FF2B5EF4-FFF2-40B4-BE49-F238E27FC236}">
                <a16:creationId xmlns:a16="http://schemas.microsoft.com/office/drawing/2014/main" id="{09D70D26-1987-4567-800D-4785B0BCCDF6}"/>
              </a:ext>
            </a:extLst>
          </p:cNvPr>
          <p:cNvSpPr/>
          <p:nvPr/>
        </p:nvSpPr>
        <p:spPr>
          <a:xfrm>
            <a:off x="4497550" y="3398908"/>
            <a:ext cx="339716"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1" name="Line">
            <a:extLst>
              <a:ext uri="{FF2B5EF4-FFF2-40B4-BE49-F238E27FC236}">
                <a16:creationId xmlns:a16="http://schemas.microsoft.com/office/drawing/2014/main" id="{D3F8DA23-E927-4ED3-A43D-4ECC0D21DF1B}"/>
              </a:ext>
            </a:extLst>
          </p:cNvPr>
          <p:cNvSpPr/>
          <p:nvPr/>
        </p:nvSpPr>
        <p:spPr>
          <a:xfrm flipV="1">
            <a:off x="6325427" y="1441180"/>
            <a:ext cx="342568" cy="19761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2" name="Line">
            <a:extLst>
              <a:ext uri="{FF2B5EF4-FFF2-40B4-BE49-F238E27FC236}">
                <a16:creationId xmlns:a16="http://schemas.microsoft.com/office/drawing/2014/main" id="{B096F28B-701E-4295-ACEE-B9D2154953CD}"/>
              </a:ext>
            </a:extLst>
          </p:cNvPr>
          <p:cNvSpPr/>
          <p:nvPr/>
        </p:nvSpPr>
        <p:spPr>
          <a:xfrm flipV="1">
            <a:off x="6313475" y="2256839"/>
            <a:ext cx="385066" cy="119003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3" name="Line">
            <a:extLst>
              <a:ext uri="{FF2B5EF4-FFF2-40B4-BE49-F238E27FC236}">
                <a16:creationId xmlns:a16="http://schemas.microsoft.com/office/drawing/2014/main" id="{42F2F3E2-BE5C-4B72-9752-F2174DAEEFCA}"/>
              </a:ext>
            </a:extLst>
          </p:cNvPr>
          <p:cNvSpPr/>
          <p:nvPr/>
        </p:nvSpPr>
        <p:spPr>
          <a:xfrm flipV="1">
            <a:off x="6321543" y="3207236"/>
            <a:ext cx="365866" cy="23451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4" name="Line">
            <a:extLst>
              <a:ext uri="{FF2B5EF4-FFF2-40B4-BE49-F238E27FC236}">
                <a16:creationId xmlns:a16="http://schemas.microsoft.com/office/drawing/2014/main" id="{E9A628B8-4E93-42D6-A52D-EB4F7C665BF6}"/>
              </a:ext>
            </a:extLst>
          </p:cNvPr>
          <p:cNvSpPr/>
          <p:nvPr/>
        </p:nvSpPr>
        <p:spPr>
          <a:xfrm>
            <a:off x="6310883" y="3441746"/>
            <a:ext cx="427515" cy="1690655"/>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5" name="Line">
            <a:extLst>
              <a:ext uri="{FF2B5EF4-FFF2-40B4-BE49-F238E27FC236}">
                <a16:creationId xmlns:a16="http://schemas.microsoft.com/office/drawing/2014/main" id="{87B59E80-BB5B-4876-AF42-2D45A79027B2}"/>
              </a:ext>
            </a:extLst>
          </p:cNvPr>
          <p:cNvSpPr/>
          <p:nvPr/>
        </p:nvSpPr>
        <p:spPr>
          <a:xfrm>
            <a:off x="8543724" y="1416174"/>
            <a:ext cx="556449" cy="2007507"/>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6" name="Line">
            <a:extLst>
              <a:ext uri="{FF2B5EF4-FFF2-40B4-BE49-F238E27FC236}">
                <a16:creationId xmlns:a16="http://schemas.microsoft.com/office/drawing/2014/main" id="{D5777552-406A-4B88-BFB4-3B7EB92D01E8}"/>
              </a:ext>
            </a:extLst>
          </p:cNvPr>
          <p:cNvSpPr/>
          <p:nvPr/>
        </p:nvSpPr>
        <p:spPr>
          <a:xfrm>
            <a:off x="8523883" y="2283886"/>
            <a:ext cx="599396" cy="112197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7" name="Line">
            <a:extLst>
              <a:ext uri="{FF2B5EF4-FFF2-40B4-BE49-F238E27FC236}">
                <a16:creationId xmlns:a16="http://schemas.microsoft.com/office/drawing/2014/main" id="{3F5A7DB9-C858-44AC-8227-6BCB9EA29F95}"/>
              </a:ext>
            </a:extLst>
          </p:cNvPr>
          <p:cNvSpPr/>
          <p:nvPr/>
        </p:nvSpPr>
        <p:spPr>
          <a:xfrm>
            <a:off x="8506715" y="3203138"/>
            <a:ext cx="611238" cy="201166"/>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8" name="Line">
            <a:extLst>
              <a:ext uri="{FF2B5EF4-FFF2-40B4-BE49-F238E27FC236}">
                <a16:creationId xmlns:a16="http://schemas.microsoft.com/office/drawing/2014/main" id="{5408B13C-7194-4EF5-A525-676AAACF6179}"/>
              </a:ext>
            </a:extLst>
          </p:cNvPr>
          <p:cNvSpPr/>
          <p:nvPr/>
        </p:nvSpPr>
        <p:spPr>
          <a:xfrm flipV="1">
            <a:off x="8559602" y="3356179"/>
            <a:ext cx="555128" cy="1735914"/>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9" name="Line">
            <a:extLst>
              <a:ext uri="{FF2B5EF4-FFF2-40B4-BE49-F238E27FC236}">
                <a16:creationId xmlns:a16="http://schemas.microsoft.com/office/drawing/2014/main" id="{03A5ABFC-FB80-4CE5-B476-43EC23F3700B}"/>
              </a:ext>
            </a:extLst>
          </p:cNvPr>
          <p:cNvSpPr/>
          <p:nvPr/>
        </p:nvSpPr>
        <p:spPr>
          <a:xfrm>
            <a:off x="10026441" y="3398908"/>
            <a:ext cx="649064"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0" name="Line">
            <a:extLst>
              <a:ext uri="{FF2B5EF4-FFF2-40B4-BE49-F238E27FC236}">
                <a16:creationId xmlns:a16="http://schemas.microsoft.com/office/drawing/2014/main" id="{AA46EA41-6112-4573-B6E9-4E22A4286F38}"/>
              </a:ext>
            </a:extLst>
          </p:cNvPr>
          <p:cNvSpPr/>
          <p:nvPr/>
        </p:nvSpPr>
        <p:spPr>
          <a:xfrm>
            <a:off x="1782331" y="2203921"/>
            <a:ext cx="649065"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1" name="Line">
            <a:extLst>
              <a:ext uri="{FF2B5EF4-FFF2-40B4-BE49-F238E27FC236}">
                <a16:creationId xmlns:a16="http://schemas.microsoft.com/office/drawing/2014/main" id="{FA1D6232-8A38-4BE7-882E-178AC9763EA1}"/>
              </a:ext>
            </a:extLst>
          </p:cNvPr>
          <p:cNvSpPr/>
          <p:nvPr/>
        </p:nvSpPr>
        <p:spPr>
          <a:xfrm>
            <a:off x="1782331" y="4559546"/>
            <a:ext cx="649065"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4" name="Rectangle">
            <a:extLst>
              <a:ext uri="{FF2B5EF4-FFF2-40B4-BE49-F238E27FC236}">
                <a16:creationId xmlns:a16="http://schemas.microsoft.com/office/drawing/2014/main" id="{9D85390B-82AF-46DF-876C-9F5D510954D7}"/>
              </a:ext>
            </a:extLst>
          </p:cNvPr>
          <p:cNvSpPr/>
          <p:nvPr/>
        </p:nvSpPr>
        <p:spPr>
          <a:xfrm>
            <a:off x="8073471"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5" name="Rectangle">
            <a:extLst>
              <a:ext uri="{FF2B5EF4-FFF2-40B4-BE49-F238E27FC236}">
                <a16:creationId xmlns:a16="http://schemas.microsoft.com/office/drawing/2014/main" id="{D32AE5CA-14CC-475D-A37C-B964ACB4F17D}"/>
              </a:ext>
            </a:extLst>
          </p:cNvPr>
          <p:cNvSpPr/>
          <p:nvPr/>
        </p:nvSpPr>
        <p:spPr>
          <a:xfrm>
            <a:off x="7610878" y="1212226"/>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6" name="Rectangle">
            <a:extLst>
              <a:ext uri="{FF2B5EF4-FFF2-40B4-BE49-F238E27FC236}">
                <a16:creationId xmlns:a16="http://schemas.microsoft.com/office/drawing/2014/main" id="{BE7763F6-7A5E-411B-9DB4-9299AD860663}"/>
              </a:ext>
            </a:extLst>
          </p:cNvPr>
          <p:cNvSpPr/>
          <p:nvPr/>
        </p:nvSpPr>
        <p:spPr>
          <a:xfrm>
            <a:off x="8068593"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7" name="Rectangle">
            <a:extLst>
              <a:ext uri="{FF2B5EF4-FFF2-40B4-BE49-F238E27FC236}">
                <a16:creationId xmlns:a16="http://schemas.microsoft.com/office/drawing/2014/main" id="{9D334498-ECCA-47F3-84DB-C79CED2495F2}"/>
              </a:ext>
            </a:extLst>
          </p:cNvPr>
          <p:cNvSpPr/>
          <p:nvPr/>
        </p:nvSpPr>
        <p:spPr>
          <a:xfrm>
            <a:off x="7606001" y="2078328"/>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8" name="Rectangle">
            <a:extLst>
              <a:ext uri="{FF2B5EF4-FFF2-40B4-BE49-F238E27FC236}">
                <a16:creationId xmlns:a16="http://schemas.microsoft.com/office/drawing/2014/main" id="{BEEF2B87-DE03-47AD-9D01-83C709EF126D}"/>
              </a:ext>
            </a:extLst>
          </p:cNvPr>
          <p:cNvSpPr/>
          <p:nvPr/>
        </p:nvSpPr>
        <p:spPr>
          <a:xfrm>
            <a:off x="8068593"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9" name="Rectangle">
            <a:extLst>
              <a:ext uri="{FF2B5EF4-FFF2-40B4-BE49-F238E27FC236}">
                <a16:creationId xmlns:a16="http://schemas.microsoft.com/office/drawing/2014/main" id="{8E8167E4-2731-4E2C-8120-3DF8102CC559}"/>
              </a:ext>
            </a:extLst>
          </p:cNvPr>
          <p:cNvSpPr/>
          <p:nvPr/>
        </p:nvSpPr>
        <p:spPr>
          <a:xfrm>
            <a:off x="7606001" y="299712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0" name="Rectangle">
            <a:extLst>
              <a:ext uri="{FF2B5EF4-FFF2-40B4-BE49-F238E27FC236}">
                <a16:creationId xmlns:a16="http://schemas.microsoft.com/office/drawing/2014/main" id="{BF296C51-164A-4E96-8968-AB957CEB9DFA}"/>
              </a:ext>
            </a:extLst>
          </p:cNvPr>
          <p:cNvSpPr/>
          <p:nvPr/>
        </p:nvSpPr>
        <p:spPr>
          <a:xfrm>
            <a:off x="8097659"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1" name="Rectangle">
            <a:extLst>
              <a:ext uri="{FF2B5EF4-FFF2-40B4-BE49-F238E27FC236}">
                <a16:creationId xmlns:a16="http://schemas.microsoft.com/office/drawing/2014/main" id="{1C633D56-E6EC-4E0D-87AB-0A0B8580F137}"/>
              </a:ext>
            </a:extLst>
          </p:cNvPr>
          <p:cNvSpPr/>
          <p:nvPr/>
        </p:nvSpPr>
        <p:spPr>
          <a:xfrm>
            <a:off x="7635066" y="488510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pic>
        <p:nvPicPr>
          <p:cNvPr id="52" name="Graphic 51" descr="Envelope">
            <a:extLst>
              <a:ext uri="{FF2B5EF4-FFF2-40B4-BE49-F238E27FC236}">
                <a16:creationId xmlns:a16="http://schemas.microsoft.com/office/drawing/2014/main" id="{135F6D1A-0CC6-4507-8201-A149C3D00F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2978" y="1646333"/>
            <a:ext cx="536574" cy="536574"/>
          </a:xfrm>
          <a:prstGeom prst="rect">
            <a:avLst/>
          </a:prstGeom>
        </p:spPr>
      </p:pic>
      <p:pic>
        <p:nvPicPr>
          <p:cNvPr id="53" name="Graphic 52" descr="Monthly calendar">
            <a:extLst>
              <a:ext uri="{FF2B5EF4-FFF2-40B4-BE49-F238E27FC236}">
                <a16:creationId xmlns:a16="http://schemas.microsoft.com/office/drawing/2014/main" id="{223729BD-DBF6-4491-B849-9D025E9B9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4646" y="939390"/>
            <a:ext cx="914400" cy="914400"/>
          </a:xfrm>
          <a:prstGeom prst="rect">
            <a:avLst/>
          </a:prstGeom>
        </p:spPr>
      </p:pic>
      <p:pic>
        <p:nvPicPr>
          <p:cNvPr id="55" name="Graphic 54" descr="Clock">
            <a:extLst>
              <a:ext uri="{FF2B5EF4-FFF2-40B4-BE49-F238E27FC236}">
                <a16:creationId xmlns:a16="http://schemas.microsoft.com/office/drawing/2014/main" id="{310A8811-2DF3-4535-9A02-6373813112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1968" y="991590"/>
            <a:ext cx="914400" cy="914400"/>
          </a:xfrm>
          <a:prstGeom prst="rect">
            <a:avLst/>
          </a:prstGeom>
        </p:spPr>
      </p:pic>
      <p:sp>
        <p:nvSpPr>
          <p:cNvPr id="6" name="Rectangle 5">
            <a:extLst>
              <a:ext uri="{FF2B5EF4-FFF2-40B4-BE49-F238E27FC236}">
                <a16:creationId xmlns:a16="http://schemas.microsoft.com/office/drawing/2014/main" id="{08ACA370-B8B9-4C77-B988-A0AEA199D23B}"/>
              </a:ext>
            </a:extLst>
          </p:cNvPr>
          <p:cNvSpPr/>
          <p:nvPr/>
        </p:nvSpPr>
        <p:spPr>
          <a:xfrm>
            <a:off x="4579504" y="1088155"/>
            <a:ext cx="450764" cy="707886"/>
          </a:xfrm>
          <a:prstGeom prst="rect">
            <a:avLst/>
          </a:prstGeom>
        </p:spPr>
        <p:txBody>
          <a:bodyPr wrap="none">
            <a:spAutoFit/>
          </a:bodyPr>
          <a:lstStyle/>
          <a:p>
            <a:pPr lvl="0"/>
            <a:r>
              <a:rPr lang="en-US" sz="4000" dirty="0">
                <a:latin typeface="Gill Sans Nova Light" panose="020B0302020104020203" pitchFamily="34" charset="0"/>
              </a:rPr>
              <a:t>+</a:t>
            </a:r>
            <a:endParaRPr lang="en-US" sz="4000" dirty="0"/>
          </a:p>
        </p:txBody>
      </p:sp>
      <p:pic>
        <p:nvPicPr>
          <p:cNvPr id="56" name="Graphic 55" descr="Envelope">
            <a:extLst>
              <a:ext uri="{FF2B5EF4-FFF2-40B4-BE49-F238E27FC236}">
                <a16:creationId xmlns:a16="http://schemas.microsoft.com/office/drawing/2014/main" id="{170FA768-881E-4976-AF1B-B01039ADAE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8576" y="4022973"/>
            <a:ext cx="536574" cy="536574"/>
          </a:xfrm>
          <a:prstGeom prst="rect">
            <a:avLst/>
          </a:prstGeom>
        </p:spPr>
      </p:pic>
    </p:spTree>
    <p:extLst>
      <p:ext uri="{BB962C8B-B14F-4D97-AF65-F5344CB8AC3E}">
        <p14:creationId xmlns:p14="http://schemas.microsoft.com/office/powerpoint/2010/main" val="138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33333E-6 L 0.15951 0.15092 " pathEditMode="relative" rAng="0" ptsTypes="AA">
                                      <p:cBhvr>
                                        <p:cTn id="6" dur="2000" fill="hold"/>
                                        <p:tgtEl>
                                          <p:spTgt spid="52"/>
                                        </p:tgtEl>
                                        <p:attrNameLst>
                                          <p:attrName>ppt_x</p:attrName>
                                          <p:attrName>ppt_y</p:attrName>
                                        </p:attrNameLst>
                                      </p:cBhvr>
                                      <p:rCtr x="7969" y="754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5951 0.15092 L 0.29102 0.14745 " pathEditMode="relative" rAng="0" ptsTypes="AA">
                                      <p:cBhvr>
                                        <p:cTn id="10" dur="2000" fill="hold"/>
                                        <p:tgtEl>
                                          <p:spTgt spid="52"/>
                                        </p:tgtEl>
                                        <p:attrNameLst>
                                          <p:attrName>ppt_x</p:attrName>
                                          <p:attrName>ppt_y</p:attrName>
                                        </p:attrNameLst>
                                      </p:cBhvr>
                                      <p:rCtr x="6576" y="-18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54167E-6 -4.44444E-6 L 0.1638 -0.09422 " pathEditMode="relative" rAng="0" ptsTypes="AA">
                                      <p:cBhvr>
                                        <p:cTn id="14" dur="2000" fill="hold"/>
                                        <p:tgtEl>
                                          <p:spTgt spid="56"/>
                                        </p:tgtEl>
                                        <p:attrNameLst>
                                          <p:attrName>ppt_x</p:attrName>
                                          <p:attrName>ppt_y</p:attrName>
                                        </p:attrNameLst>
                                      </p:cBhvr>
                                      <p:rCtr x="8385" y="-453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1638 -0.09421 L 0.2957 -0.04305 " pathEditMode="relative" rAng="0" ptsTypes="AA">
                                      <p:cBhvr>
                                        <p:cTn id="18" dur="2000" fill="hold"/>
                                        <p:tgtEl>
                                          <p:spTgt spid="56"/>
                                        </p:tgtEl>
                                        <p:attrNameLst>
                                          <p:attrName>ppt_x</p:attrName>
                                          <p:attrName>ppt_y</p:attrName>
                                        </p:attrNameLst>
                                      </p:cBhvr>
                                      <p:rCtr x="6589" y="254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8945 0.14884 L 0.50586 0.05648 " pathEditMode="relative" rAng="0" ptsTypes="AA">
                                      <p:cBhvr>
                                        <p:cTn id="22" dur="2000" fill="hold"/>
                                        <p:tgtEl>
                                          <p:spTgt spid="52"/>
                                        </p:tgtEl>
                                        <p:attrNameLst>
                                          <p:attrName>ppt_x</p:attrName>
                                          <p:attrName>ppt_y</p:attrName>
                                        </p:attrNameLst>
                                      </p:cBhvr>
                                      <p:rCtr x="10820" y="-463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50586 0.05648 L 0.64349 0.21018 " pathEditMode="relative" rAng="0" ptsTypes="AA">
                                      <p:cBhvr>
                                        <p:cTn id="26" dur="2000" fill="hold"/>
                                        <p:tgtEl>
                                          <p:spTgt spid="52"/>
                                        </p:tgtEl>
                                        <p:attrNameLst>
                                          <p:attrName>ppt_x</p:attrName>
                                          <p:attrName>ppt_y</p:attrName>
                                        </p:attrNameLst>
                                      </p:cBhvr>
                                      <p:rCtr x="6875" y="7685"/>
                                    </p:animMotion>
                                  </p:childTnLst>
                                </p:cTn>
                              </p:par>
                            </p:childTnLst>
                          </p:cTn>
                        </p:par>
                        <p:par>
                          <p:cTn id="27" fill="hold">
                            <p:stCondLst>
                              <p:cond delay="2000"/>
                            </p:stCondLst>
                            <p:childTnLst>
                              <p:par>
                                <p:cTn id="28" presetID="1" presetClass="exit" presetSubtype="0" fill="hold" nodeType="afterEffect">
                                  <p:stCondLst>
                                    <p:cond delay="0"/>
                                  </p:stCondLst>
                                  <p:childTnLst>
                                    <p:set>
                                      <p:cBhvr>
                                        <p:cTn id="29" dur="1" fill="hold">
                                          <p:stCondLst>
                                            <p:cond delay="0"/>
                                          </p:stCondLst>
                                        </p:cTn>
                                        <p:tgtEl>
                                          <p:spTgt spid="5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0.29726 -0.03888 L 0.50599 -0.28842 " pathEditMode="relative" rAng="0" ptsTypes="AA">
                                      <p:cBhvr>
                                        <p:cTn id="33" dur="2000" fill="hold"/>
                                        <p:tgtEl>
                                          <p:spTgt spid="56"/>
                                        </p:tgtEl>
                                        <p:attrNameLst>
                                          <p:attrName>ppt_x</p:attrName>
                                          <p:attrName>ppt_y</p:attrName>
                                        </p:attrNameLst>
                                      </p:cBhvr>
                                      <p:rCtr x="10430" y="-12477"/>
                                    </p:animMotion>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0.50872 -0.29004 L 0.6457 -0.13634 " pathEditMode="relative" rAng="0" ptsTypes="AA">
                                      <p:cBhvr>
                                        <p:cTn id="37" dur="2000" fill="hold"/>
                                        <p:tgtEl>
                                          <p:spTgt spid="56"/>
                                        </p:tgtEl>
                                        <p:attrNameLst>
                                          <p:attrName>ppt_x</p:attrName>
                                          <p:attrName>ppt_y</p:attrName>
                                        </p:attrNameLst>
                                      </p:cBhvr>
                                      <p:rCtr x="6849" y="7685"/>
                                    </p:animMotion>
                                  </p:childTnLst>
                                </p:cTn>
                              </p:par>
                            </p:childTnLst>
                          </p:cTn>
                        </p:par>
                        <p:par>
                          <p:cTn id="38" fill="hold">
                            <p:stCondLst>
                              <p:cond delay="2000"/>
                            </p:stCondLst>
                            <p:childTnLst>
                              <p:par>
                                <p:cTn id="39" presetID="1" presetClass="exit" presetSubtype="0" fill="hold" nodeType="afterEffect">
                                  <p:stCondLst>
                                    <p:cond delay="0"/>
                                  </p:stCondLst>
                                  <p:childTnLst>
                                    <p:set>
                                      <p:cBhvr>
                                        <p:cTn id="40"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4" y="1"/>
            <a:ext cx="12188406" cy="6865558"/>
          </a:xfrm>
          <a:prstGeom prst="rect">
            <a:avLst/>
          </a:prstGeom>
        </p:spPr>
      </p:pic>
      <p:sp>
        <p:nvSpPr>
          <p:cNvPr id="2" name="Datumsplatzhalter 1"/>
          <p:cNvSpPr>
            <a:spLocks noGrp="1"/>
          </p:cNvSpPr>
          <p:nvPr>
            <p:ph type="dt" sz="half" idx="19"/>
          </p:nvPr>
        </p:nvSpPr>
        <p:spPr/>
        <p:txBody>
          <a:bodyPr/>
          <a:lstStyle/>
          <a:p>
            <a:fld id="{F2AD38D0-0D92-48B6-ADEB-3784D9EBB5D6}" type="datetime1">
              <a:rPr lang="en-US" smtClean="0">
                <a:solidFill>
                  <a:schemeClr val="bg1"/>
                </a:solidFill>
              </a:rPr>
              <a:t>10/4/19</a:t>
            </a:fld>
            <a:endParaRPr lang="en-US" dirty="0">
              <a:solidFill>
                <a:schemeClr val="bg1"/>
              </a:solidFill>
            </a:endParaRPr>
          </a:p>
        </p:txBody>
      </p:sp>
      <p:sp>
        <p:nvSpPr>
          <p:cNvPr id="13" name="Rechteck 12"/>
          <p:cNvSpPr/>
          <p:nvPr/>
        </p:nvSpPr>
        <p:spPr>
          <a:xfrm>
            <a:off x="-1" y="7937"/>
            <a:ext cx="12192001" cy="6864363"/>
          </a:xfrm>
          <a:prstGeom prst="rect">
            <a:avLst/>
          </a:prstGeom>
          <a:gradFill>
            <a:gsLst>
              <a:gs pos="69650">
                <a:schemeClr val="tx1">
                  <a:alpha val="58000"/>
                </a:schemeClr>
              </a:gs>
              <a:gs pos="0">
                <a:schemeClr val="tx1">
                  <a:alpha val="12000"/>
                </a:schemeClr>
              </a:gs>
              <a:gs pos="50000">
                <a:schemeClr val="tx1">
                  <a:alpha val="17000"/>
                </a:schemeClr>
              </a:gs>
              <a:gs pos="100000">
                <a:schemeClr val="tx1">
                  <a:alpha val="6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latin typeface="Arial" panose="020B0604020202020204" pitchFamily="34" charset="0"/>
              <a:cs typeface="Arial" panose="020B0604020202020204" pitchFamily="34" charset="0"/>
            </a:endParaRPr>
          </a:p>
        </p:txBody>
      </p:sp>
      <p:sp>
        <p:nvSpPr>
          <p:cNvPr id="12" name="Titel 11"/>
          <p:cNvSpPr>
            <a:spLocks noGrp="1"/>
          </p:cNvSpPr>
          <p:nvPr>
            <p:ph type="title" idx="4294967295"/>
          </p:nvPr>
        </p:nvSpPr>
        <p:spPr>
          <a:xfrm>
            <a:off x="-312712" y="-944115"/>
            <a:ext cx="10268870" cy="2156751"/>
          </a:xfrm>
        </p:spPr>
        <p:txBody>
          <a:bodyPr lIns="468000" tIns="1080000">
            <a:normAutofit/>
          </a:bodyPr>
          <a:lstStyle/>
          <a:p>
            <a:pPr>
              <a:lnSpc>
                <a:spcPct val="100000"/>
              </a:lnSpc>
            </a:pPr>
            <a:r>
              <a:rPr lang="en-US" sz="5400" dirty="0">
                <a:solidFill>
                  <a:schemeClr val="bg1"/>
                </a:solidFill>
              </a:rPr>
              <a:t>Autonomous vehicles</a:t>
            </a:r>
            <a:endParaRPr lang="en-US" sz="6000" dirty="0">
              <a:solidFill>
                <a:schemeClr val="bg1"/>
              </a:solidFill>
            </a:endParaRPr>
          </a:p>
        </p:txBody>
      </p:sp>
      <p:pic>
        <p:nvPicPr>
          <p:cNvPr id="8" name="Picture 9">
            <a:extLst>
              <a:ext uri="{FF2B5EF4-FFF2-40B4-BE49-F238E27FC236}">
                <a16:creationId xmlns:a16="http://schemas.microsoft.com/office/drawing/2014/main" id="{5870C596-BEDE-4AE5-81CA-94BCED0FA2F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49197" t="-18318"/>
          <a:stretch/>
        </p:blipFill>
        <p:spPr>
          <a:xfrm>
            <a:off x="10128448" y="188640"/>
            <a:ext cx="1548890" cy="455760"/>
          </a:xfrm>
          <a:prstGeom prst="rect">
            <a:avLst/>
          </a:prstGeom>
        </p:spPr>
      </p:pic>
      <p:sp>
        <p:nvSpPr>
          <p:cNvPr id="9" name="Rectangle 8">
            <a:extLst>
              <a:ext uri="{FF2B5EF4-FFF2-40B4-BE49-F238E27FC236}">
                <a16:creationId xmlns:a16="http://schemas.microsoft.com/office/drawing/2014/main" id="{03D38FF0-A91A-4A04-92B4-99B5731550CD}"/>
              </a:ext>
            </a:extLst>
          </p:cNvPr>
          <p:cNvSpPr/>
          <p:nvPr/>
        </p:nvSpPr>
        <p:spPr>
          <a:xfrm>
            <a:off x="2936000" y="2424093"/>
            <a:ext cx="8635890" cy="1200329"/>
          </a:xfrm>
          <a:prstGeom prst="rect">
            <a:avLst/>
          </a:prstGeom>
        </p:spPr>
        <p:txBody>
          <a:bodyPr wrap="square">
            <a:spAutoFit/>
          </a:bodyPr>
          <a:lstStyle/>
          <a:p>
            <a:pPr lvl="0"/>
            <a:r>
              <a:rPr lang="en-US" b="1" dirty="0">
                <a:solidFill>
                  <a:schemeClr val="bg1"/>
                </a:solidFill>
                <a:latin typeface="Gill Sans Light"/>
              </a:rPr>
              <a:t>Reduced Emission (The use of electric autonomous taxis alone could reduce greenhouse gas emissions by 90% per mile by the year 2030) – Lower Fuel Consumptions</a:t>
            </a:r>
            <a:endParaRPr lang="de-AT" b="1" dirty="0">
              <a:solidFill>
                <a:schemeClr val="bg1"/>
              </a:solidFill>
              <a:latin typeface="Gill Sans Light"/>
            </a:endParaRPr>
          </a:p>
        </p:txBody>
      </p:sp>
      <p:sp>
        <p:nvSpPr>
          <p:cNvPr id="10" name="Rectangle 9">
            <a:extLst>
              <a:ext uri="{FF2B5EF4-FFF2-40B4-BE49-F238E27FC236}">
                <a16:creationId xmlns:a16="http://schemas.microsoft.com/office/drawing/2014/main" id="{47DEE3D5-74F5-41A3-9C32-47F0C0FA13B2}"/>
              </a:ext>
            </a:extLst>
          </p:cNvPr>
          <p:cNvSpPr/>
          <p:nvPr/>
        </p:nvSpPr>
        <p:spPr>
          <a:xfrm>
            <a:off x="1690590" y="1925919"/>
            <a:ext cx="4611840" cy="461665"/>
          </a:xfrm>
          <a:prstGeom prst="rect">
            <a:avLst/>
          </a:prstGeom>
        </p:spPr>
        <p:txBody>
          <a:bodyPr wrap="none">
            <a:spAutoFit/>
          </a:bodyPr>
          <a:lstStyle/>
          <a:p>
            <a:pPr lvl="0"/>
            <a:r>
              <a:rPr lang="en-US" b="1" dirty="0">
                <a:solidFill>
                  <a:schemeClr val="bg1"/>
                </a:solidFill>
                <a:latin typeface="Gill Sans Light"/>
              </a:rPr>
              <a:t>Increase in Safety – Fewer Accidents </a:t>
            </a:r>
            <a:endParaRPr lang="de-AT" b="1" dirty="0">
              <a:solidFill>
                <a:schemeClr val="bg1"/>
              </a:solidFill>
              <a:latin typeface="Gill Sans Light"/>
            </a:endParaRPr>
          </a:p>
        </p:txBody>
      </p:sp>
      <p:sp>
        <p:nvSpPr>
          <p:cNvPr id="14" name="Rectangle 13">
            <a:extLst>
              <a:ext uri="{FF2B5EF4-FFF2-40B4-BE49-F238E27FC236}">
                <a16:creationId xmlns:a16="http://schemas.microsoft.com/office/drawing/2014/main" id="{E30C58C6-A26A-4818-B52E-75A89BBE5555}"/>
              </a:ext>
            </a:extLst>
          </p:cNvPr>
          <p:cNvSpPr/>
          <p:nvPr/>
        </p:nvSpPr>
        <p:spPr>
          <a:xfrm>
            <a:off x="4878412" y="3668527"/>
            <a:ext cx="6096000" cy="830997"/>
          </a:xfrm>
          <a:prstGeom prst="rect">
            <a:avLst/>
          </a:prstGeom>
        </p:spPr>
        <p:txBody>
          <a:bodyPr>
            <a:spAutoFit/>
          </a:bodyPr>
          <a:lstStyle/>
          <a:p>
            <a:pPr lvl="0"/>
            <a:r>
              <a:rPr lang="en-US" b="1" dirty="0">
                <a:solidFill>
                  <a:schemeClr val="bg1"/>
                </a:solidFill>
                <a:latin typeface="Gill Sans Light"/>
              </a:rPr>
              <a:t>Better Health – Less Stress Through Traffic Jams – Much Better Predictability </a:t>
            </a:r>
            <a:endParaRPr lang="de-AT" b="1" dirty="0">
              <a:solidFill>
                <a:schemeClr val="bg1"/>
              </a:solidFill>
              <a:latin typeface="Gill Sans Light"/>
            </a:endParaRPr>
          </a:p>
        </p:txBody>
      </p:sp>
      <p:sp>
        <p:nvSpPr>
          <p:cNvPr id="15" name="Rectangle 14">
            <a:extLst>
              <a:ext uri="{FF2B5EF4-FFF2-40B4-BE49-F238E27FC236}">
                <a16:creationId xmlns:a16="http://schemas.microsoft.com/office/drawing/2014/main" id="{853AD182-E813-46F6-8D11-50B5E66F6472}"/>
              </a:ext>
            </a:extLst>
          </p:cNvPr>
          <p:cNvSpPr/>
          <p:nvPr/>
        </p:nvSpPr>
        <p:spPr>
          <a:xfrm>
            <a:off x="6574932" y="4564935"/>
            <a:ext cx="6096000" cy="830997"/>
          </a:xfrm>
          <a:prstGeom prst="rect">
            <a:avLst/>
          </a:prstGeom>
        </p:spPr>
        <p:txBody>
          <a:bodyPr>
            <a:spAutoFit/>
          </a:bodyPr>
          <a:lstStyle/>
          <a:p>
            <a:pPr lvl="0"/>
            <a:r>
              <a:rPr lang="en-US" b="1" dirty="0">
                <a:solidFill>
                  <a:schemeClr val="bg1"/>
                </a:solidFill>
                <a:latin typeface="Gill Sans Light"/>
              </a:rPr>
              <a:t>Less Traffic Jams – Increased </a:t>
            </a:r>
            <a:br>
              <a:rPr lang="en-US" b="1" dirty="0">
                <a:solidFill>
                  <a:schemeClr val="bg1"/>
                </a:solidFill>
                <a:latin typeface="Gill Sans Light"/>
              </a:rPr>
            </a:br>
            <a:r>
              <a:rPr lang="en-US" b="1" dirty="0">
                <a:solidFill>
                  <a:schemeClr val="bg1"/>
                </a:solidFill>
                <a:latin typeface="Gill Sans Light"/>
              </a:rPr>
              <a:t>Highway Capacity</a:t>
            </a:r>
            <a:endParaRPr lang="de-AT" b="1" dirty="0">
              <a:solidFill>
                <a:schemeClr val="bg1"/>
              </a:solidFill>
              <a:latin typeface="Gill Sans Light"/>
            </a:endParaRPr>
          </a:p>
        </p:txBody>
      </p:sp>
    </p:spTree>
    <p:extLst>
      <p:ext uri="{BB962C8B-B14F-4D97-AF65-F5344CB8AC3E}">
        <p14:creationId xmlns:p14="http://schemas.microsoft.com/office/powerpoint/2010/main" val="396940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4000" decel="40000" fill="hold" nodeType="withEffect">
                                  <p:stCondLst>
                                    <p:cond delay="0"/>
                                  </p:stCondLst>
                                  <p:childTnLst>
                                    <p:animScale>
                                      <p:cBhvr>
                                        <p:cTn id="6" dur="5000" fill="hold"/>
                                        <p:tgtEl>
                                          <p:spTgt spid="6"/>
                                        </p:tgtEl>
                                      </p:cBhvr>
                                      <p:by x="120000" y="120000"/>
                                    </p:animScale>
                                  </p:childTnLst>
                                </p:cTn>
                              </p:par>
                              <p:par>
                                <p:cTn id="7" presetID="10" presetClass="entr" presetSubtype="0" fill="hold" grpId="0"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TSN (</a:t>
            </a:r>
            <a:r>
              <a:rPr lang="en-US" sz="3200" dirty="0" err="1">
                <a:latin typeface="Gill Sans Nova Light" panose="020B0302020104020203" pitchFamily="34" charset="0"/>
              </a:rPr>
              <a:t>Qbv</a:t>
            </a:r>
            <a:r>
              <a:rPr lang="en-US" sz="3200" dirty="0">
                <a:latin typeface="Gill Sans Nova Light" panose="020B0302020104020203" pitchFamily="34" charset="0"/>
              </a:rPr>
              <a:t>) switch</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7" name="Rectangle">
            <a:extLst>
              <a:ext uri="{FF2B5EF4-FFF2-40B4-BE49-F238E27FC236}">
                <a16:creationId xmlns:a16="http://schemas.microsoft.com/office/drawing/2014/main" id="{175B6472-EB2D-49F1-A9F1-169522A8635C}"/>
              </a:ext>
            </a:extLst>
          </p:cNvPr>
          <p:cNvSpPr/>
          <p:nvPr/>
        </p:nvSpPr>
        <p:spPr>
          <a:xfrm>
            <a:off x="1136604" y="829143"/>
            <a:ext cx="6701167" cy="5400813"/>
          </a:xfrm>
          <a:prstGeom prst="rect">
            <a:avLst/>
          </a:prstGeom>
          <a:ln w="25400">
            <a:solidFill>
              <a:srgbClr val="85888D"/>
            </a:solidFill>
            <a:miter lim="400000"/>
          </a:ln>
        </p:spPr>
        <p:txBody>
          <a:bodyPr lIns="50800" tIns="50800" rIns="50800" bIns="50800" anchor="ctr"/>
          <a:lstStyle/>
          <a:p>
            <a:pPr>
              <a:defRPr sz="2400"/>
            </a:pPr>
            <a:endParaRPr/>
          </a:p>
        </p:txBody>
      </p:sp>
      <p:pic>
        <p:nvPicPr>
          <p:cNvPr id="18" name="Image" descr="Image">
            <a:extLst>
              <a:ext uri="{FF2B5EF4-FFF2-40B4-BE49-F238E27FC236}">
                <a16:creationId xmlns:a16="http://schemas.microsoft.com/office/drawing/2014/main" id="{6D4E6292-E1D5-495C-B02E-87E7AD539974}"/>
              </a:ext>
            </a:extLst>
          </p:cNvPr>
          <p:cNvPicPr>
            <a:picLocks noChangeAspect="1"/>
          </p:cNvPicPr>
          <p:nvPr/>
        </p:nvPicPr>
        <p:blipFill>
          <a:blip r:embed="rId2"/>
          <a:stretch>
            <a:fillRect/>
          </a:stretch>
        </p:blipFill>
        <p:spPr>
          <a:xfrm>
            <a:off x="1023806" y="5369203"/>
            <a:ext cx="1945177" cy="966343"/>
          </a:xfrm>
          <a:prstGeom prst="rect">
            <a:avLst/>
          </a:prstGeom>
          <a:ln w="12700">
            <a:miter lim="400000"/>
          </a:ln>
        </p:spPr>
      </p:pic>
      <p:sp>
        <p:nvSpPr>
          <p:cNvPr id="19" name="Port A (ingress)">
            <a:extLst>
              <a:ext uri="{FF2B5EF4-FFF2-40B4-BE49-F238E27FC236}">
                <a16:creationId xmlns:a16="http://schemas.microsoft.com/office/drawing/2014/main" id="{0AD6CB13-49EF-45FB-91DF-285F7E8D2663}"/>
              </a:ext>
            </a:extLst>
          </p:cNvPr>
          <p:cNvSpPr/>
          <p:nvPr/>
        </p:nvSpPr>
        <p:spPr>
          <a:xfrm>
            <a:off x="675666" y="1838074"/>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A (ingress) </a:t>
            </a:r>
          </a:p>
        </p:txBody>
      </p:sp>
      <p:sp>
        <p:nvSpPr>
          <p:cNvPr id="20" name="Port B (ingress)">
            <a:extLst>
              <a:ext uri="{FF2B5EF4-FFF2-40B4-BE49-F238E27FC236}">
                <a16:creationId xmlns:a16="http://schemas.microsoft.com/office/drawing/2014/main" id="{B4952A6E-0DE2-4DF9-AB44-B7A61B040C3F}"/>
              </a:ext>
            </a:extLst>
          </p:cNvPr>
          <p:cNvSpPr/>
          <p:nvPr/>
        </p:nvSpPr>
        <p:spPr>
          <a:xfrm>
            <a:off x="675666" y="4109809"/>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600" dirty="0"/>
              <a:t>Port B (ingress)</a:t>
            </a:r>
          </a:p>
        </p:txBody>
      </p:sp>
      <p:sp>
        <p:nvSpPr>
          <p:cNvPr id="21" name="Port C (egress)">
            <a:extLst>
              <a:ext uri="{FF2B5EF4-FFF2-40B4-BE49-F238E27FC236}">
                <a16:creationId xmlns:a16="http://schemas.microsoft.com/office/drawing/2014/main" id="{FC9A3FB6-390F-41C7-B952-958AC0126FDE}"/>
              </a:ext>
            </a:extLst>
          </p:cNvPr>
          <p:cNvSpPr/>
          <p:nvPr/>
        </p:nvSpPr>
        <p:spPr>
          <a:xfrm>
            <a:off x="7373449" y="2949169"/>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C (egress)</a:t>
            </a:r>
          </a:p>
        </p:txBody>
      </p:sp>
      <p:sp>
        <p:nvSpPr>
          <p:cNvPr id="22" name="Switching fabric">
            <a:extLst>
              <a:ext uri="{FF2B5EF4-FFF2-40B4-BE49-F238E27FC236}">
                <a16:creationId xmlns:a16="http://schemas.microsoft.com/office/drawing/2014/main" id="{D2EA5E06-766D-484D-B70A-2C280B5AC1D8}"/>
              </a:ext>
            </a:extLst>
          </p:cNvPr>
          <p:cNvSpPr/>
          <p:nvPr/>
        </p:nvSpPr>
        <p:spPr>
          <a:xfrm>
            <a:off x="1925761" y="2365737"/>
            <a:ext cx="834953" cy="2163805"/>
          </a:xfrm>
          <a:prstGeom prst="rect">
            <a:avLst/>
          </a:prstGeom>
          <a:solidFill>
            <a:srgbClr val="D3F7DB"/>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vert"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lnSpc>
                <a:spcPct val="100000"/>
              </a:lnSpc>
            </a:pPr>
            <a:r>
              <a:rPr dirty="0"/>
              <a:t>Switching fabric</a:t>
            </a:r>
          </a:p>
        </p:txBody>
      </p:sp>
      <p:sp>
        <p:nvSpPr>
          <p:cNvPr id="23" name="Priority filter">
            <a:extLst>
              <a:ext uri="{FF2B5EF4-FFF2-40B4-BE49-F238E27FC236}">
                <a16:creationId xmlns:a16="http://schemas.microsoft.com/office/drawing/2014/main" id="{BAD6C4FE-B017-4306-BDD3-62D5F682459F}"/>
              </a:ext>
            </a:extLst>
          </p:cNvPr>
          <p:cNvSpPr/>
          <p:nvPr/>
        </p:nvSpPr>
        <p:spPr>
          <a:xfrm>
            <a:off x="3104607" y="2364975"/>
            <a:ext cx="1109632" cy="2163805"/>
          </a:xfrm>
          <a:prstGeom prst="rect">
            <a:avLst/>
          </a:prstGeom>
          <a:solidFill>
            <a:srgbClr val="DCE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r>
              <a:rPr lang="de-AT" sz="2400" dirty="0" err="1"/>
              <a:t>Priority</a:t>
            </a:r>
            <a:r>
              <a:rPr lang="de-AT" sz="2400" dirty="0"/>
              <a:t> </a:t>
            </a:r>
            <a:r>
              <a:rPr lang="de-AT" sz="2400" dirty="0" err="1"/>
              <a:t>filter</a:t>
            </a:r>
            <a:endParaRPr sz="2400" dirty="0"/>
          </a:p>
        </p:txBody>
      </p:sp>
      <p:sp>
        <p:nvSpPr>
          <p:cNvPr id="28" name="Line">
            <a:extLst>
              <a:ext uri="{FF2B5EF4-FFF2-40B4-BE49-F238E27FC236}">
                <a16:creationId xmlns:a16="http://schemas.microsoft.com/office/drawing/2014/main" id="{65D262A9-AEE9-42F5-ADE8-425A6CF5E579}"/>
              </a:ext>
            </a:extLst>
          </p:cNvPr>
          <p:cNvSpPr/>
          <p:nvPr/>
        </p:nvSpPr>
        <p:spPr>
          <a:xfrm>
            <a:off x="1582710" y="2294447"/>
            <a:ext cx="334983" cy="11449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29" name="Line">
            <a:extLst>
              <a:ext uri="{FF2B5EF4-FFF2-40B4-BE49-F238E27FC236}">
                <a16:creationId xmlns:a16="http://schemas.microsoft.com/office/drawing/2014/main" id="{1F10BF1F-3923-47C3-81A4-F19F70D3B67B}"/>
              </a:ext>
            </a:extLst>
          </p:cNvPr>
          <p:cNvSpPr/>
          <p:nvPr/>
        </p:nvSpPr>
        <p:spPr>
          <a:xfrm flipV="1">
            <a:off x="1581594" y="3447639"/>
            <a:ext cx="336099" cy="108734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0" name="Line">
            <a:extLst>
              <a:ext uri="{FF2B5EF4-FFF2-40B4-BE49-F238E27FC236}">
                <a16:creationId xmlns:a16="http://schemas.microsoft.com/office/drawing/2014/main" id="{09D70D26-1987-4567-800D-4785B0BCCDF6}"/>
              </a:ext>
            </a:extLst>
          </p:cNvPr>
          <p:cNvSpPr/>
          <p:nvPr/>
        </p:nvSpPr>
        <p:spPr>
          <a:xfrm>
            <a:off x="2755820" y="3422867"/>
            <a:ext cx="339716" cy="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1" name="Line">
            <a:extLst>
              <a:ext uri="{FF2B5EF4-FFF2-40B4-BE49-F238E27FC236}">
                <a16:creationId xmlns:a16="http://schemas.microsoft.com/office/drawing/2014/main" id="{D3F8DA23-E927-4ED3-A43D-4ECC0D21DF1B}"/>
              </a:ext>
            </a:extLst>
          </p:cNvPr>
          <p:cNvSpPr/>
          <p:nvPr/>
        </p:nvSpPr>
        <p:spPr>
          <a:xfrm flipV="1">
            <a:off x="4224798" y="1465139"/>
            <a:ext cx="342568" cy="19761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2" name="Line">
            <a:extLst>
              <a:ext uri="{FF2B5EF4-FFF2-40B4-BE49-F238E27FC236}">
                <a16:creationId xmlns:a16="http://schemas.microsoft.com/office/drawing/2014/main" id="{B096F28B-701E-4295-ACEE-B9D2154953CD}"/>
              </a:ext>
            </a:extLst>
          </p:cNvPr>
          <p:cNvSpPr/>
          <p:nvPr/>
        </p:nvSpPr>
        <p:spPr>
          <a:xfrm flipV="1">
            <a:off x="4212846" y="2280798"/>
            <a:ext cx="385066" cy="119003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3" name="Line">
            <a:extLst>
              <a:ext uri="{FF2B5EF4-FFF2-40B4-BE49-F238E27FC236}">
                <a16:creationId xmlns:a16="http://schemas.microsoft.com/office/drawing/2014/main" id="{42F2F3E2-BE5C-4B72-9752-F2174DAEEFCA}"/>
              </a:ext>
            </a:extLst>
          </p:cNvPr>
          <p:cNvSpPr/>
          <p:nvPr/>
        </p:nvSpPr>
        <p:spPr>
          <a:xfrm flipV="1">
            <a:off x="4220914" y="3231195"/>
            <a:ext cx="365866" cy="23451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4" name="Line">
            <a:extLst>
              <a:ext uri="{FF2B5EF4-FFF2-40B4-BE49-F238E27FC236}">
                <a16:creationId xmlns:a16="http://schemas.microsoft.com/office/drawing/2014/main" id="{E9A628B8-4E93-42D6-A52D-EB4F7C665BF6}"/>
              </a:ext>
            </a:extLst>
          </p:cNvPr>
          <p:cNvSpPr/>
          <p:nvPr/>
        </p:nvSpPr>
        <p:spPr>
          <a:xfrm>
            <a:off x="4210254" y="3465705"/>
            <a:ext cx="427515" cy="1690655"/>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5" name="Line">
            <a:extLst>
              <a:ext uri="{FF2B5EF4-FFF2-40B4-BE49-F238E27FC236}">
                <a16:creationId xmlns:a16="http://schemas.microsoft.com/office/drawing/2014/main" id="{87B59E80-BB5B-4876-AF42-2D45A79027B2}"/>
              </a:ext>
            </a:extLst>
          </p:cNvPr>
          <p:cNvSpPr/>
          <p:nvPr/>
        </p:nvSpPr>
        <p:spPr>
          <a:xfrm>
            <a:off x="6805479" y="1463330"/>
            <a:ext cx="556449" cy="2007507"/>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6" name="Line">
            <a:extLst>
              <a:ext uri="{FF2B5EF4-FFF2-40B4-BE49-F238E27FC236}">
                <a16:creationId xmlns:a16="http://schemas.microsoft.com/office/drawing/2014/main" id="{D5777552-406A-4B88-BFB4-3B7EB92D01E8}"/>
              </a:ext>
            </a:extLst>
          </p:cNvPr>
          <p:cNvSpPr/>
          <p:nvPr/>
        </p:nvSpPr>
        <p:spPr>
          <a:xfrm>
            <a:off x="6764709" y="2328986"/>
            <a:ext cx="599396" cy="1121979"/>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7" name="Line">
            <a:extLst>
              <a:ext uri="{FF2B5EF4-FFF2-40B4-BE49-F238E27FC236}">
                <a16:creationId xmlns:a16="http://schemas.microsoft.com/office/drawing/2014/main" id="{3F5A7DB9-C858-44AC-8227-6BCB9EA29F95}"/>
              </a:ext>
            </a:extLst>
          </p:cNvPr>
          <p:cNvSpPr/>
          <p:nvPr/>
        </p:nvSpPr>
        <p:spPr>
          <a:xfrm>
            <a:off x="6768859" y="3227097"/>
            <a:ext cx="611238" cy="201166"/>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8" name="Line">
            <a:extLst>
              <a:ext uri="{FF2B5EF4-FFF2-40B4-BE49-F238E27FC236}">
                <a16:creationId xmlns:a16="http://schemas.microsoft.com/office/drawing/2014/main" id="{5408B13C-7194-4EF5-A525-676AAACF6179}"/>
              </a:ext>
            </a:extLst>
          </p:cNvPr>
          <p:cNvSpPr/>
          <p:nvPr/>
        </p:nvSpPr>
        <p:spPr>
          <a:xfrm flipV="1">
            <a:off x="6800601" y="3380138"/>
            <a:ext cx="555128" cy="1735914"/>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39" name="Line">
            <a:extLst>
              <a:ext uri="{FF2B5EF4-FFF2-40B4-BE49-F238E27FC236}">
                <a16:creationId xmlns:a16="http://schemas.microsoft.com/office/drawing/2014/main" id="{03A5ABFC-FB80-4CE5-B476-43EC23F3700B}"/>
              </a:ext>
            </a:extLst>
          </p:cNvPr>
          <p:cNvSpPr/>
          <p:nvPr/>
        </p:nvSpPr>
        <p:spPr>
          <a:xfrm>
            <a:off x="8284711" y="3422868"/>
            <a:ext cx="739974"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0" name="Line">
            <a:extLst>
              <a:ext uri="{FF2B5EF4-FFF2-40B4-BE49-F238E27FC236}">
                <a16:creationId xmlns:a16="http://schemas.microsoft.com/office/drawing/2014/main" id="{AA46EA41-6112-4573-B6E9-4E22A4286F38}"/>
              </a:ext>
            </a:extLst>
          </p:cNvPr>
          <p:cNvSpPr/>
          <p:nvPr/>
        </p:nvSpPr>
        <p:spPr>
          <a:xfrm>
            <a:off x="40601" y="2227881"/>
            <a:ext cx="649065"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41" name="Line">
            <a:extLst>
              <a:ext uri="{FF2B5EF4-FFF2-40B4-BE49-F238E27FC236}">
                <a16:creationId xmlns:a16="http://schemas.microsoft.com/office/drawing/2014/main" id="{FA1D6232-8A38-4BE7-882E-178AC9763EA1}"/>
              </a:ext>
            </a:extLst>
          </p:cNvPr>
          <p:cNvSpPr/>
          <p:nvPr/>
        </p:nvSpPr>
        <p:spPr>
          <a:xfrm>
            <a:off x="40601" y="4583506"/>
            <a:ext cx="649065"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pic>
        <p:nvPicPr>
          <p:cNvPr id="53" name="Graphic 52" descr="Monthly calendar">
            <a:extLst>
              <a:ext uri="{FF2B5EF4-FFF2-40B4-BE49-F238E27FC236}">
                <a16:creationId xmlns:a16="http://schemas.microsoft.com/office/drawing/2014/main" id="{223729BD-DBF6-4491-B849-9D025E9B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2916" y="963349"/>
            <a:ext cx="914400" cy="914400"/>
          </a:xfrm>
          <a:prstGeom prst="rect">
            <a:avLst/>
          </a:prstGeom>
        </p:spPr>
      </p:pic>
      <p:pic>
        <p:nvPicPr>
          <p:cNvPr id="55" name="Graphic 54" descr="Clock">
            <a:extLst>
              <a:ext uri="{FF2B5EF4-FFF2-40B4-BE49-F238E27FC236}">
                <a16:creationId xmlns:a16="http://schemas.microsoft.com/office/drawing/2014/main" id="{310A8811-2DF3-4535-9A02-6373813112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70238" y="1015549"/>
            <a:ext cx="914400" cy="914400"/>
          </a:xfrm>
          <a:prstGeom prst="rect">
            <a:avLst/>
          </a:prstGeom>
        </p:spPr>
      </p:pic>
      <p:sp>
        <p:nvSpPr>
          <p:cNvPr id="6" name="Rectangle 5">
            <a:extLst>
              <a:ext uri="{FF2B5EF4-FFF2-40B4-BE49-F238E27FC236}">
                <a16:creationId xmlns:a16="http://schemas.microsoft.com/office/drawing/2014/main" id="{08ACA370-B8B9-4C77-B988-A0AEA199D23B}"/>
              </a:ext>
            </a:extLst>
          </p:cNvPr>
          <p:cNvSpPr/>
          <p:nvPr/>
        </p:nvSpPr>
        <p:spPr>
          <a:xfrm>
            <a:off x="2837774" y="1112114"/>
            <a:ext cx="450764" cy="707886"/>
          </a:xfrm>
          <a:prstGeom prst="rect">
            <a:avLst/>
          </a:prstGeom>
        </p:spPr>
        <p:txBody>
          <a:bodyPr wrap="none">
            <a:spAutoFit/>
          </a:bodyPr>
          <a:lstStyle/>
          <a:p>
            <a:pPr lvl="0"/>
            <a:r>
              <a:rPr lang="en-US" sz="4000" dirty="0">
                <a:latin typeface="Gill Sans Nova Light" panose="020B0302020104020203" pitchFamily="34" charset="0"/>
              </a:rPr>
              <a:t>+</a:t>
            </a:r>
            <a:endParaRPr lang="en-US" sz="4000" dirty="0"/>
          </a:p>
        </p:txBody>
      </p:sp>
      <p:sp>
        <p:nvSpPr>
          <p:cNvPr id="54" name="Line">
            <a:extLst>
              <a:ext uri="{FF2B5EF4-FFF2-40B4-BE49-F238E27FC236}">
                <a16:creationId xmlns:a16="http://schemas.microsoft.com/office/drawing/2014/main" id="{6B3F08A6-11B2-4CB4-B05C-2C1015705B36}"/>
              </a:ext>
            </a:extLst>
          </p:cNvPr>
          <p:cNvSpPr/>
          <p:nvPr/>
        </p:nvSpPr>
        <p:spPr>
          <a:xfrm flipV="1">
            <a:off x="6438760" y="1452330"/>
            <a:ext cx="387965" cy="10924"/>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59" name="Line">
            <a:extLst>
              <a:ext uri="{FF2B5EF4-FFF2-40B4-BE49-F238E27FC236}">
                <a16:creationId xmlns:a16="http://schemas.microsoft.com/office/drawing/2014/main" id="{0E293755-348B-4DCA-B243-3ECB155156D0}"/>
              </a:ext>
            </a:extLst>
          </p:cNvPr>
          <p:cNvSpPr/>
          <p:nvPr/>
        </p:nvSpPr>
        <p:spPr>
          <a:xfrm flipV="1">
            <a:off x="6436927" y="5152461"/>
            <a:ext cx="387965" cy="10924"/>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8" name="Rectangle">
            <a:extLst>
              <a:ext uri="{FF2B5EF4-FFF2-40B4-BE49-F238E27FC236}">
                <a16:creationId xmlns:a16="http://schemas.microsoft.com/office/drawing/2014/main" id="{52F3B6DC-78FE-4FC4-8A17-8122426FFF00}"/>
              </a:ext>
            </a:extLst>
          </p:cNvPr>
          <p:cNvSpPr/>
          <p:nvPr/>
        </p:nvSpPr>
        <p:spPr>
          <a:xfrm>
            <a:off x="5050680" y="123618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9" name="Rectangle">
            <a:extLst>
              <a:ext uri="{FF2B5EF4-FFF2-40B4-BE49-F238E27FC236}">
                <a16:creationId xmlns:a16="http://schemas.microsoft.com/office/drawing/2014/main" id="{B2D57C04-2CA8-47AE-B7F0-2D22427DD763}"/>
              </a:ext>
            </a:extLst>
          </p:cNvPr>
          <p:cNvSpPr/>
          <p:nvPr/>
        </p:nvSpPr>
        <p:spPr>
          <a:xfrm>
            <a:off x="4592623" y="123618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 name="Rectangle">
            <a:extLst>
              <a:ext uri="{FF2B5EF4-FFF2-40B4-BE49-F238E27FC236}">
                <a16:creationId xmlns:a16="http://schemas.microsoft.com/office/drawing/2014/main" id="{8103D577-D31C-4C84-8A8A-BCF1CFDBC709}"/>
              </a:ext>
            </a:extLst>
          </p:cNvPr>
          <p:cNvSpPr/>
          <p:nvPr/>
        </p:nvSpPr>
        <p:spPr>
          <a:xfrm>
            <a:off x="5045803" y="210228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 name="Rectangle">
            <a:extLst>
              <a:ext uri="{FF2B5EF4-FFF2-40B4-BE49-F238E27FC236}">
                <a16:creationId xmlns:a16="http://schemas.microsoft.com/office/drawing/2014/main" id="{ECC42F3F-7C1D-4B19-BD53-FF98E3C8C51E}"/>
              </a:ext>
            </a:extLst>
          </p:cNvPr>
          <p:cNvSpPr/>
          <p:nvPr/>
        </p:nvSpPr>
        <p:spPr>
          <a:xfrm>
            <a:off x="4587746" y="210228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 name="Rectangle">
            <a:extLst>
              <a:ext uri="{FF2B5EF4-FFF2-40B4-BE49-F238E27FC236}">
                <a16:creationId xmlns:a16="http://schemas.microsoft.com/office/drawing/2014/main" id="{40E9269C-7492-477C-8DF7-91B6CB63B214}"/>
              </a:ext>
            </a:extLst>
          </p:cNvPr>
          <p:cNvSpPr/>
          <p:nvPr/>
        </p:nvSpPr>
        <p:spPr>
          <a:xfrm>
            <a:off x="5045803" y="3021086"/>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3" name="Rectangle">
            <a:extLst>
              <a:ext uri="{FF2B5EF4-FFF2-40B4-BE49-F238E27FC236}">
                <a16:creationId xmlns:a16="http://schemas.microsoft.com/office/drawing/2014/main" id="{12A000B1-A043-4D89-A358-AEC2F03AC925}"/>
              </a:ext>
            </a:extLst>
          </p:cNvPr>
          <p:cNvSpPr/>
          <p:nvPr/>
        </p:nvSpPr>
        <p:spPr>
          <a:xfrm>
            <a:off x="4587746" y="3021086"/>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5" name="Rectangle">
            <a:extLst>
              <a:ext uri="{FF2B5EF4-FFF2-40B4-BE49-F238E27FC236}">
                <a16:creationId xmlns:a16="http://schemas.microsoft.com/office/drawing/2014/main" id="{9EB70B22-355A-436E-8460-3EF2D77BB8F1}"/>
              </a:ext>
            </a:extLst>
          </p:cNvPr>
          <p:cNvSpPr/>
          <p:nvPr/>
        </p:nvSpPr>
        <p:spPr>
          <a:xfrm>
            <a:off x="5074868" y="4909064"/>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7" name="Rectangle">
            <a:extLst>
              <a:ext uri="{FF2B5EF4-FFF2-40B4-BE49-F238E27FC236}">
                <a16:creationId xmlns:a16="http://schemas.microsoft.com/office/drawing/2014/main" id="{30411895-3DDD-4D1F-9E47-BF142FFF107E}"/>
              </a:ext>
            </a:extLst>
          </p:cNvPr>
          <p:cNvSpPr/>
          <p:nvPr/>
        </p:nvSpPr>
        <p:spPr>
          <a:xfrm>
            <a:off x="4616811" y="4909064"/>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24" name="Priority 8">
            <a:extLst>
              <a:ext uri="{FF2B5EF4-FFF2-40B4-BE49-F238E27FC236}">
                <a16:creationId xmlns:a16="http://schemas.microsoft.com/office/drawing/2014/main" id="{8039C5A6-5BBB-4B16-8B99-70730D1188EF}"/>
              </a:ext>
            </a:extLst>
          </p:cNvPr>
          <p:cNvSpPr txBox="1"/>
          <p:nvPr/>
        </p:nvSpPr>
        <p:spPr>
          <a:xfrm>
            <a:off x="4867980" y="812384"/>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8</a:t>
            </a:r>
          </a:p>
        </p:txBody>
      </p:sp>
      <p:sp>
        <p:nvSpPr>
          <p:cNvPr id="25" name="Priority 7">
            <a:extLst>
              <a:ext uri="{FF2B5EF4-FFF2-40B4-BE49-F238E27FC236}">
                <a16:creationId xmlns:a16="http://schemas.microsoft.com/office/drawing/2014/main" id="{73A7BF2A-2462-4DD6-8F75-1F22E78D82B4}"/>
              </a:ext>
            </a:extLst>
          </p:cNvPr>
          <p:cNvSpPr txBox="1"/>
          <p:nvPr/>
        </p:nvSpPr>
        <p:spPr>
          <a:xfrm>
            <a:off x="4905103" y="1678485"/>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7</a:t>
            </a:r>
          </a:p>
        </p:txBody>
      </p:sp>
      <p:sp>
        <p:nvSpPr>
          <p:cNvPr id="26" name="Priority 6">
            <a:extLst>
              <a:ext uri="{FF2B5EF4-FFF2-40B4-BE49-F238E27FC236}">
                <a16:creationId xmlns:a16="http://schemas.microsoft.com/office/drawing/2014/main" id="{9F2DC949-6691-4CD1-AA17-133FB78D9848}"/>
              </a:ext>
            </a:extLst>
          </p:cNvPr>
          <p:cNvSpPr txBox="1"/>
          <p:nvPr/>
        </p:nvSpPr>
        <p:spPr>
          <a:xfrm>
            <a:off x="4952827" y="2608106"/>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6</a:t>
            </a:r>
          </a:p>
        </p:txBody>
      </p:sp>
      <p:sp>
        <p:nvSpPr>
          <p:cNvPr id="27" name="Priority 1">
            <a:extLst>
              <a:ext uri="{FF2B5EF4-FFF2-40B4-BE49-F238E27FC236}">
                <a16:creationId xmlns:a16="http://schemas.microsoft.com/office/drawing/2014/main" id="{1AA54092-52C6-470B-B467-13C557023A0C}"/>
              </a:ext>
            </a:extLst>
          </p:cNvPr>
          <p:cNvSpPr txBox="1"/>
          <p:nvPr/>
        </p:nvSpPr>
        <p:spPr>
          <a:xfrm>
            <a:off x="5011858" y="4479104"/>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1</a:t>
            </a:r>
          </a:p>
        </p:txBody>
      </p:sp>
      <p:sp>
        <p:nvSpPr>
          <p:cNvPr id="44" name="Rectangle">
            <a:extLst>
              <a:ext uri="{FF2B5EF4-FFF2-40B4-BE49-F238E27FC236}">
                <a16:creationId xmlns:a16="http://schemas.microsoft.com/office/drawing/2014/main" id="{9D85390B-82AF-46DF-876C-9F5D510954D7}"/>
              </a:ext>
            </a:extLst>
          </p:cNvPr>
          <p:cNvSpPr/>
          <p:nvPr/>
        </p:nvSpPr>
        <p:spPr>
          <a:xfrm>
            <a:off x="5972842" y="123618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5" name="Rectangle">
            <a:extLst>
              <a:ext uri="{FF2B5EF4-FFF2-40B4-BE49-F238E27FC236}">
                <a16:creationId xmlns:a16="http://schemas.microsoft.com/office/drawing/2014/main" id="{D32AE5CA-14CC-475D-A37C-B964ACB4F17D}"/>
              </a:ext>
            </a:extLst>
          </p:cNvPr>
          <p:cNvSpPr/>
          <p:nvPr/>
        </p:nvSpPr>
        <p:spPr>
          <a:xfrm>
            <a:off x="5510249" y="1236185"/>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6" name="Rectangle">
            <a:extLst>
              <a:ext uri="{FF2B5EF4-FFF2-40B4-BE49-F238E27FC236}">
                <a16:creationId xmlns:a16="http://schemas.microsoft.com/office/drawing/2014/main" id="{BE7763F6-7A5E-411B-9DB4-9299AD860663}"/>
              </a:ext>
            </a:extLst>
          </p:cNvPr>
          <p:cNvSpPr/>
          <p:nvPr/>
        </p:nvSpPr>
        <p:spPr>
          <a:xfrm>
            <a:off x="5967964" y="210228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7" name="Rectangle">
            <a:extLst>
              <a:ext uri="{FF2B5EF4-FFF2-40B4-BE49-F238E27FC236}">
                <a16:creationId xmlns:a16="http://schemas.microsoft.com/office/drawing/2014/main" id="{9D334498-ECCA-47F3-84DB-C79CED2495F2}"/>
              </a:ext>
            </a:extLst>
          </p:cNvPr>
          <p:cNvSpPr/>
          <p:nvPr/>
        </p:nvSpPr>
        <p:spPr>
          <a:xfrm>
            <a:off x="5505372" y="2102287"/>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8" name="Rectangle">
            <a:extLst>
              <a:ext uri="{FF2B5EF4-FFF2-40B4-BE49-F238E27FC236}">
                <a16:creationId xmlns:a16="http://schemas.microsoft.com/office/drawing/2014/main" id="{BEEF2B87-DE03-47AD-9D01-83C709EF126D}"/>
              </a:ext>
            </a:extLst>
          </p:cNvPr>
          <p:cNvSpPr/>
          <p:nvPr/>
        </p:nvSpPr>
        <p:spPr>
          <a:xfrm>
            <a:off x="5967964" y="3021086"/>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49" name="Rectangle">
            <a:extLst>
              <a:ext uri="{FF2B5EF4-FFF2-40B4-BE49-F238E27FC236}">
                <a16:creationId xmlns:a16="http://schemas.microsoft.com/office/drawing/2014/main" id="{8E8167E4-2731-4E2C-8120-3DF8102CC559}"/>
              </a:ext>
            </a:extLst>
          </p:cNvPr>
          <p:cNvSpPr/>
          <p:nvPr/>
        </p:nvSpPr>
        <p:spPr>
          <a:xfrm>
            <a:off x="5505372" y="3021086"/>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0" name="Rectangle">
            <a:extLst>
              <a:ext uri="{FF2B5EF4-FFF2-40B4-BE49-F238E27FC236}">
                <a16:creationId xmlns:a16="http://schemas.microsoft.com/office/drawing/2014/main" id="{BF296C51-164A-4E96-8968-AB957CEB9DFA}"/>
              </a:ext>
            </a:extLst>
          </p:cNvPr>
          <p:cNvSpPr/>
          <p:nvPr/>
        </p:nvSpPr>
        <p:spPr>
          <a:xfrm>
            <a:off x="5997030" y="4909064"/>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1" name="Rectangle">
            <a:extLst>
              <a:ext uri="{FF2B5EF4-FFF2-40B4-BE49-F238E27FC236}">
                <a16:creationId xmlns:a16="http://schemas.microsoft.com/office/drawing/2014/main" id="{1C633D56-E6EC-4E0D-87AB-0A0B8580F137}"/>
              </a:ext>
            </a:extLst>
          </p:cNvPr>
          <p:cNvSpPr/>
          <p:nvPr/>
        </p:nvSpPr>
        <p:spPr>
          <a:xfrm>
            <a:off x="5534437" y="4909064"/>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57" name="Line">
            <a:extLst>
              <a:ext uri="{FF2B5EF4-FFF2-40B4-BE49-F238E27FC236}">
                <a16:creationId xmlns:a16="http://schemas.microsoft.com/office/drawing/2014/main" id="{2D932DC6-48BC-4B6A-B272-196CC00A70A6}"/>
              </a:ext>
            </a:extLst>
          </p:cNvPr>
          <p:cNvSpPr/>
          <p:nvPr/>
        </p:nvSpPr>
        <p:spPr>
          <a:xfrm flipV="1">
            <a:off x="6415076" y="2095094"/>
            <a:ext cx="319088" cy="260808"/>
          </a:xfrm>
          <a:prstGeom prst="line">
            <a:avLst/>
          </a:prstGeom>
          <a:ln w="57150">
            <a:solidFill>
              <a:srgbClr val="FF0000"/>
            </a:solidFill>
            <a:miter lim="400000"/>
            <a:headEnd type="diamond"/>
            <a:tailEnd type="diamond"/>
          </a:ln>
        </p:spPr>
        <p:txBody>
          <a:bodyPr lIns="50800" tIns="50800" rIns="50800" bIns="50800" anchor="ctr"/>
          <a:lstStyle/>
          <a:p>
            <a:pPr>
              <a:defRPr sz="2400"/>
            </a:pPr>
            <a:endParaRPr/>
          </a:p>
        </p:txBody>
      </p:sp>
      <p:sp>
        <p:nvSpPr>
          <p:cNvPr id="58" name="Line">
            <a:extLst>
              <a:ext uri="{FF2B5EF4-FFF2-40B4-BE49-F238E27FC236}">
                <a16:creationId xmlns:a16="http://schemas.microsoft.com/office/drawing/2014/main" id="{4EF139EC-77FD-443E-9291-CA6ADC812DA1}"/>
              </a:ext>
            </a:extLst>
          </p:cNvPr>
          <p:cNvSpPr/>
          <p:nvPr/>
        </p:nvSpPr>
        <p:spPr>
          <a:xfrm flipV="1">
            <a:off x="6436928" y="2974021"/>
            <a:ext cx="297235" cy="283876"/>
          </a:xfrm>
          <a:prstGeom prst="line">
            <a:avLst/>
          </a:prstGeom>
          <a:ln w="57150">
            <a:solidFill>
              <a:srgbClr val="FF0000"/>
            </a:solidFill>
            <a:miter lim="400000"/>
            <a:headEnd type="diamond"/>
            <a:tailEnd type="diamond"/>
          </a:ln>
        </p:spPr>
        <p:txBody>
          <a:bodyPr lIns="50800" tIns="50800" rIns="50800" bIns="50800" anchor="ctr"/>
          <a:lstStyle/>
          <a:p>
            <a:pPr>
              <a:defRPr sz="2400"/>
            </a:pPr>
            <a:endParaRPr/>
          </a:p>
        </p:txBody>
      </p:sp>
      <p:sp>
        <p:nvSpPr>
          <p:cNvPr id="77" name="Rectangle 76">
            <a:extLst>
              <a:ext uri="{FF2B5EF4-FFF2-40B4-BE49-F238E27FC236}">
                <a16:creationId xmlns:a16="http://schemas.microsoft.com/office/drawing/2014/main" id="{77DEDFE2-0F00-466F-BE65-84215D8F332A}"/>
              </a:ext>
            </a:extLst>
          </p:cNvPr>
          <p:cNvSpPr/>
          <p:nvPr/>
        </p:nvSpPr>
        <p:spPr>
          <a:xfrm>
            <a:off x="9562312" y="1935470"/>
            <a:ext cx="1851982" cy="1938992"/>
          </a:xfrm>
          <a:prstGeom prst="rect">
            <a:avLst/>
          </a:prstGeom>
        </p:spPr>
        <p:txBody>
          <a:bodyPr wrap="none">
            <a:spAutoFit/>
          </a:bodyPr>
          <a:lstStyle/>
          <a:p>
            <a:r>
              <a:rPr lang="en-US" dirty="0">
                <a:latin typeface="Gill Sans Nova Light" panose="020B0302020104020203" pitchFamily="34" charset="0"/>
              </a:rPr>
              <a:t>t=0 </a:t>
            </a:r>
            <a:r>
              <a:rPr lang="en-US" dirty="0" err="1">
                <a:latin typeface="Gill Sans Nova Light" panose="020B0302020104020203" pitchFamily="34" charset="0"/>
              </a:rPr>
              <a:t>occoccoc</a:t>
            </a:r>
            <a:endParaRPr lang="en-US" dirty="0">
              <a:latin typeface="Gill Sans Nova Light" panose="020B0302020104020203" pitchFamily="34" charset="0"/>
            </a:endParaRPr>
          </a:p>
          <a:p>
            <a:r>
              <a:rPr lang="en-US" dirty="0">
                <a:latin typeface="Gill Sans Nova Light" panose="020B0302020104020203" pitchFamily="34" charset="0"/>
              </a:rPr>
              <a:t>t=1 </a:t>
            </a:r>
            <a:r>
              <a:rPr lang="en-US" dirty="0" err="1">
                <a:latin typeface="Gill Sans Nova Light" panose="020B0302020104020203" pitchFamily="34" charset="0"/>
              </a:rPr>
              <a:t>oocooccc</a:t>
            </a:r>
            <a:endParaRPr lang="en-US" dirty="0">
              <a:latin typeface="Gill Sans Nova Light" panose="020B0302020104020203" pitchFamily="34" charset="0"/>
            </a:endParaRPr>
          </a:p>
          <a:p>
            <a:r>
              <a:rPr lang="en-US" dirty="0">
                <a:latin typeface="Gill Sans Nova Light" panose="020B0302020104020203" pitchFamily="34" charset="0"/>
              </a:rPr>
              <a:t>t=5 </a:t>
            </a:r>
            <a:r>
              <a:rPr lang="en-US" dirty="0" err="1">
                <a:latin typeface="Gill Sans Nova Light" panose="020B0302020104020203" pitchFamily="34" charset="0"/>
              </a:rPr>
              <a:t>cccccccco</a:t>
            </a:r>
            <a:endParaRPr lang="en-US" dirty="0">
              <a:latin typeface="Gill Sans Nova Light" panose="020B0302020104020203" pitchFamily="34" charset="0"/>
            </a:endParaRPr>
          </a:p>
          <a:p>
            <a:r>
              <a:rPr lang="en-US" dirty="0">
                <a:latin typeface="Gill Sans Nova Light" panose="020B0302020104020203" pitchFamily="34" charset="0"/>
              </a:rPr>
              <a:t>t=7 </a:t>
            </a:r>
            <a:r>
              <a:rPr lang="en-US" dirty="0" err="1">
                <a:latin typeface="Gill Sans Nova Light" panose="020B0302020104020203" pitchFamily="34" charset="0"/>
              </a:rPr>
              <a:t>ococcccc</a:t>
            </a:r>
            <a:endParaRPr lang="en-US" dirty="0">
              <a:latin typeface="Gill Sans Nova Light" panose="020B0302020104020203" pitchFamily="34" charset="0"/>
            </a:endParaRPr>
          </a:p>
          <a:p>
            <a:r>
              <a:rPr lang="en-US" dirty="0">
                <a:latin typeface="Gill Sans Nova Light" panose="020B0302020104020203" pitchFamily="34" charset="0"/>
              </a:rPr>
              <a:t>       ……</a:t>
            </a:r>
          </a:p>
        </p:txBody>
      </p:sp>
      <p:sp>
        <p:nvSpPr>
          <p:cNvPr id="56" name="Rectangle 55">
            <a:extLst>
              <a:ext uri="{FF2B5EF4-FFF2-40B4-BE49-F238E27FC236}">
                <a16:creationId xmlns:a16="http://schemas.microsoft.com/office/drawing/2014/main" id="{BFD0100D-6ED4-4683-9264-8B6CC9A8ECB5}"/>
              </a:ext>
            </a:extLst>
          </p:cNvPr>
          <p:cNvSpPr/>
          <p:nvPr/>
        </p:nvSpPr>
        <p:spPr>
          <a:xfrm>
            <a:off x="9445502" y="4161685"/>
            <a:ext cx="2271840" cy="461665"/>
          </a:xfrm>
          <a:prstGeom prst="rect">
            <a:avLst/>
          </a:prstGeom>
        </p:spPr>
        <p:txBody>
          <a:bodyPr wrap="none">
            <a:spAutoFit/>
          </a:bodyPr>
          <a:lstStyle/>
          <a:p>
            <a:r>
              <a:rPr lang="en-US" b="1" dirty="0">
                <a:latin typeface="Gill Sans Nova Light" panose="020B0302020104020203" pitchFamily="34" charset="0"/>
              </a:rPr>
              <a:t>G</a:t>
            </a:r>
            <a:r>
              <a:rPr lang="en-US" dirty="0">
                <a:latin typeface="Gill Sans Nova Light" panose="020B0302020104020203" pitchFamily="34" charset="0"/>
              </a:rPr>
              <a:t>ate </a:t>
            </a:r>
            <a:r>
              <a:rPr lang="en-US" b="1" dirty="0">
                <a:latin typeface="Gill Sans Nova Light" panose="020B0302020104020203" pitchFamily="34" charset="0"/>
              </a:rPr>
              <a:t>C</a:t>
            </a:r>
            <a:r>
              <a:rPr lang="en-US" dirty="0">
                <a:latin typeface="Gill Sans Nova Light" panose="020B0302020104020203" pitchFamily="34" charset="0"/>
              </a:rPr>
              <a:t>ontrol </a:t>
            </a:r>
            <a:r>
              <a:rPr lang="en-US" b="1" dirty="0">
                <a:latin typeface="Gill Sans Nova Light" panose="020B0302020104020203" pitchFamily="34" charset="0"/>
              </a:rPr>
              <a:t>L</a:t>
            </a:r>
            <a:r>
              <a:rPr lang="en-US" dirty="0">
                <a:latin typeface="Gill Sans Nova Light" panose="020B0302020104020203" pitchFamily="34" charset="0"/>
              </a:rPr>
              <a:t>ist</a:t>
            </a:r>
          </a:p>
        </p:txBody>
      </p:sp>
    </p:spTree>
    <p:extLst>
      <p:ext uri="{BB962C8B-B14F-4D97-AF65-F5344CB8AC3E}">
        <p14:creationId xmlns:p14="http://schemas.microsoft.com/office/powerpoint/2010/main" val="278892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051E30F-0CFD-49C2-860D-041463D0DDB1}"/>
              </a:ext>
            </a:extLst>
          </p:cNvPr>
          <p:cNvCxnSpPr>
            <a:cxnSpLocks/>
            <a:endCxn id="101" idx="1"/>
          </p:cNvCxnSpPr>
          <p:nvPr/>
        </p:nvCxnSpPr>
        <p:spPr>
          <a:xfrm flipV="1">
            <a:off x="8167298" y="1529616"/>
            <a:ext cx="390019" cy="8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171AA3D-9D30-4A6B-B921-0594041B4964}"/>
              </a:ext>
            </a:extLst>
          </p:cNvPr>
          <p:cNvCxnSpPr>
            <a:cxnSpLocks/>
          </p:cNvCxnSpPr>
          <p:nvPr/>
        </p:nvCxnSpPr>
        <p:spPr>
          <a:xfrm>
            <a:off x="8159418" y="2381834"/>
            <a:ext cx="442723"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FA731160-EF75-4A7B-BAF4-AE58791C0776}"/>
              </a:ext>
            </a:extLst>
          </p:cNvPr>
          <p:cNvCxnSpPr>
            <a:cxnSpLocks/>
          </p:cNvCxnSpPr>
          <p:nvPr/>
        </p:nvCxnSpPr>
        <p:spPr>
          <a:xfrm>
            <a:off x="8158793" y="3316391"/>
            <a:ext cx="41967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40E2E30-E571-412B-A9ED-9712E7F6C77F}"/>
              </a:ext>
            </a:extLst>
          </p:cNvPr>
          <p:cNvCxnSpPr>
            <a:cxnSpLocks/>
          </p:cNvCxnSpPr>
          <p:nvPr/>
        </p:nvCxnSpPr>
        <p:spPr>
          <a:xfrm>
            <a:off x="8196014" y="5216879"/>
            <a:ext cx="459249" cy="1336"/>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39" name="Rectangle">
            <a:extLst>
              <a:ext uri="{FF2B5EF4-FFF2-40B4-BE49-F238E27FC236}">
                <a16:creationId xmlns:a16="http://schemas.microsoft.com/office/drawing/2014/main" id="{5BDFB165-DD15-4F2D-A081-F8344E180D81}"/>
              </a:ext>
            </a:extLst>
          </p:cNvPr>
          <p:cNvSpPr/>
          <p:nvPr/>
        </p:nvSpPr>
        <p:spPr>
          <a:xfrm>
            <a:off x="1822340" y="805184"/>
            <a:ext cx="7757161" cy="5400813"/>
          </a:xfrm>
          <a:prstGeom prst="rect">
            <a:avLst/>
          </a:prstGeom>
          <a:ln w="25400">
            <a:solidFill>
              <a:srgbClr val="85888D"/>
            </a:solidFill>
            <a:miter lim="400000"/>
          </a:ln>
        </p:spPr>
        <p:txBody>
          <a:bodyPr lIns="50800" tIns="50800" rIns="50800" bIns="50800" anchor="ctr"/>
          <a:lstStyle/>
          <a:p>
            <a:pPr>
              <a:defRPr sz="2400"/>
            </a:pPr>
            <a:endParaRPr/>
          </a:p>
        </p:txBody>
      </p:sp>
      <p:sp>
        <p:nvSpPr>
          <p:cNvPr id="137" name="Line">
            <a:extLst>
              <a:ext uri="{FF2B5EF4-FFF2-40B4-BE49-F238E27FC236}">
                <a16:creationId xmlns:a16="http://schemas.microsoft.com/office/drawing/2014/main" id="{5B8B15BE-A920-41DA-ACBB-13089CBD46CA}"/>
              </a:ext>
            </a:extLst>
          </p:cNvPr>
          <p:cNvSpPr/>
          <p:nvPr/>
        </p:nvSpPr>
        <p:spPr>
          <a:xfrm>
            <a:off x="3604543" y="3507066"/>
            <a:ext cx="739974"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TSN (</a:t>
            </a:r>
            <a:r>
              <a:rPr lang="en-US" sz="3200" dirty="0" err="1">
                <a:latin typeface="Gill Sans Nova Light" panose="020B0302020104020203" pitchFamily="34" charset="0"/>
              </a:rPr>
              <a:t>Qbv</a:t>
            </a:r>
            <a:r>
              <a:rPr lang="en-US" sz="3200" dirty="0">
                <a:latin typeface="Gill Sans Nova Light" panose="020B0302020104020203" pitchFamily="34" charset="0"/>
              </a:rPr>
              <a:t>) switch</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75" name="Image" descr="Image">
            <a:extLst>
              <a:ext uri="{FF2B5EF4-FFF2-40B4-BE49-F238E27FC236}">
                <a16:creationId xmlns:a16="http://schemas.microsoft.com/office/drawing/2014/main" id="{84D94DF2-8F3D-485F-AE27-06C759E30431}"/>
              </a:ext>
            </a:extLst>
          </p:cNvPr>
          <p:cNvPicPr>
            <a:picLocks noChangeAspect="1"/>
          </p:cNvPicPr>
          <p:nvPr/>
        </p:nvPicPr>
        <p:blipFill>
          <a:blip r:embed="rId2"/>
          <a:stretch>
            <a:fillRect/>
          </a:stretch>
        </p:blipFill>
        <p:spPr>
          <a:xfrm>
            <a:off x="2708500" y="5317601"/>
            <a:ext cx="1914993" cy="910829"/>
          </a:xfrm>
          <a:prstGeom prst="rect">
            <a:avLst/>
          </a:prstGeom>
          <a:ln w="12700">
            <a:miter lim="400000"/>
          </a:ln>
        </p:spPr>
      </p:pic>
      <p:sp>
        <p:nvSpPr>
          <p:cNvPr id="76" name="Line">
            <a:extLst>
              <a:ext uri="{FF2B5EF4-FFF2-40B4-BE49-F238E27FC236}">
                <a16:creationId xmlns:a16="http://schemas.microsoft.com/office/drawing/2014/main" id="{9F694F79-B71E-4710-96EA-205B5056AB03}"/>
              </a:ext>
            </a:extLst>
          </p:cNvPr>
          <p:cNvSpPr/>
          <p:nvPr/>
        </p:nvSpPr>
        <p:spPr>
          <a:xfrm flipV="1">
            <a:off x="5593537" y="1510824"/>
            <a:ext cx="715800" cy="1977665"/>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7" name="Line">
            <a:extLst>
              <a:ext uri="{FF2B5EF4-FFF2-40B4-BE49-F238E27FC236}">
                <a16:creationId xmlns:a16="http://schemas.microsoft.com/office/drawing/2014/main" id="{FC89CF7A-DE3F-4538-A3C2-D3888B68EFA4}"/>
              </a:ext>
            </a:extLst>
          </p:cNvPr>
          <p:cNvSpPr/>
          <p:nvPr/>
        </p:nvSpPr>
        <p:spPr>
          <a:xfrm flipV="1">
            <a:off x="5581770" y="2374698"/>
            <a:ext cx="714718" cy="1141688"/>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8" name="Line">
            <a:extLst>
              <a:ext uri="{FF2B5EF4-FFF2-40B4-BE49-F238E27FC236}">
                <a16:creationId xmlns:a16="http://schemas.microsoft.com/office/drawing/2014/main" id="{2A721A80-7F9C-4DBB-879B-5CEA2434C4C6}"/>
              </a:ext>
            </a:extLst>
          </p:cNvPr>
          <p:cNvSpPr/>
          <p:nvPr/>
        </p:nvSpPr>
        <p:spPr>
          <a:xfrm flipV="1">
            <a:off x="5589713" y="3316391"/>
            <a:ext cx="736420" cy="195157"/>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9" name="T=">
            <a:extLst>
              <a:ext uri="{FF2B5EF4-FFF2-40B4-BE49-F238E27FC236}">
                <a16:creationId xmlns:a16="http://schemas.microsoft.com/office/drawing/2014/main" id="{2FA6DBA6-6E55-4B52-99A9-0E754755E750}"/>
              </a:ext>
            </a:extLst>
          </p:cNvPr>
          <p:cNvSpPr txBox="1"/>
          <p:nvPr/>
        </p:nvSpPr>
        <p:spPr>
          <a:xfrm>
            <a:off x="8356177" y="5345876"/>
            <a:ext cx="4648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T=</a:t>
            </a:r>
          </a:p>
        </p:txBody>
      </p:sp>
      <p:sp>
        <p:nvSpPr>
          <p:cNvPr id="80" name="1">
            <a:extLst>
              <a:ext uri="{FF2B5EF4-FFF2-40B4-BE49-F238E27FC236}">
                <a16:creationId xmlns:a16="http://schemas.microsoft.com/office/drawing/2014/main" id="{AD273006-6DE0-4B66-A67A-0C0DF1E56339}"/>
              </a:ext>
            </a:extLst>
          </p:cNvPr>
          <p:cNvSpPr txBox="1"/>
          <p:nvPr/>
        </p:nvSpPr>
        <p:spPr>
          <a:xfrm>
            <a:off x="8827474" y="5347384"/>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1</a:t>
            </a:r>
          </a:p>
        </p:txBody>
      </p:sp>
      <p:sp>
        <p:nvSpPr>
          <p:cNvPr id="81" name="2">
            <a:extLst>
              <a:ext uri="{FF2B5EF4-FFF2-40B4-BE49-F238E27FC236}">
                <a16:creationId xmlns:a16="http://schemas.microsoft.com/office/drawing/2014/main" id="{B495E9BF-910B-4929-82F4-B6C3AF18001E}"/>
              </a:ext>
            </a:extLst>
          </p:cNvPr>
          <p:cNvSpPr txBox="1"/>
          <p:nvPr/>
        </p:nvSpPr>
        <p:spPr>
          <a:xfrm>
            <a:off x="8845843" y="5347384"/>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2</a:t>
            </a:r>
          </a:p>
        </p:txBody>
      </p:sp>
      <p:sp>
        <p:nvSpPr>
          <p:cNvPr id="82" name="3">
            <a:extLst>
              <a:ext uri="{FF2B5EF4-FFF2-40B4-BE49-F238E27FC236}">
                <a16:creationId xmlns:a16="http://schemas.microsoft.com/office/drawing/2014/main" id="{8D37E985-C7F0-425D-88EB-8A8ADDA331D1}"/>
              </a:ext>
            </a:extLst>
          </p:cNvPr>
          <p:cNvSpPr txBox="1"/>
          <p:nvPr/>
        </p:nvSpPr>
        <p:spPr>
          <a:xfrm>
            <a:off x="8846991" y="5345876"/>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3</a:t>
            </a:r>
          </a:p>
        </p:txBody>
      </p:sp>
      <p:sp>
        <p:nvSpPr>
          <p:cNvPr id="83" name="4">
            <a:extLst>
              <a:ext uri="{FF2B5EF4-FFF2-40B4-BE49-F238E27FC236}">
                <a16:creationId xmlns:a16="http://schemas.microsoft.com/office/drawing/2014/main" id="{9D56F27D-E02F-45E0-A9C8-D8979D5B64F6}"/>
              </a:ext>
            </a:extLst>
          </p:cNvPr>
          <p:cNvSpPr txBox="1"/>
          <p:nvPr/>
        </p:nvSpPr>
        <p:spPr>
          <a:xfrm>
            <a:off x="8845843" y="5347384"/>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4</a:t>
            </a:r>
          </a:p>
        </p:txBody>
      </p:sp>
      <p:sp>
        <p:nvSpPr>
          <p:cNvPr id="84" name="0">
            <a:extLst>
              <a:ext uri="{FF2B5EF4-FFF2-40B4-BE49-F238E27FC236}">
                <a16:creationId xmlns:a16="http://schemas.microsoft.com/office/drawing/2014/main" id="{D0344998-4255-4127-BEA8-F568BD42DCCB}"/>
              </a:ext>
            </a:extLst>
          </p:cNvPr>
          <p:cNvSpPr txBox="1"/>
          <p:nvPr/>
        </p:nvSpPr>
        <p:spPr>
          <a:xfrm>
            <a:off x="8825102" y="5341053"/>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0</a:t>
            </a:r>
          </a:p>
        </p:txBody>
      </p:sp>
      <p:sp>
        <p:nvSpPr>
          <p:cNvPr id="85" name="5">
            <a:extLst>
              <a:ext uri="{FF2B5EF4-FFF2-40B4-BE49-F238E27FC236}">
                <a16:creationId xmlns:a16="http://schemas.microsoft.com/office/drawing/2014/main" id="{368147E5-F2F7-4504-8EDD-5B65675C3D42}"/>
              </a:ext>
            </a:extLst>
          </p:cNvPr>
          <p:cNvSpPr txBox="1"/>
          <p:nvPr/>
        </p:nvSpPr>
        <p:spPr>
          <a:xfrm>
            <a:off x="8845843" y="5341053"/>
            <a:ext cx="251672" cy="84388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defTabSz="457200">
              <a:lnSpc>
                <a:spcPts val="7000"/>
              </a:lnSpc>
              <a:spcBef>
                <a:spcPts val="1200"/>
              </a:spcBef>
              <a:defRPr sz="3966">
                <a:latin typeface="Gill Sans Light"/>
                <a:ea typeface="Gill Sans Light"/>
                <a:cs typeface="Gill Sans Light"/>
                <a:sym typeface="Gill Sans Light"/>
              </a:defRPr>
            </a:lvl1pPr>
          </a:lstStyle>
          <a:p>
            <a:r>
              <a:rPr sz="2788"/>
              <a:t>5</a:t>
            </a:r>
          </a:p>
        </p:txBody>
      </p:sp>
      <p:sp>
        <p:nvSpPr>
          <p:cNvPr id="86" name="Port A (ingress)">
            <a:extLst>
              <a:ext uri="{FF2B5EF4-FFF2-40B4-BE49-F238E27FC236}">
                <a16:creationId xmlns:a16="http://schemas.microsoft.com/office/drawing/2014/main" id="{B4EC1FD2-8C80-484A-BCB9-522DD205996C}"/>
              </a:ext>
            </a:extLst>
          </p:cNvPr>
          <p:cNvSpPr/>
          <p:nvPr/>
        </p:nvSpPr>
        <p:spPr>
          <a:xfrm>
            <a:off x="1328717" y="1851369"/>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A (ingress) </a:t>
            </a:r>
          </a:p>
        </p:txBody>
      </p:sp>
      <p:sp>
        <p:nvSpPr>
          <p:cNvPr id="87" name="Port B (ingress)">
            <a:extLst>
              <a:ext uri="{FF2B5EF4-FFF2-40B4-BE49-F238E27FC236}">
                <a16:creationId xmlns:a16="http://schemas.microsoft.com/office/drawing/2014/main" id="{8F7CE5A8-5F6C-4AB0-86CD-17B5A44D5F0F}"/>
              </a:ext>
            </a:extLst>
          </p:cNvPr>
          <p:cNvSpPr/>
          <p:nvPr/>
        </p:nvSpPr>
        <p:spPr>
          <a:xfrm>
            <a:off x="1328717" y="4123104"/>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600" dirty="0"/>
              <a:t>Port B (ingress)</a:t>
            </a:r>
          </a:p>
        </p:txBody>
      </p:sp>
      <p:sp>
        <p:nvSpPr>
          <p:cNvPr id="88" name="Line">
            <a:extLst>
              <a:ext uri="{FF2B5EF4-FFF2-40B4-BE49-F238E27FC236}">
                <a16:creationId xmlns:a16="http://schemas.microsoft.com/office/drawing/2014/main" id="{64029514-4DDB-4B28-8CE6-B4E685636240}"/>
              </a:ext>
            </a:extLst>
          </p:cNvPr>
          <p:cNvSpPr/>
          <p:nvPr/>
        </p:nvSpPr>
        <p:spPr>
          <a:xfrm>
            <a:off x="2235761" y="2307742"/>
            <a:ext cx="334983" cy="114490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89" name="Line">
            <a:extLst>
              <a:ext uri="{FF2B5EF4-FFF2-40B4-BE49-F238E27FC236}">
                <a16:creationId xmlns:a16="http://schemas.microsoft.com/office/drawing/2014/main" id="{C7C171D2-6050-4F7D-BCED-C92F3C531691}"/>
              </a:ext>
            </a:extLst>
          </p:cNvPr>
          <p:cNvSpPr/>
          <p:nvPr/>
        </p:nvSpPr>
        <p:spPr>
          <a:xfrm flipV="1">
            <a:off x="2234645" y="3460934"/>
            <a:ext cx="336099" cy="108734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90" name="Switching fabric">
            <a:extLst>
              <a:ext uri="{FF2B5EF4-FFF2-40B4-BE49-F238E27FC236}">
                <a16:creationId xmlns:a16="http://schemas.microsoft.com/office/drawing/2014/main" id="{B044F5FE-3FC0-43BD-819A-4816396815C8}"/>
              </a:ext>
            </a:extLst>
          </p:cNvPr>
          <p:cNvSpPr/>
          <p:nvPr/>
        </p:nvSpPr>
        <p:spPr>
          <a:xfrm>
            <a:off x="2593581" y="2374698"/>
            <a:ext cx="1010262" cy="2163805"/>
          </a:xfrm>
          <a:prstGeom prst="rect">
            <a:avLst/>
          </a:prstGeom>
          <a:solidFill>
            <a:srgbClr val="D3F7DB"/>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vert"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lnSpc>
                <a:spcPct val="100000"/>
              </a:lnSpc>
            </a:pPr>
            <a:r>
              <a:rPr dirty="0"/>
              <a:t>Switching fabric</a:t>
            </a:r>
          </a:p>
        </p:txBody>
      </p:sp>
      <p:sp>
        <p:nvSpPr>
          <p:cNvPr id="91" name="Priority filter">
            <a:extLst>
              <a:ext uri="{FF2B5EF4-FFF2-40B4-BE49-F238E27FC236}">
                <a16:creationId xmlns:a16="http://schemas.microsoft.com/office/drawing/2014/main" id="{97C8C589-AC3B-46C1-9041-4F7AC50295B6}"/>
              </a:ext>
            </a:extLst>
          </p:cNvPr>
          <p:cNvSpPr/>
          <p:nvPr/>
        </p:nvSpPr>
        <p:spPr>
          <a:xfrm>
            <a:off x="4344517" y="2384471"/>
            <a:ext cx="1249019" cy="2163805"/>
          </a:xfrm>
          <a:prstGeom prst="rect">
            <a:avLst/>
          </a:prstGeom>
          <a:solidFill>
            <a:srgbClr val="DCE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4900"/>
              </a:lnSpc>
              <a:spcBef>
                <a:spcPts val="1200"/>
              </a:spcBef>
              <a:defRPr sz="2200">
                <a:latin typeface="Gill Sans Light"/>
                <a:ea typeface="Gill Sans Light"/>
                <a:cs typeface="Gill Sans Light"/>
                <a:sym typeface="Gill Sans Light"/>
              </a:defRPr>
            </a:lvl1pPr>
          </a:lstStyle>
          <a:p>
            <a:pPr algn="ctr"/>
            <a:r>
              <a:rPr lang="de-AT" sz="2400" dirty="0" err="1"/>
              <a:t>Priority</a:t>
            </a:r>
            <a:r>
              <a:rPr lang="de-AT" sz="2400" dirty="0"/>
              <a:t> </a:t>
            </a:r>
            <a:r>
              <a:rPr lang="de-AT" sz="2400" dirty="0" err="1"/>
              <a:t>filter</a:t>
            </a:r>
            <a:endParaRPr sz="2400" dirty="0"/>
          </a:p>
        </p:txBody>
      </p:sp>
      <p:pic>
        <p:nvPicPr>
          <p:cNvPr id="92" name="Graphic 91" descr="Monthly calendar">
            <a:extLst>
              <a:ext uri="{FF2B5EF4-FFF2-40B4-BE49-F238E27FC236}">
                <a16:creationId xmlns:a16="http://schemas.microsoft.com/office/drawing/2014/main" id="{7231D990-DA14-4EC9-931F-72B87F24F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0736" y="972310"/>
            <a:ext cx="914400" cy="914400"/>
          </a:xfrm>
          <a:prstGeom prst="rect">
            <a:avLst/>
          </a:prstGeom>
        </p:spPr>
      </p:pic>
      <p:pic>
        <p:nvPicPr>
          <p:cNvPr id="93" name="Graphic 92" descr="Clock">
            <a:extLst>
              <a:ext uri="{FF2B5EF4-FFF2-40B4-BE49-F238E27FC236}">
                <a16:creationId xmlns:a16="http://schemas.microsoft.com/office/drawing/2014/main" id="{21B90DFE-31BE-4FEB-806C-D57CB5E75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8058" y="1024510"/>
            <a:ext cx="914400" cy="914400"/>
          </a:xfrm>
          <a:prstGeom prst="rect">
            <a:avLst/>
          </a:prstGeom>
        </p:spPr>
      </p:pic>
      <p:sp>
        <p:nvSpPr>
          <p:cNvPr id="94" name="Rectangle 93">
            <a:extLst>
              <a:ext uri="{FF2B5EF4-FFF2-40B4-BE49-F238E27FC236}">
                <a16:creationId xmlns:a16="http://schemas.microsoft.com/office/drawing/2014/main" id="{90E78C4E-F417-4C06-8732-C099791D6360}"/>
              </a:ext>
            </a:extLst>
          </p:cNvPr>
          <p:cNvSpPr/>
          <p:nvPr/>
        </p:nvSpPr>
        <p:spPr>
          <a:xfrm>
            <a:off x="3505594" y="1121075"/>
            <a:ext cx="450764" cy="707886"/>
          </a:xfrm>
          <a:prstGeom prst="rect">
            <a:avLst/>
          </a:prstGeom>
        </p:spPr>
        <p:txBody>
          <a:bodyPr wrap="none">
            <a:spAutoFit/>
          </a:bodyPr>
          <a:lstStyle/>
          <a:p>
            <a:pPr lvl="0"/>
            <a:r>
              <a:rPr lang="en-US" sz="4000" dirty="0">
                <a:latin typeface="Gill Sans Nova Light" panose="020B0302020104020203" pitchFamily="34" charset="0"/>
              </a:rPr>
              <a:t>+</a:t>
            </a:r>
            <a:endParaRPr lang="en-US" sz="4000" dirty="0"/>
          </a:p>
        </p:txBody>
      </p:sp>
      <p:sp>
        <p:nvSpPr>
          <p:cNvPr id="95" name="Port C (egress)">
            <a:extLst>
              <a:ext uri="{FF2B5EF4-FFF2-40B4-BE49-F238E27FC236}">
                <a16:creationId xmlns:a16="http://schemas.microsoft.com/office/drawing/2014/main" id="{2ADDF0F2-3552-4166-9E77-2F2B8BB7A5C3}"/>
              </a:ext>
            </a:extLst>
          </p:cNvPr>
          <p:cNvSpPr/>
          <p:nvPr/>
        </p:nvSpPr>
        <p:spPr>
          <a:xfrm>
            <a:off x="9115179" y="3007664"/>
            <a:ext cx="907045" cy="947395"/>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lnSpc>
                <a:spcPts val="5200"/>
              </a:lnSpc>
              <a:spcBef>
                <a:spcPts val="1200"/>
              </a:spcBef>
              <a:defRPr sz="2466">
                <a:latin typeface="Gill Sans Light"/>
                <a:ea typeface="Gill Sans Light"/>
                <a:cs typeface="Gill Sans Light"/>
                <a:sym typeface="Gill Sans Light"/>
              </a:defRPr>
            </a:lvl1pPr>
          </a:lstStyle>
          <a:p>
            <a:pPr algn="ctr">
              <a:lnSpc>
                <a:spcPct val="100000"/>
              </a:lnSpc>
            </a:pPr>
            <a:r>
              <a:rPr sz="1800" dirty="0"/>
              <a:t>Port C (egress)</a:t>
            </a:r>
          </a:p>
        </p:txBody>
      </p:sp>
      <p:sp>
        <p:nvSpPr>
          <p:cNvPr id="96" name="Line">
            <a:extLst>
              <a:ext uri="{FF2B5EF4-FFF2-40B4-BE49-F238E27FC236}">
                <a16:creationId xmlns:a16="http://schemas.microsoft.com/office/drawing/2014/main" id="{A64984FB-3222-4860-BB05-1955B62CD103}"/>
              </a:ext>
            </a:extLst>
          </p:cNvPr>
          <p:cNvSpPr/>
          <p:nvPr/>
        </p:nvSpPr>
        <p:spPr>
          <a:xfrm>
            <a:off x="8570771" y="1510825"/>
            <a:ext cx="532887" cy="2018508"/>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97" name="Line">
            <a:extLst>
              <a:ext uri="{FF2B5EF4-FFF2-40B4-BE49-F238E27FC236}">
                <a16:creationId xmlns:a16="http://schemas.microsoft.com/office/drawing/2014/main" id="{94FC4009-357A-4EF9-B5CE-B72D3AF5AA8C}"/>
              </a:ext>
            </a:extLst>
          </p:cNvPr>
          <p:cNvSpPr/>
          <p:nvPr/>
        </p:nvSpPr>
        <p:spPr>
          <a:xfrm>
            <a:off x="8581535" y="2370704"/>
            <a:ext cx="505250" cy="1110181"/>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98" name="Line">
            <a:extLst>
              <a:ext uri="{FF2B5EF4-FFF2-40B4-BE49-F238E27FC236}">
                <a16:creationId xmlns:a16="http://schemas.microsoft.com/office/drawing/2014/main" id="{6183788F-BA05-41AE-8AF3-B4A3BE7EF3CA}"/>
              </a:ext>
            </a:extLst>
          </p:cNvPr>
          <p:cNvSpPr/>
          <p:nvPr/>
        </p:nvSpPr>
        <p:spPr>
          <a:xfrm>
            <a:off x="8581535" y="3316391"/>
            <a:ext cx="521241" cy="170366"/>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99" name="Line">
            <a:extLst>
              <a:ext uri="{FF2B5EF4-FFF2-40B4-BE49-F238E27FC236}">
                <a16:creationId xmlns:a16="http://schemas.microsoft.com/office/drawing/2014/main" id="{C0E71494-A2D0-449F-A6F6-4006ED552E86}"/>
              </a:ext>
            </a:extLst>
          </p:cNvPr>
          <p:cNvSpPr/>
          <p:nvPr/>
        </p:nvSpPr>
        <p:spPr>
          <a:xfrm flipV="1">
            <a:off x="8639328" y="3438631"/>
            <a:ext cx="467656" cy="1775922"/>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00" name="Line">
            <a:extLst>
              <a:ext uri="{FF2B5EF4-FFF2-40B4-BE49-F238E27FC236}">
                <a16:creationId xmlns:a16="http://schemas.microsoft.com/office/drawing/2014/main" id="{3104C174-5C17-4F68-AED2-E5BFB3CE8C5A}"/>
              </a:ext>
            </a:extLst>
          </p:cNvPr>
          <p:cNvSpPr/>
          <p:nvPr/>
        </p:nvSpPr>
        <p:spPr>
          <a:xfrm>
            <a:off x="10022224" y="3492457"/>
            <a:ext cx="739974"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01" name="Line">
            <a:extLst>
              <a:ext uri="{FF2B5EF4-FFF2-40B4-BE49-F238E27FC236}">
                <a16:creationId xmlns:a16="http://schemas.microsoft.com/office/drawing/2014/main" id="{57C4A377-5F7F-4039-A4EB-F3F4463D85D6}"/>
              </a:ext>
            </a:extLst>
          </p:cNvPr>
          <p:cNvSpPr/>
          <p:nvPr/>
        </p:nvSpPr>
        <p:spPr>
          <a:xfrm flipV="1">
            <a:off x="8190982" y="1529617"/>
            <a:ext cx="366335" cy="0"/>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102" name="Line">
            <a:extLst>
              <a:ext uri="{FF2B5EF4-FFF2-40B4-BE49-F238E27FC236}">
                <a16:creationId xmlns:a16="http://schemas.microsoft.com/office/drawing/2014/main" id="{3D743C39-1587-443D-99FD-C46C0E99A000}"/>
              </a:ext>
            </a:extLst>
          </p:cNvPr>
          <p:cNvSpPr/>
          <p:nvPr/>
        </p:nvSpPr>
        <p:spPr>
          <a:xfrm flipV="1">
            <a:off x="8222740" y="5214342"/>
            <a:ext cx="393540" cy="3662"/>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123" name="Line">
            <a:extLst>
              <a:ext uri="{FF2B5EF4-FFF2-40B4-BE49-F238E27FC236}">
                <a16:creationId xmlns:a16="http://schemas.microsoft.com/office/drawing/2014/main" id="{B18B8C37-6C4F-4AA9-A56E-D26B4999223B}"/>
              </a:ext>
            </a:extLst>
          </p:cNvPr>
          <p:cNvSpPr/>
          <p:nvPr/>
        </p:nvSpPr>
        <p:spPr>
          <a:xfrm flipV="1">
            <a:off x="8175856" y="2115489"/>
            <a:ext cx="319088" cy="260808"/>
          </a:xfrm>
          <a:prstGeom prst="line">
            <a:avLst/>
          </a:prstGeom>
          <a:ln w="57150">
            <a:solidFill>
              <a:srgbClr val="FF0000"/>
            </a:solidFill>
            <a:miter lim="400000"/>
            <a:headEnd type="diamond"/>
            <a:tailEnd type="diamond"/>
          </a:ln>
        </p:spPr>
        <p:txBody>
          <a:bodyPr lIns="50800" tIns="50800" rIns="50800" bIns="50800" anchor="ctr"/>
          <a:lstStyle/>
          <a:p>
            <a:pPr>
              <a:defRPr sz="2400"/>
            </a:pPr>
            <a:endParaRPr/>
          </a:p>
        </p:txBody>
      </p:sp>
      <p:sp>
        <p:nvSpPr>
          <p:cNvPr id="124" name="Line">
            <a:extLst>
              <a:ext uri="{FF2B5EF4-FFF2-40B4-BE49-F238E27FC236}">
                <a16:creationId xmlns:a16="http://schemas.microsoft.com/office/drawing/2014/main" id="{9A607E95-21E4-447A-B903-94EA0847FDFC}"/>
              </a:ext>
            </a:extLst>
          </p:cNvPr>
          <p:cNvSpPr/>
          <p:nvPr/>
        </p:nvSpPr>
        <p:spPr>
          <a:xfrm flipV="1">
            <a:off x="8188183" y="3003941"/>
            <a:ext cx="297235" cy="283876"/>
          </a:xfrm>
          <a:prstGeom prst="line">
            <a:avLst/>
          </a:prstGeom>
          <a:ln w="57150">
            <a:solidFill>
              <a:srgbClr val="FF0000"/>
            </a:solidFill>
            <a:miter lim="400000"/>
            <a:headEnd type="diamond"/>
            <a:tailEnd type="diamond"/>
          </a:ln>
        </p:spPr>
        <p:txBody>
          <a:bodyPr lIns="50800" tIns="50800" rIns="50800" bIns="50800" anchor="ctr"/>
          <a:lstStyle/>
          <a:p>
            <a:pPr>
              <a:defRPr sz="2400"/>
            </a:pPr>
            <a:endParaRPr/>
          </a:p>
        </p:txBody>
      </p:sp>
      <p:sp>
        <p:nvSpPr>
          <p:cNvPr id="125" name="Line">
            <a:extLst>
              <a:ext uri="{FF2B5EF4-FFF2-40B4-BE49-F238E27FC236}">
                <a16:creationId xmlns:a16="http://schemas.microsoft.com/office/drawing/2014/main" id="{23FF4E87-94B0-46FE-9467-A01782C6D731}"/>
              </a:ext>
            </a:extLst>
          </p:cNvPr>
          <p:cNvSpPr/>
          <p:nvPr/>
        </p:nvSpPr>
        <p:spPr>
          <a:xfrm flipV="1">
            <a:off x="8184232" y="2381834"/>
            <a:ext cx="387965" cy="5404"/>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126" name="Line">
            <a:extLst>
              <a:ext uri="{FF2B5EF4-FFF2-40B4-BE49-F238E27FC236}">
                <a16:creationId xmlns:a16="http://schemas.microsoft.com/office/drawing/2014/main" id="{5DE59120-6F54-4523-AB7E-0B3D97D727F2}"/>
              </a:ext>
            </a:extLst>
          </p:cNvPr>
          <p:cNvSpPr/>
          <p:nvPr/>
        </p:nvSpPr>
        <p:spPr>
          <a:xfrm>
            <a:off x="8184232" y="3316391"/>
            <a:ext cx="421677" cy="0"/>
          </a:xfrm>
          <a:prstGeom prst="line">
            <a:avLst/>
          </a:prstGeom>
          <a:ln w="57150">
            <a:solidFill>
              <a:srgbClr val="00B050"/>
            </a:solidFill>
            <a:miter lim="400000"/>
            <a:headEnd type="diamond"/>
            <a:tailEnd type="diamond"/>
          </a:ln>
        </p:spPr>
        <p:txBody>
          <a:bodyPr lIns="50800" tIns="50800" rIns="50800" bIns="50800" anchor="ctr"/>
          <a:lstStyle/>
          <a:p>
            <a:pPr>
              <a:defRPr sz="2400"/>
            </a:pPr>
            <a:endParaRPr/>
          </a:p>
        </p:txBody>
      </p:sp>
      <p:sp>
        <p:nvSpPr>
          <p:cNvPr id="128" name="Line">
            <a:extLst>
              <a:ext uri="{FF2B5EF4-FFF2-40B4-BE49-F238E27FC236}">
                <a16:creationId xmlns:a16="http://schemas.microsoft.com/office/drawing/2014/main" id="{0896BC09-6DE5-4CD1-9CB2-5FDD44BB4A02}"/>
              </a:ext>
            </a:extLst>
          </p:cNvPr>
          <p:cNvSpPr/>
          <p:nvPr/>
        </p:nvSpPr>
        <p:spPr>
          <a:xfrm flipV="1">
            <a:off x="8198292" y="4961072"/>
            <a:ext cx="319088" cy="260808"/>
          </a:xfrm>
          <a:prstGeom prst="line">
            <a:avLst/>
          </a:prstGeom>
          <a:ln w="57150">
            <a:solidFill>
              <a:srgbClr val="FF0000"/>
            </a:solidFill>
            <a:miter lim="400000"/>
            <a:headEnd type="diamond"/>
            <a:tailEnd type="diamond"/>
          </a:ln>
        </p:spPr>
        <p:txBody>
          <a:bodyPr lIns="50800" tIns="50800" rIns="50800" bIns="50800" anchor="ctr"/>
          <a:lstStyle/>
          <a:p>
            <a:pPr>
              <a:defRPr sz="2400"/>
            </a:pPr>
            <a:endParaRPr/>
          </a:p>
        </p:txBody>
      </p:sp>
      <p:sp>
        <p:nvSpPr>
          <p:cNvPr id="129" name="Rectangle">
            <a:extLst>
              <a:ext uri="{FF2B5EF4-FFF2-40B4-BE49-F238E27FC236}">
                <a16:creationId xmlns:a16="http://schemas.microsoft.com/office/drawing/2014/main" id="{2C5CD139-9060-4C99-B337-2196ABF63D8F}"/>
              </a:ext>
            </a:extLst>
          </p:cNvPr>
          <p:cNvSpPr/>
          <p:nvPr/>
        </p:nvSpPr>
        <p:spPr>
          <a:xfrm>
            <a:off x="417094" y="2499994"/>
            <a:ext cx="432000" cy="432000"/>
          </a:xfrm>
          <a:prstGeom prst="rect">
            <a:avLst/>
          </a:prstGeom>
          <a:solidFill>
            <a:srgbClr val="F7941E"/>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30" name="Rectangle">
            <a:extLst>
              <a:ext uri="{FF2B5EF4-FFF2-40B4-BE49-F238E27FC236}">
                <a16:creationId xmlns:a16="http://schemas.microsoft.com/office/drawing/2014/main" id="{AA7279D6-2268-4DF5-85C6-AE2B05C01298}"/>
              </a:ext>
            </a:extLst>
          </p:cNvPr>
          <p:cNvSpPr/>
          <p:nvPr/>
        </p:nvSpPr>
        <p:spPr>
          <a:xfrm>
            <a:off x="407368" y="4094539"/>
            <a:ext cx="432000" cy="432000"/>
          </a:xfrm>
          <a:prstGeom prst="rect">
            <a:avLst/>
          </a:prstGeom>
          <a:solidFill>
            <a:srgbClr val="48CB5E"/>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31" name="Rectangle">
            <a:extLst>
              <a:ext uri="{FF2B5EF4-FFF2-40B4-BE49-F238E27FC236}">
                <a16:creationId xmlns:a16="http://schemas.microsoft.com/office/drawing/2014/main" id="{6491AF98-9ED4-4606-BF51-800ADB56D6FB}"/>
              </a:ext>
            </a:extLst>
          </p:cNvPr>
          <p:cNvSpPr/>
          <p:nvPr/>
        </p:nvSpPr>
        <p:spPr>
          <a:xfrm>
            <a:off x="407368" y="1741555"/>
            <a:ext cx="432000" cy="432000"/>
          </a:xfrm>
          <a:prstGeom prst="rect">
            <a:avLst/>
          </a:prstGeom>
          <a:solidFill>
            <a:srgbClr val="43C5FA"/>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32" name="Rectangle">
            <a:extLst>
              <a:ext uri="{FF2B5EF4-FFF2-40B4-BE49-F238E27FC236}">
                <a16:creationId xmlns:a16="http://schemas.microsoft.com/office/drawing/2014/main" id="{ED521E5F-B105-458C-AF34-9EFE4F234214}"/>
              </a:ext>
            </a:extLst>
          </p:cNvPr>
          <p:cNvSpPr/>
          <p:nvPr/>
        </p:nvSpPr>
        <p:spPr>
          <a:xfrm>
            <a:off x="417094" y="4685770"/>
            <a:ext cx="432000" cy="432000"/>
          </a:xfrm>
          <a:prstGeom prst="rect">
            <a:avLst/>
          </a:prstGeom>
          <a:solidFill>
            <a:srgbClr val="FF4D14"/>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35" name="Line">
            <a:extLst>
              <a:ext uri="{FF2B5EF4-FFF2-40B4-BE49-F238E27FC236}">
                <a16:creationId xmlns:a16="http://schemas.microsoft.com/office/drawing/2014/main" id="{068C2BCD-4E90-40AC-8CD3-9A1E51840FA2}"/>
              </a:ext>
            </a:extLst>
          </p:cNvPr>
          <p:cNvSpPr/>
          <p:nvPr/>
        </p:nvSpPr>
        <p:spPr>
          <a:xfrm>
            <a:off x="693652" y="2241176"/>
            <a:ext cx="649065"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36" name="Line">
            <a:extLst>
              <a:ext uri="{FF2B5EF4-FFF2-40B4-BE49-F238E27FC236}">
                <a16:creationId xmlns:a16="http://schemas.microsoft.com/office/drawing/2014/main" id="{CBC399E0-A4C3-4739-A6C0-E3CEDBC71172}"/>
              </a:ext>
            </a:extLst>
          </p:cNvPr>
          <p:cNvSpPr/>
          <p:nvPr/>
        </p:nvSpPr>
        <p:spPr>
          <a:xfrm>
            <a:off x="693652" y="4596801"/>
            <a:ext cx="649065" cy="0"/>
          </a:xfrm>
          <a:prstGeom prst="line">
            <a:avLst/>
          </a:prstGeom>
          <a:ln w="38100">
            <a:solidFill>
              <a:srgbClr val="85888D"/>
            </a:solidFill>
            <a:miter lim="400000"/>
            <a:tailEnd type="triangle"/>
          </a:ln>
        </p:spPr>
        <p:txBody>
          <a:bodyPr lIns="50800" tIns="50800" rIns="50800" bIns="50800" anchor="ctr"/>
          <a:lstStyle/>
          <a:p>
            <a:pPr>
              <a:defRPr sz="2400"/>
            </a:pPr>
            <a:endParaRPr/>
          </a:p>
        </p:txBody>
      </p:sp>
      <p:sp>
        <p:nvSpPr>
          <p:cNvPr id="138" name="Line">
            <a:extLst>
              <a:ext uri="{FF2B5EF4-FFF2-40B4-BE49-F238E27FC236}">
                <a16:creationId xmlns:a16="http://schemas.microsoft.com/office/drawing/2014/main" id="{1A6F1132-FA3B-4F5F-AF87-054DE7F1F343}"/>
              </a:ext>
            </a:extLst>
          </p:cNvPr>
          <p:cNvSpPr/>
          <p:nvPr/>
        </p:nvSpPr>
        <p:spPr>
          <a:xfrm>
            <a:off x="5605421" y="3543111"/>
            <a:ext cx="736420" cy="164096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133" name="Rectangle">
            <a:extLst>
              <a:ext uri="{FF2B5EF4-FFF2-40B4-BE49-F238E27FC236}">
                <a16:creationId xmlns:a16="http://schemas.microsoft.com/office/drawing/2014/main" id="{9F228BB1-0075-4B5B-A5A1-5343AB43D7DC}"/>
              </a:ext>
            </a:extLst>
          </p:cNvPr>
          <p:cNvSpPr/>
          <p:nvPr/>
        </p:nvSpPr>
        <p:spPr>
          <a:xfrm>
            <a:off x="417094" y="1738915"/>
            <a:ext cx="432000" cy="432000"/>
          </a:xfrm>
          <a:prstGeom prst="rect">
            <a:avLst/>
          </a:prstGeom>
          <a:solidFill>
            <a:srgbClr val="43C5FA"/>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34" name="Rectangle">
            <a:extLst>
              <a:ext uri="{FF2B5EF4-FFF2-40B4-BE49-F238E27FC236}">
                <a16:creationId xmlns:a16="http://schemas.microsoft.com/office/drawing/2014/main" id="{FAE932D7-207B-456C-AFA6-E9515FDDEF92}"/>
              </a:ext>
            </a:extLst>
          </p:cNvPr>
          <p:cNvSpPr/>
          <p:nvPr/>
        </p:nvSpPr>
        <p:spPr>
          <a:xfrm>
            <a:off x="417094" y="4077387"/>
            <a:ext cx="432000" cy="432000"/>
          </a:xfrm>
          <a:prstGeom prst="rect">
            <a:avLst/>
          </a:prstGeom>
          <a:solidFill>
            <a:srgbClr val="48CB5E"/>
          </a:solidFill>
          <a:ln w="3175">
            <a:solidFill>
              <a:srgbClr val="85888D"/>
            </a:solidFill>
            <a:miter lim="400000"/>
          </a:ln>
        </p:spPr>
        <p:txBody>
          <a:bodyPr lIns="35719" tIns="35719" rIns="35719" bIns="35719" anchor="ctr"/>
          <a:lstStyle/>
          <a:p>
            <a:pPr defTabSz="321457">
              <a:lnSpc>
                <a:spcPts val="3656"/>
              </a:lnSpc>
              <a:spcBef>
                <a:spcPts val="844"/>
              </a:spcBef>
              <a:defRPr sz="2466">
                <a:latin typeface="Gill Sans Light"/>
                <a:ea typeface="Gill Sans Light"/>
                <a:cs typeface="Gill Sans Light"/>
                <a:sym typeface="Gill Sans Light"/>
              </a:defRPr>
            </a:pPr>
            <a:endParaRPr sz="1734"/>
          </a:p>
        </p:txBody>
      </p:sp>
      <p:sp>
        <p:nvSpPr>
          <p:cNvPr id="103" name="Rectangle">
            <a:extLst>
              <a:ext uri="{FF2B5EF4-FFF2-40B4-BE49-F238E27FC236}">
                <a16:creationId xmlns:a16="http://schemas.microsoft.com/office/drawing/2014/main" id="{3E7A9286-6D0D-4778-8CA8-F349FACB8C53}"/>
              </a:ext>
            </a:extLst>
          </p:cNvPr>
          <p:cNvSpPr/>
          <p:nvPr/>
        </p:nvSpPr>
        <p:spPr>
          <a:xfrm>
            <a:off x="6792410" y="1294680"/>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4" name="Rectangle">
            <a:extLst>
              <a:ext uri="{FF2B5EF4-FFF2-40B4-BE49-F238E27FC236}">
                <a16:creationId xmlns:a16="http://schemas.microsoft.com/office/drawing/2014/main" id="{0DE2EF1C-828D-4954-98D5-5C4B3DFCC5EA}"/>
              </a:ext>
            </a:extLst>
          </p:cNvPr>
          <p:cNvSpPr/>
          <p:nvPr/>
        </p:nvSpPr>
        <p:spPr>
          <a:xfrm>
            <a:off x="6334353" y="1294680"/>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5" name="Rectangle">
            <a:extLst>
              <a:ext uri="{FF2B5EF4-FFF2-40B4-BE49-F238E27FC236}">
                <a16:creationId xmlns:a16="http://schemas.microsoft.com/office/drawing/2014/main" id="{F10D25E5-206C-4BC9-9EC8-50F521CD2419}"/>
              </a:ext>
            </a:extLst>
          </p:cNvPr>
          <p:cNvSpPr/>
          <p:nvPr/>
        </p:nvSpPr>
        <p:spPr>
          <a:xfrm>
            <a:off x="6787533" y="2160782"/>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6" name="Rectangle">
            <a:extLst>
              <a:ext uri="{FF2B5EF4-FFF2-40B4-BE49-F238E27FC236}">
                <a16:creationId xmlns:a16="http://schemas.microsoft.com/office/drawing/2014/main" id="{1E72F2D9-E11D-44FA-AE3E-6AC3F22B24EC}"/>
              </a:ext>
            </a:extLst>
          </p:cNvPr>
          <p:cNvSpPr/>
          <p:nvPr/>
        </p:nvSpPr>
        <p:spPr>
          <a:xfrm>
            <a:off x="6329476" y="2160782"/>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7" name="Rectangle">
            <a:extLst>
              <a:ext uri="{FF2B5EF4-FFF2-40B4-BE49-F238E27FC236}">
                <a16:creationId xmlns:a16="http://schemas.microsoft.com/office/drawing/2014/main" id="{4B21E5BF-4BB3-495E-8E7F-4F6D064B9429}"/>
              </a:ext>
            </a:extLst>
          </p:cNvPr>
          <p:cNvSpPr/>
          <p:nvPr/>
        </p:nvSpPr>
        <p:spPr>
          <a:xfrm>
            <a:off x="6787533" y="3079581"/>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8" name="Rectangle">
            <a:extLst>
              <a:ext uri="{FF2B5EF4-FFF2-40B4-BE49-F238E27FC236}">
                <a16:creationId xmlns:a16="http://schemas.microsoft.com/office/drawing/2014/main" id="{3DD7BCD3-16FA-4AAC-B98E-CA15528F2264}"/>
              </a:ext>
            </a:extLst>
          </p:cNvPr>
          <p:cNvSpPr/>
          <p:nvPr/>
        </p:nvSpPr>
        <p:spPr>
          <a:xfrm>
            <a:off x="6329476" y="3079581"/>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09" name="Rectangle">
            <a:extLst>
              <a:ext uri="{FF2B5EF4-FFF2-40B4-BE49-F238E27FC236}">
                <a16:creationId xmlns:a16="http://schemas.microsoft.com/office/drawing/2014/main" id="{ABB445AD-390A-40E8-800A-901B06B9A47F}"/>
              </a:ext>
            </a:extLst>
          </p:cNvPr>
          <p:cNvSpPr/>
          <p:nvPr/>
        </p:nvSpPr>
        <p:spPr>
          <a:xfrm>
            <a:off x="6816598" y="4967559"/>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0" name="Rectangle">
            <a:extLst>
              <a:ext uri="{FF2B5EF4-FFF2-40B4-BE49-F238E27FC236}">
                <a16:creationId xmlns:a16="http://schemas.microsoft.com/office/drawing/2014/main" id="{B4C09B3C-7DF4-4412-8609-E26B53047A2D}"/>
              </a:ext>
            </a:extLst>
          </p:cNvPr>
          <p:cNvSpPr/>
          <p:nvPr/>
        </p:nvSpPr>
        <p:spPr>
          <a:xfrm>
            <a:off x="6358541" y="4967559"/>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1" name="Priority 8">
            <a:extLst>
              <a:ext uri="{FF2B5EF4-FFF2-40B4-BE49-F238E27FC236}">
                <a16:creationId xmlns:a16="http://schemas.microsoft.com/office/drawing/2014/main" id="{CA464300-D1A9-4F3F-B09F-844A20B0FC66}"/>
              </a:ext>
            </a:extLst>
          </p:cNvPr>
          <p:cNvSpPr txBox="1"/>
          <p:nvPr/>
        </p:nvSpPr>
        <p:spPr>
          <a:xfrm>
            <a:off x="6609710" y="870879"/>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8</a:t>
            </a:r>
          </a:p>
        </p:txBody>
      </p:sp>
      <p:sp>
        <p:nvSpPr>
          <p:cNvPr id="112" name="Priority 7">
            <a:extLst>
              <a:ext uri="{FF2B5EF4-FFF2-40B4-BE49-F238E27FC236}">
                <a16:creationId xmlns:a16="http://schemas.microsoft.com/office/drawing/2014/main" id="{09ECEB7D-A25C-4185-A7B3-8A8085BDF84C}"/>
              </a:ext>
            </a:extLst>
          </p:cNvPr>
          <p:cNvSpPr txBox="1"/>
          <p:nvPr/>
        </p:nvSpPr>
        <p:spPr>
          <a:xfrm>
            <a:off x="6646833" y="1736980"/>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7</a:t>
            </a:r>
          </a:p>
        </p:txBody>
      </p:sp>
      <p:sp>
        <p:nvSpPr>
          <p:cNvPr id="113" name="Priority 6">
            <a:extLst>
              <a:ext uri="{FF2B5EF4-FFF2-40B4-BE49-F238E27FC236}">
                <a16:creationId xmlns:a16="http://schemas.microsoft.com/office/drawing/2014/main" id="{32B85390-0D7D-4DF3-923A-218B63C2B844}"/>
              </a:ext>
            </a:extLst>
          </p:cNvPr>
          <p:cNvSpPr txBox="1"/>
          <p:nvPr/>
        </p:nvSpPr>
        <p:spPr>
          <a:xfrm>
            <a:off x="6694557" y="2666601"/>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6</a:t>
            </a:r>
          </a:p>
        </p:txBody>
      </p:sp>
      <p:sp>
        <p:nvSpPr>
          <p:cNvPr id="114" name="Priority 1">
            <a:extLst>
              <a:ext uri="{FF2B5EF4-FFF2-40B4-BE49-F238E27FC236}">
                <a16:creationId xmlns:a16="http://schemas.microsoft.com/office/drawing/2014/main" id="{BDFB06E9-8344-4561-8FE5-116EA0BAF3D7}"/>
              </a:ext>
            </a:extLst>
          </p:cNvPr>
          <p:cNvSpPr txBox="1"/>
          <p:nvPr/>
        </p:nvSpPr>
        <p:spPr>
          <a:xfrm>
            <a:off x="6753588" y="4537599"/>
            <a:ext cx="896081" cy="341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5200"/>
              </a:lnSpc>
              <a:spcBef>
                <a:spcPts val="1200"/>
              </a:spcBef>
              <a:defRPr sz="2466">
                <a:latin typeface="Gill Sans Light"/>
                <a:ea typeface="Gill Sans Light"/>
                <a:cs typeface="Gill Sans Light"/>
                <a:sym typeface="Gill Sans Light"/>
              </a:defRPr>
            </a:lvl1pPr>
          </a:lstStyle>
          <a:p>
            <a:r>
              <a:rPr dirty="0"/>
              <a:t>Priority 1</a:t>
            </a:r>
          </a:p>
        </p:txBody>
      </p:sp>
      <p:sp>
        <p:nvSpPr>
          <p:cNvPr id="115" name="Rectangle">
            <a:extLst>
              <a:ext uri="{FF2B5EF4-FFF2-40B4-BE49-F238E27FC236}">
                <a16:creationId xmlns:a16="http://schemas.microsoft.com/office/drawing/2014/main" id="{61A83432-F1D4-4268-AFF5-98CD91F40B36}"/>
              </a:ext>
            </a:extLst>
          </p:cNvPr>
          <p:cNvSpPr/>
          <p:nvPr/>
        </p:nvSpPr>
        <p:spPr>
          <a:xfrm>
            <a:off x="7714572" y="1294680"/>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6" name="Rectangle">
            <a:extLst>
              <a:ext uri="{FF2B5EF4-FFF2-40B4-BE49-F238E27FC236}">
                <a16:creationId xmlns:a16="http://schemas.microsoft.com/office/drawing/2014/main" id="{9D156AB7-D2F6-44C8-8841-8B78A802D8B7}"/>
              </a:ext>
            </a:extLst>
          </p:cNvPr>
          <p:cNvSpPr/>
          <p:nvPr/>
        </p:nvSpPr>
        <p:spPr>
          <a:xfrm>
            <a:off x="7251979" y="1294680"/>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7" name="Rectangle">
            <a:extLst>
              <a:ext uri="{FF2B5EF4-FFF2-40B4-BE49-F238E27FC236}">
                <a16:creationId xmlns:a16="http://schemas.microsoft.com/office/drawing/2014/main" id="{93D4A7EA-638A-42C7-9F59-91F165296ACD}"/>
              </a:ext>
            </a:extLst>
          </p:cNvPr>
          <p:cNvSpPr/>
          <p:nvPr/>
        </p:nvSpPr>
        <p:spPr>
          <a:xfrm>
            <a:off x="7709694" y="2160782"/>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8" name="Rectangle">
            <a:extLst>
              <a:ext uri="{FF2B5EF4-FFF2-40B4-BE49-F238E27FC236}">
                <a16:creationId xmlns:a16="http://schemas.microsoft.com/office/drawing/2014/main" id="{4FB4E38D-55A0-4C52-AC6D-E8518F7057D7}"/>
              </a:ext>
            </a:extLst>
          </p:cNvPr>
          <p:cNvSpPr/>
          <p:nvPr/>
        </p:nvSpPr>
        <p:spPr>
          <a:xfrm>
            <a:off x="7247102" y="2160782"/>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19" name="Rectangle">
            <a:extLst>
              <a:ext uri="{FF2B5EF4-FFF2-40B4-BE49-F238E27FC236}">
                <a16:creationId xmlns:a16="http://schemas.microsoft.com/office/drawing/2014/main" id="{CCFF19D8-12E6-4EB4-ABE6-E4DECBEA2462}"/>
              </a:ext>
            </a:extLst>
          </p:cNvPr>
          <p:cNvSpPr/>
          <p:nvPr/>
        </p:nvSpPr>
        <p:spPr>
          <a:xfrm>
            <a:off x="7709694" y="3079581"/>
            <a:ext cx="459249"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0" name="Rectangle">
            <a:extLst>
              <a:ext uri="{FF2B5EF4-FFF2-40B4-BE49-F238E27FC236}">
                <a16:creationId xmlns:a16="http://schemas.microsoft.com/office/drawing/2014/main" id="{CFFE7F08-F2E3-429A-A915-8BDA97A70E8A}"/>
              </a:ext>
            </a:extLst>
          </p:cNvPr>
          <p:cNvSpPr/>
          <p:nvPr/>
        </p:nvSpPr>
        <p:spPr>
          <a:xfrm>
            <a:off x="7260116" y="3079581"/>
            <a:ext cx="446235" cy="444234"/>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1" name="Rectangle">
            <a:extLst>
              <a:ext uri="{FF2B5EF4-FFF2-40B4-BE49-F238E27FC236}">
                <a16:creationId xmlns:a16="http://schemas.microsoft.com/office/drawing/2014/main" id="{C016198F-C393-429E-8429-82CFE5CA310B}"/>
              </a:ext>
            </a:extLst>
          </p:cNvPr>
          <p:cNvSpPr/>
          <p:nvPr/>
        </p:nvSpPr>
        <p:spPr>
          <a:xfrm>
            <a:off x="7738760" y="4967559"/>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
        <p:nvSpPr>
          <p:cNvPr id="122" name="Rectangle">
            <a:extLst>
              <a:ext uri="{FF2B5EF4-FFF2-40B4-BE49-F238E27FC236}">
                <a16:creationId xmlns:a16="http://schemas.microsoft.com/office/drawing/2014/main" id="{981FDAF1-7AAE-4709-BA00-66F024C4E75C}"/>
              </a:ext>
            </a:extLst>
          </p:cNvPr>
          <p:cNvSpPr/>
          <p:nvPr/>
        </p:nvSpPr>
        <p:spPr>
          <a:xfrm>
            <a:off x="7276167" y="4967559"/>
            <a:ext cx="459249" cy="444235"/>
          </a:xfrm>
          <a:prstGeom prst="rect">
            <a:avLst/>
          </a:prstGeom>
          <a:ln w="25400">
            <a:solidFill>
              <a:srgbClr val="85888D"/>
            </a:solidFill>
            <a:miter lim="400000"/>
          </a:ln>
        </p:spPr>
        <p:txBody>
          <a:bodyPr lIns="50800" tIns="50800" rIns="50800" bIns="50800" anchor="ctr"/>
          <a:lstStyle/>
          <a:p>
            <a:pPr defTabSz="457200">
              <a:lnSpc>
                <a:spcPts val="5200"/>
              </a:lnSpc>
              <a:spcBef>
                <a:spcPts val="1200"/>
              </a:spcBef>
              <a:defRPr sz="2466">
                <a:latin typeface="Gill Sans Light"/>
                <a:ea typeface="Gill Sans Light"/>
                <a:cs typeface="Gill Sans Light"/>
                <a:sym typeface="Gill Sans Light"/>
              </a:defRPr>
            </a:pPr>
            <a:endParaRPr/>
          </a:p>
        </p:txBody>
      </p:sp>
    </p:spTree>
    <p:extLst>
      <p:ext uri="{BB962C8B-B14F-4D97-AF65-F5344CB8AC3E}">
        <p14:creationId xmlns:p14="http://schemas.microsoft.com/office/powerpoint/2010/main" val="2532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
                                        </p:tgtEl>
                                        <p:attrNameLst>
                                          <p:attrName>style.visibility</p:attrName>
                                        </p:attrNameLst>
                                      </p:cBhvr>
                                      <p:to>
                                        <p:strVal val="visible"/>
                                      </p:to>
                                    </p:set>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1.875E-6 3.33333E-6 L 0.08698 3.33333E-6 " pathEditMode="relative" rAng="0" ptsTypes="AA">
                                      <p:cBhvr>
                                        <p:cTn id="9" dur="1000" fill="hold"/>
                                        <p:tgtEl>
                                          <p:spTgt spid="131"/>
                                        </p:tgtEl>
                                        <p:attrNameLst>
                                          <p:attrName>ppt_x</p:attrName>
                                          <p:attrName>ppt_y</p:attrName>
                                        </p:attrNameLst>
                                      </p:cBhvr>
                                      <p:rCtr x="4349" y="0"/>
                                    </p:animMotion>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8698 3.33333E-6 L 0.2155 0.22986 " pathEditMode="relative" rAng="0" ptsTypes="AA">
                                      <p:cBhvr>
                                        <p:cTn id="13" dur="1000" fill="hold"/>
                                        <p:tgtEl>
                                          <p:spTgt spid="131"/>
                                        </p:tgtEl>
                                        <p:attrNameLst>
                                          <p:attrName>ppt_x</p:attrName>
                                          <p:attrName>ppt_y</p:attrName>
                                        </p:attrNameLst>
                                      </p:cBhvr>
                                      <p:rCtr x="6419" y="11481"/>
                                    </p:animMotion>
                                  </p:childTnLst>
                                </p:cTn>
                              </p:par>
                            </p:childTnLst>
                          </p:cTn>
                        </p:par>
                      </p:childTnLst>
                    </p:cTn>
                  </p:par>
                  <p:par>
                    <p:cTn id="14" fill="hold">
                      <p:stCondLst>
                        <p:cond delay="indefinite"/>
                      </p:stCondLst>
                      <p:childTnLst>
                        <p:par>
                          <p:cTn id="15" fill="hold">
                            <p:stCondLst>
                              <p:cond delay="0"/>
                            </p:stCondLst>
                            <p:childTnLst>
                              <p:par>
                                <p:cTn id="16" presetID="-1" presetClass="path" presetSubtype="0" accel="50000" decel="50000" fill="hold" nodeType="clickEffect">
                                  <p:stCondLst>
                                    <p:cond delay="0"/>
                                  </p:stCondLst>
                                  <p:childTnLst>
                                    <p:animMotion origin="layout" path="M 0.2155 0.22986 L 0.34206 0.22916 " pathEditMode="relative" rAng="0" ptsTypes="AA">
                                      <p:cBhvr>
                                        <p:cTn id="17" dur="1000" fill="hold"/>
                                        <p:tgtEl>
                                          <p:spTgt spid="131"/>
                                        </p:tgtEl>
                                        <p:attrNameLst>
                                          <p:attrName>ppt_x</p:attrName>
                                          <p:attrName>ppt_y</p:attrName>
                                        </p:attrNameLst>
                                      </p:cBhvr>
                                      <p:rCtr x="6328" y="-46"/>
                                    </p:animMotion>
                                  </p:childTnLst>
                                </p:cTn>
                              </p:par>
                            </p:childTnLst>
                          </p:cTn>
                        </p:par>
                      </p:childTnLst>
                    </p:cTn>
                  </p:par>
                  <p:par>
                    <p:cTn id="18" fill="hold">
                      <p:stCondLst>
                        <p:cond delay="indefinite"/>
                      </p:stCondLst>
                      <p:childTnLst>
                        <p:par>
                          <p:cTn id="19" fill="hold">
                            <p:stCondLst>
                              <p:cond delay="0"/>
                            </p:stCondLst>
                            <p:childTnLst>
                              <p:par>
                                <p:cTn id="20" presetID="-1" presetClass="path" presetSubtype="0" accel="50000" decel="50000" fill="hold" nodeType="clickEffect">
                                  <p:stCondLst>
                                    <p:cond delay="0"/>
                                  </p:stCondLst>
                                  <p:childTnLst>
                                    <p:animMotion origin="layout" path="M 0.34206 0.22916 L 0.48138 -0.06412 " pathEditMode="relative" rAng="0" ptsTypes="AA">
                                      <p:cBhvr>
                                        <p:cTn id="21" dur="1000" fill="hold"/>
                                        <p:tgtEl>
                                          <p:spTgt spid="131"/>
                                        </p:tgtEl>
                                        <p:attrNameLst>
                                          <p:attrName>ppt_x</p:attrName>
                                          <p:attrName>ppt_y</p:attrName>
                                        </p:attrNameLst>
                                      </p:cBhvr>
                                      <p:rCtr x="6966" y="-14676"/>
                                    </p:animMotion>
                                  </p:childTnLst>
                                </p:cTn>
                              </p:par>
                            </p:childTnLst>
                          </p:cTn>
                        </p:par>
                        <p:par>
                          <p:cTn id="22" fill="hold">
                            <p:stCondLst>
                              <p:cond delay="1000"/>
                            </p:stCondLst>
                            <p:childTnLst>
                              <p:par>
                                <p:cTn id="23" presetID="-1" presetClass="path" presetSubtype="0" accel="50000" decel="50000" fill="hold" nodeType="afterEffect">
                                  <p:stCondLst>
                                    <p:cond delay="0"/>
                                  </p:stCondLst>
                                  <p:childTnLst>
                                    <p:animMotion origin="layout" path="M 0.48138 -0.06574 L 0.59883 -0.06343 " pathEditMode="relative" rAng="0" ptsTypes="AA">
                                      <p:cBhvr>
                                        <p:cTn id="24" dur="1000" fill="hold"/>
                                        <p:tgtEl>
                                          <p:spTgt spid="131"/>
                                        </p:tgtEl>
                                        <p:attrNameLst>
                                          <p:attrName>ppt_x</p:attrName>
                                          <p:attrName>ppt_y</p:attrName>
                                        </p:attrNameLst>
                                      </p:cBhvr>
                                      <p:rCtr x="5872" y="116"/>
                                    </p:animMotion>
                                  </p:childTnLst>
                                </p:cTn>
                              </p:par>
                            </p:childTnLst>
                          </p:cTn>
                        </p:par>
                        <p:par>
                          <p:cTn id="25" fill="hold">
                            <p:stCondLst>
                              <p:cond delay="2000"/>
                            </p:stCondLst>
                            <p:childTnLst>
                              <p:par>
                                <p:cTn id="26" presetID="6" presetClass="emph" presetSubtype="0" accel="50000" decel="50000" fill="hold" grpId="1" nodeType="afterEffect">
                                  <p:stCondLst>
                                    <p:cond delay="0"/>
                                  </p:stCondLst>
                                  <p:childTnLst>
                                    <p:animScale>
                                      <p:cBhvr>
                                        <p:cTn id="27" dur="1000" fill="hold"/>
                                        <p:tgtEl>
                                          <p:spTgt spid="131"/>
                                        </p:tgtEl>
                                      </p:cBhvr>
                                      <p:by x="105201" y="105201"/>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133"/>
                                        </p:tgtEl>
                                        <p:attrNameLst>
                                          <p:attrName>style.visibility</p:attrName>
                                        </p:attrNameLst>
                                      </p:cBhvr>
                                      <p:to>
                                        <p:strVal val="visible"/>
                                      </p:to>
                                    </p:set>
                                  </p:childTnLst>
                                </p:cTn>
                              </p:par>
                            </p:childTnLst>
                          </p:cTn>
                        </p:par>
                        <p:par>
                          <p:cTn id="32" fill="hold">
                            <p:stCondLst>
                              <p:cond delay="0"/>
                            </p:stCondLst>
                            <p:childTnLst>
                              <p:par>
                                <p:cTn id="33" presetID="-1" presetClass="path" presetSubtype="0" fill="hold" nodeType="afterEffect">
                                  <p:stCondLst>
                                    <p:cond delay="0"/>
                                  </p:stCondLst>
                                  <p:childTnLst>
                                    <p:animMotion origin="layout" path="M -3.125E-6 -3.7037E-6 L 0.08946 -3.7037E-6 " pathEditMode="relative" rAng="0" ptsTypes="AA">
                                      <p:cBhvr>
                                        <p:cTn id="34" dur="300" fill="hold"/>
                                        <p:tgtEl>
                                          <p:spTgt spid="133"/>
                                        </p:tgtEl>
                                        <p:attrNameLst>
                                          <p:attrName>ppt_x</p:attrName>
                                          <p:attrName>ppt_y</p:attrName>
                                        </p:attrNameLst>
                                      </p:cBhvr>
                                      <p:rCtr x="4466" y="0"/>
                                    </p:animMotion>
                                  </p:childTnLst>
                                </p:cTn>
                              </p:par>
                            </p:childTnLst>
                          </p:cTn>
                        </p:par>
                        <p:par>
                          <p:cTn id="35" fill="hold">
                            <p:stCondLst>
                              <p:cond delay="300"/>
                            </p:stCondLst>
                            <p:childTnLst>
                              <p:par>
                                <p:cTn id="36" presetID="-1" presetClass="path" presetSubtype="0" fill="hold" nodeType="afterEffect">
                                  <p:stCondLst>
                                    <p:cond delay="0"/>
                                  </p:stCondLst>
                                  <p:childTnLst>
                                    <p:animMotion origin="layout" path="M 0.08946 -3.7037E-6 L 0.22292 0.22986 " pathEditMode="relative" rAng="0" ptsTypes="AA">
                                      <p:cBhvr>
                                        <p:cTn id="37" dur="300" fill="hold"/>
                                        <p:tgtEl>
                                          <p:spTgt spid="133"/>
                                        </p:tgtEl>
                                        <p:attrNameLst>
                                          <p:attrName>ppt_x</p:attrName>
                                          <p:attrName>ppt_y</p:attrName>
                                        </p:attrNameLst>
                                      </p:cBhvr>
                                      <p:rCtr x="6667" y="11481"/>
                                    </p:animMotion>
                                  </p:childTnLst>
                                </p:cTn>
                              </p:par>
                            </p:childTnLst>
                          </p:cTn>
                        </p:par>
                        <p:par>
                          <p:cTn id="38" fill="hold">
                            <p:stCondLst>
                              <p:cond delay="600"/>
                            </p:stCondLst>
                            <p:childTnLst>
                              <p:par>
                                <p:cTn id="39" presetID="-1" presetClass="path" presetSubtype="0" fill="hold" nodeType="afterEffect">
                                  <p:stCondLst>
                                    <p:cond delay="0"/>
                                  </p:stCondLst>
                                  <p:childTnLst>
                                    <p:animMotion origin="layout" path="M 0.22292 0.22986 L 0.34948 0.22917 " pathEditMode="relative" rAng="0" ptsTypes="AA">
                                      <p:cBhvr>
                                        <p:cTn id="40" dur="300" fill="hold"/>
                                        <p:tgtEl>
                                          <p:spTgt spid="133"/>
                                        </p:tgtEl>
                                        <p:attrNameLst>
                                          <p:attrName>ppt_x</p:attrName>
                                          <p:attrName>ppt_y</p:attrName>
                                        </p:attrNameLst>
                                      </p:cBhvr>
                                      <p:rCtr x="6328" y="-46"/>
                                    </p:animMotion>
                                  </p:childTnLst>
                                </p:cTn>
                              </p:par>
                            </p:childTnLst>
                          </p:cTn>
                        </p:par>
                        <p:par>
                          <p:cTn id="41" fill="hold">
                            <p:stCondLst>
                              <p:cond delay="900"/>
                            </p:stCondLst>
                            <p:childTnLst>
                              <p:par>
                                <p:cTn id="42" presetID="-1" presetClass="path" presetSubtype="0" fill="hold" nodeType="afterEffect">
                                  <p:stCondLst>
                                    <p:cond delay="0"/>
                                  </p:stCondLst>
                                  <p:childTnLst>
                                    <p:animMotion origin="layout" path="M 0.34948 0.22917 L 0.48138 -0.06365 " pathEditMode="relative" rAng="0" ptsTypes="AA">
                                      <p:cBhvr>
                                        <p:cTn id="43" dur="300" fill="hold"/>
                                        <p:tgtEl>
                                          <p:spTgt spid="133"/>
                                        </p:tgtEl>
                                        <p:attrNameLst>
                                          <p:attrName>ppt_x</p:attrName>
                                          <p:attrName>ppt_y</p:attrName>
                                        </p:attrNameLst>
                                      </p:cBhvr>
                                      <p:rCtr x="6589" y="-14653"/>
                                    </p:animMotion>
                                  </p:childTnLst>
                                </p:cTn>
                              </p:par>
                            </p:childTnLst>
                          </p:cTn>
                        </p:par>
                        <p:par>
                          <p:cTn id="44" fill="hold">
                            <p:stCondLst>
                              <p:cond delay="1200"/>
                            </p:stCondLst>
                            <p:childTnLst>
                              <p:par>
                                <p:cTn id="45" presetID="-1" presetClass="path" presetSubtype="0" fill="hold" nodeType="afterEffect">
                                  <p:stCondLst>
                                    <p:cond delay="0"/>
                                  </p:stCondLst>
                                  <p:childTnLst>
                                    <p:animMotion origin="layout" path="M 0.48138 -0.06527 L 0.56159 -0.06296 " pathEditMode="relative" rAng="0" ptsTypes="AA">
                                      <p:cBhvr>
                                        <p:cTn id="46" dur="300" fill="hold"/>
                                        <p:tgtEl>
                                          <p:spTgt spid="133"/>
                                        </p:tgtEl>
                                        <p:attrNameLst>
                                          <p:attrName>ppt_x</p:attrName>
                                          <p:attrName>ppt_y</p:attrName>
                                        </p:attrNameLst>
                                      </p:cBhvr>
                                      <p:rCtr x="4010" y="116"/>
                                    </p:animMotion>
                                  </p:childTnLst>
                                </p:cTn>
                              </p:par>
                              <p:par>
                                <p:cTn id="47" presetID="6" presetClass="emph" presetSubtype="0" accel="50000" decel="50000" fill="hold" grpId="1" nodeType="withEffect">
                                  <p:stCondLst>
                                    <p:cond delay="0"/>
                                  </p:stCondLst>
                                  <p:childTnLst>
                                    <p:animScale>
                                      <p:cBhvr>
                                        <p:cTn id="48" dur="0" fill="hold"/>
                                        <p:tgtEl>
                                          <p:spTgt spid="133"/>
                                        </p:tgtEl>
                                      </p:cBhvr>
                                      <p:by x="106037" y="106037"/>
                                    </p:animScale>
                                  </p:childTnLst>
                                </p:cTn>
                              </p:par>
                            </p:childTnLst>
                          </p:cTn>
                        </p:par>
                        <p:par>
                          <p:cTn id="49" fill="hold">
                            <p:stCondLst>
                              <p:cond delay="1500"/>
                            </p:stCondLst>
                            <p:childTnLst>
                              <p:par>
                                <p:cTn id="50" presetID="1" presetClass="entr" presetSubtype="0" fill="hold" grpId="0" nodeType="afterEffect">
                                  <p:stCondLst>
                                    <p:cond delay="0"/>
                                  </p:stCondLst>
                                  <p:iterate>
                                    <p:tmAbs val="0"/>
                                  </p:iterate>
                                  <p:childTnLst>
                                    <p:set>
                                      <p:cBhvr>
                                        <p:cTn id="51" fill="hold"/>
                                        <p:tgtEl>
                                          <p:spTgt spid="129"/>
                                        </p:tgtEl>
                                        <p:attrNameLst>
                                          <p:attrName>style.visibility</p:attrName>
                                        </p:attrNameLst>
                                      </p:cBhvr>
                                      <p:to>
                                        <p:strVal val="visible"/>
                                      </p:to>
                                    </p:set>
                                  </p:childTnLst>
                                </p:cTn>
                              </p:par>
                            </p:childTnLst>
                          </p:cTn>
                        </p:par>
                        <p:par>
                          <p:cTn id="52" fill="hold">
                            <p:stCondLst>
                              <p:cond delay="1500"/>
                            </p:stCondLst>
                            <p:childTnLst>
                              <p:par>
                                <p:cTn id="53" presetID="-1" presetClass="path" presetSubtype="0" fill="hold" nodeType="afterEffect">
                                  <p:stCondLst>
                                    <p:cond delay="0"/>
                                  </p:stCondLst>
                                  <p:childTnLst>
                                    <p:animMotion origin="layout" path="M -3.125E-6 -4.81481E-6 L 0.09571 -4.81481E-6 " pathEditMode="relative" rAng="0" ptsTypes="AA">
                                      <p:cBhvr>
                                        <p:cTn id="54" dur="300" fill="hold"/>
                                        <p:tgtEl>
                                          <p:spTgt spid="129"/>
                                        </p:tgtEl>
                                        <p:attrNameLst>
                                          <p:attrName>ppt_x</p:attrName>
                                          <p:attrName>ppt_y</p:attrName>
                                        </p:attrNameLst>
                                      </p:cBhvr>
                                      <p:rCtr x="4779" y="0"/>
                                    </p:animMotion>
                                  </p:childTnLst>
                                </p:cTn>
                              </p:par>
                            </p:childTnLst>
                          </p:cTn>
                        </p:par>
                        <p:par>
                          <p:cTn id="55" fill="hold">
                            <p:stCondLst>
                              <p:cond delay="1800"/>
                            </p:stCondLst>
                            <p:childTnLst>
                              <p:par>
                                <p:cTn id="56" presetID="-1" presetClass="path" presetSubtype="0" fill="hold" nodeType="afterEffect">
                                  <p:stCondLst>
                                    <p:cond delay="0"/>
                                  </p:stCondLst>
                                  <p:childTnLst>
                                    <p:animMotion origin="layout" path="M 0.09571 -4.81481E-6 L 0.21263 0.12084 " pathEditMode="relative" rAng="0" ptsTypes="AA">
                                      <p:cBhvr>
                                        <p:cTn id="57" dur="300" fill="hold"/>
                                        <p:tgtEl>
                                          <p:spTgt spid="129"/>
                                        </p:tgtEl>
                                        <p:attrNameLst>
                                          <p:attrName>ppt_x</p:attrName>
                                          <p:attrName>ppt_y</p:attrName>
                                        </p:attrNameLst>
                                      </p:cBhvr>
                                      <p:rCtr x="5846" y="6042"/>
                                    </p:animMotion>
                                  </p:childTnLst>
                                </p:cTn>
                              </p:par>
                            </p:childTnLst>
                          </p:cTn>
                        </p:par>
                        <p:par>
                          <p:cTn id="58" fill="hold">
                            <p:stCondLst>
                              <p:cond delay="2100"/>
                            </p:stCondLst>
                            <p:childTnLst>
                              <p:par>
                                <p:cTn id="59" presetID="-1" presetClass="path" presetSubtype="0" fill="hold" nodeType="afterEffect">
                                  <p:stCondLst>
                                    <p:cond delay="0"/>
                                  </p:stCondLst>
                                  <p:childTnLst>
                                    <p:animMotion origin="layout" path="M 0.21263 0.12084 L 0.34128 0.11922 " pathEditMode="relative" rAng="0" ptsTypes="AA">
                                      <p:cBhvr>
                                        <p:cTn id="60" dur="300" fill="hold"/>
                                        <p:tgtEl>
                                          <p:spTgt spid="129"/>
                                        </p:tgtEl>
                                        <p:attrNameLst>
                                          <p:attrName>ppt_x</p:attrName>
                                          <p:attrName>ppt_y</p:attrName>
                                        </p:attrNameLst>
                                      </p:cBhvr>
                                      <p:rCtr x="6432" y="-93"/>
                                    </p:animMotion>
                                  </p:childTnLst>
                                </p:cTn>
                              </p:par>
                            </p:childTnLst>
                          </p:cTn>
                        </p:par>
                        <p:par>
                          <p:cTn id="61" fill="hold">
                            <p:stCondLst>
                              <p:cond delay="2400"/>
                            </p:stCondLst>
                            <p:childTnLst>
                              <p:par>
                                <p:cTn id="62" presetID="-1" presetClass="path" presetSubtype="0" fill="hold" nodeType="afterEffect">
                                  <p:stCondLst>
                                    <p:cond delay="0"/>
                                  </p:stCondLst>
                                  <p:childTnLst>
                                    <p:animMotion origin="layout" path="M 0.34128 0.11922 L 0.43516 -0.04745 " pathEditMode="relative" rAng="0" ptsTypes="AA">
                                      <p:cBhvr>
                                        <p:cTn id="63" dur="300" fill="hold"/>
                                        <p:tgtEl>
                                          <p:spTgt spid="129"/>
                                        </p:tgtEl>
                                        <p:attrNameLst>
                                          <p:attrName>ppt_x</p:attrName>
                                          <p:attrName>ppt_y</p:attrName>
                                        </p:attrNameLst>
                                      </p:cBhvr>
                                      <p:rCtr x="4688" y="-8333"/>
                                    </p:animMotion>
                                  </p:childTnLst>
                                </p:cTn>
                              </p:par>
                            </p:childTnLst>
                          </p:cTn>
                        </p:par>
                        <p:par>
                          <p:cTn id="64" fill="hold">
                            <p:stCondLst>
                              <p:cond delay="2700"/>
                            </p:stCondLst>
                            <p:childTnLst>
                              <p:par>
                                <p:cTn id="65" presetID="-1" presetClass="path" presetSubtype="0" fill="hold" nodeType="afterEffect">
                                  <p:stCondLst>
                                    <p:cond delay="0"/>
                                  </p:stCondLst>
                                  <p:childTnLst>
                                    <p:animMotion origin="layout" path="M 0.43516 -0.05069 L 0.59883 -0.0493 " pathEditMode="relative" rAng="0" ptsTypes="AA">
                                      <p:cBhvr>
                                        <p:cTn id="66" dur="300" fill="hold"/>
                                        <p:tgtEl>
                                          <p:spTgt spid="129"/>
                                        </p:tgtEl>
                                        <p:attrNameLst>
                                          <p:attrName>ppt_x</p:attrName>
                                          <p:attrName>ppt_y</p:attrName>
                                        </p:attrNameLst>
                                      </p:cBhvr>
                                      <p:rCtr x="8177" y="69"/>
                                    </p:animMotion>
                                  </p:childTnLst>
                                </p:cTn>
                              </p:par>
                            </p:childTnLst>
                          </p:cTn>
                        </p:par>
                        <p:par>
                          <p:cTn id="67" fill="hold">
                            <p:stCondLst>
                              <p:cond delay="3000"/>
                            </p:stCondLst>
                            <p:childTnLst>
                              <p:par>
                                <p:cTn id="68" presetID="6" presetClass="emph" presetSubtype="0" accel="50000" decel="50000" fill="hold" grpId="1" nodeType="afterEffect">
                                  <p:stCondLst>
                                    <p:cond delay="0"/>
                                  </p:stCondLst>
                                  <p:childTnLst>
                                    <p:animScale>
                                      <p:cBhvr>
                                        <p:cTn id="69" dur="0" fill="hold"/>
                                        <p:tgtEl>
                                          <p:spTgt spid="129"/>
                                        </p:tgtEl>
                                      </p:cBhvr>
                                      <p:by x="102766" y="102766"/>
                                    </p:animScale>
                                  </p:childTnLst>
                                </p:cTn>
                              </p:par>
                            </p:childTnLst>
                          </p:cTn>
                        </p:par>
                        <p:par>
                          <p:cTn id="70" fill="hold">
                            <p:stCondLst>
                              <p:cond delay="3000"/>
                            </p:stCondLst>
                            <p:childTnLst>
                              <p:par>
                                <p:cTn id="71" presetID="1" presetClass="entr" presetSubtype="0" fill="hold" grpId="0" nodeType="afterEffect">
                                  <p:stCondLst>
                                    <p:cond delay="0"/>
                                  </p:stCondLst>
                                  <p:iterate>
                                    <p:tmAbs val="0"/>
                                  </p:iterate>
                                  <p:childTnLst>
                                    <p:set>
                                      <p:cBhvr>
                                        <p:cTn id="72" fill="hold"/>
                                        <p:tgtEl>
                                          <p:spTgt spid="130"/>
                                        </p:tgtEl>
                                        <p:attrNameLst>
                                          <p:attrName>style.visibility</p:attrName>
                                        </p:attrNameLst>
                                      </p:cBhvr>
                                      <p:to>
                                        <p:strVal val="visible"/>
                                      </p:to>
                                    </p:set>
                                  </p:childTnLst>
                                </p:cTn>
                              </p:par>
                            </p:childTnLst>
                          </p:cTn>
                        </p:par>
                        <p:par>
                          <p:cTn id="73" fill="hold">
                            <p:stCondLst>
                              <p:cond delay="3000"/>
                            </p:stCondLst>
                            <p:childTnLst>
                              <p:par>
                                <p:cTn id="74" presetID="-1" presetClass="path" presetSubtype="0" fill="hold" nodeType="afterEffect">
                                  <p:stCondLst>
                                    <p:cond delay="0"/>
                                  </p:stCondLst>
                                  <p:childTnLst>
                                    <p:animMotion origin="layout" path="M -1.875E-6 -2.22222E-6 L 0.08594 -2.22222E-6 " pathEditMode="relative" rAng="0" ptsTypes="AA">
                                      <p:cBhvr>
                                        <p:cTn id="75" dur="300" fill="hold"/>
                                        <p:tgtEl>
                                          <p:spTgt spid="130"/>
                                        </p:tgtEl>
                                        <p:attrNameLst>
                                          <p:attrName>ppt_x</p:attrName>
                                          <p:attrName>ppt_y</p:attrName>
                                        </p:attrNameLst>
                                      </p:cBhvr>
                                      <p:rCtr x="4297" y="0"/>
                                    </p:animMotion>
                                  </p:childTnLst>
                                </p:cTn>
                              </p:par>
                            </p:childTnLst>
                          </p:cTn>
                        </p:par>
                        <p:par>
                          <p:cTn id="76" fill="hold">
                            <p:stCondLst>
                              <p:cond delay="3300"/>
                            </p:stCondLst>
                            <p:childTnLst>
                              <p:par>
                                <p:cTn id="77" presetID="-1" presetClass="path" presetSubtype="0" fill="hold" nodeType="afterEffect">
                                  <p:stCondLst>
                                    <p:cond delay="0"/>
                                  </p:stCondLst>
                                  <p:childTnLst>
                                    <p:animMotion origin="layout" path="M 0.08594 -2.22222E-6 L 0.21302 -0.11342 " pathEditMode="relative" rAng="0" ptsTypes="AA">
                                      <p:cBhvr>
                                        <p:cTn id="78" dur="300" fill="hold"/>
                                        <p:tgtEl>
                                          <p:spTgt spid="130"/>
                                        </p:tgtEl>
                                        <p:attrNameLst>
                                          <p:attrName>ppt_x</p:attrName>
                                          <p:attrName>ppt_y</p:attrName>
                                        </p:attrNameLst>
                                      </p:cBhvr>
                                      <p:rCtr x="6354" y="-5671"/>
                                    </p:animMotion>
                                  </p:childTnLst>
                                </p:cTn>
                              </p:par>
                            </p:childTnLst>
                          </p:cTn>
                        </p:par>
                        <p:par>
                          <p:cTn id="79" fill="hold">
                            <p:stCondLst>
                              <p:cond delay="3600"/>
                            </p:stCondLst>
                            <p:childTnLst>
                              <p:par>
                                <p:cTn id="80" presetID="-1" presetClass="path" presetSubtype="0" fill="hold" nodeType="afterEffect">
                                  <p:stCondLst>
                                    <p:cond delay="0"/>
                                  </p:stCondLst>
                                  <p:childTnLst>
                                    <p:animMotion origin="layout" path="M 0.21302 -0.11342 L 0.34258 -0.11366 " pathEditMode="relative" rAng="0" ptsTypes="AA">
                                      <p:cBhvr>
                                        <p:cTn id="81" dur="300" fill="hold"/>
                                        <p:tgtEl>
                                          <p:spTgt spid="130"/>
                                        </p:tgtEl>
                                        <p:attrNameLst>
                                          <p:attrName>ppt_x</p:attrName>
                                          <p:attrName>ppt_y</p:attrName>
                                        </p:attrNameLst>
                                      </p:cBhvr>
                                      <p:rCtr x="6471" y="-23"/>
                                    </p:animMotion>
                                  </p:childTnLst>
                                </p:cTn>
                              </p:par>
                            </p:childTnLst>
                          </p:cTn>
                        </p:par>
                        <p:par>
                          <p:cTn id="82" fill="hold">
                            <p:stCondLst>
                              <p:cond delay="3900"/>
                            </p:stCondLst>
                            <p:childTnLst>
                              <p:par>
                                <p:cTn id="83" presetID="-1" presetClass="path" presetSubtype="0" fill="hold" nodeType="afterEffect">
                                  <p:stCondLst>
                                    <p:cond delay="0"/>
                                  </p:stCondLst>
                                  <p:childTnLst>
                                    <p:animMotion origin="layout" path="M 0.34258 -0.11366 L 0.46875 -0.14537 " pathEditMode="relative" rAng="0" ptsTypes="AA">
                                      <p:cBhvr>
                                        <p:cTn id="84" dur="300" fill="hold"/>
                                        <p:tgtEl>
                                          <p:spTgt spid="130"/>
                                        </p:tgtEl>
                                        <p:attrNameLst>
                                          <p:attrName>ppt_x</p:attrName>
                                          <p:attrName>ppt_y</p:attrName>
                                        </p:attrNameLst>
                                      </p:cBhvr>
                                      <p:rCtr x="6302" y="-1597"/>
                                    </p:animMotion>
                                  </p:childTnLst>
                                </p:cTn>
                              </p:par>
                            </p:childTnLst>
                          </p:cTn>
                        </p:par>
                        <p:par>
                          <p:cTn id="85" fill="hold">
                            <p:stCondLst>
                              <p:cond delay="4200"/>
                            </p:stCondLst>
                            <p:childTnLst>
                              <p:par>
                                <p:cTn id="86" presetID="-1" presetClass="path" presetSubtype="0" fill="hold" nodeType="afterEffect">
                                  <p:stCondLst>
                                    <p:cond delay="0"/>
                                  </p:stCondLst>
                                  <p:childTnLst>
                                    <p:animMotion origin="layout" path="M 0.46784 -0.15023 L 0.59974 -0.14653 " pathEditMode="relative" rAng="0" ptsTypes="AA">
                                      <p:cBhvr>
                                        <p:cTn id="87" dur="300" fill="hold"/>
                                        <p:tgtEl>
                                          <p:spTgt spid="130"/>
                                        </p:tgtEl>
                                        <p:attrNameLst>
                                          <p:attrName>ppt_x</p:attrName>
                                          <p:attrName>ppt_y</p:attrName>
                                        </p:attrNameLst>
                                      </p:cBhvr>
                                      <p:rCtr x="6589" y="185"/>
                                    </p:animMotion>
                                  </p:childTnLst>
                                </p:cTn>
                              </p:par>
                            </p:childTnLst>
                          </p:cTn>
                        </p:par>
                        <p:par>
                          <p:cTn id="88" fill="hold">
                            <p:stCondLst>
                              <p:cond delay="4500"/>
                            </p:stCondLst>
                            <p:childTnLst>
                              <p:par>
                                <p:cTn id="89" presetID="6" presetClass="emph" presetSubtype="0" accel="50000" decel="50000" fill="hold" grpId="1" nodeType="afterEffect">
                                  <p:stCondLst>
                                    <p:cond delay="0"/>
                                  </p:stCondLst>
                                  <p:childTnLst>
                                    <p:animScale>
                                      <p:cBhvr>
                                        <p:cTn id="90" dur="0" fill="hold"/>
                                        <p:tgtEl>
                                          <p:spTgt spid="130"/>
                                        </p:tgtEl>
                                      </p:cBhvr>
                                      <p:by x="105690" y="105690"/>
                                    </p:animScale>
                                  </p:childTnLst>
                                </p:cTn>
                              </p:par>
                            </p:childTnLst>
                          </p:cTn>
                        </p:par>
                        <p:par>
                          <p:cTn id="91" fill="hold">
                            <p:stCondLst>
                              <p:cond delay="4500"/>
                            </p:stCondLst>
                            <p:childTnLst>
                              <p:par>
                                <p:cTn id="92" presetID="1" presetClass="entr" presetSubtype="0" fill="hold" grpId="0" nodeType="afterEffect">
                                  <p:stCondLst>
                                    <p:cond delay="0"/>
                                  </p:stCondLst>
                                  <p:iterate>
                                    <p:tmAbs val="0"/>
                                  </p:iterate>
                                  <p:childTnLst>
                                    <p:set>
                                      <p:cBhvr>
                                        <p:cTn id="93" fill="hold"/>
                                        <p:tgtEl>
                                          <p:spTgt spid="132"/>
                                        </p:tgtEl>
                                        <p:attrNameLst>
                                          <p:attrName>style.visibility</p:attrName>
                                        </p:attrNameLst>
                                      </p:cBhvr>
                                      <p:to>
                                        <p:strVal val="visible"/>
                                      </p:to>
                                    </p:set>
                                  </p:childTnLst>
                                </p:cTn>
                              </p:par>
                            </p:childTnLst>
                          </p:cTn>
                        </p:par>
                        <p:par>
                          <p:cTn id="94" fill="hold">
                            <p:stCondLst>
                              <p:cond delay="4500"/>
                            </p:stCondLst>
                            <p:childTnLst>
                              <p:par>
                                <p:cTn id="95" presetID="-1" presetClass="path" presetSubtype="0" fill="hold" nodeType="afterEffect">
                                  <p:stCondLst>
                                    <p:cond delay="0"/>
                                  </p:stCondLst>
                                  <p:childTnLst>
                                    <p:animMotion origin="layout" path="M -3.125E-6 -4.81481E-6 L 0.08763 -4.81481E-6 " pathEditMode="relative" rAng="0" ptsTypes="AA">
                                      <p:cBhvr>
                                        <p:cTn id="96" dur="300" fill="hold"/>
                                        <p:tgtEl>
                                          <p:spTgt spid="132"/>
                                        </p:tgtEl>
                                        <p:attrNameLst>
                                          <p:attrName>ppt_x</p:attrName>
                                          <p:attrName>ppt_y</p:attrName>
                                        </p:attrNameLst>
                                      </p:cBhvr>
                                      <p:rCtr x="4375" y="0"/>
                                    </p:animMotion>
                                  </p:childTnLst>
                                </p:cTn>
                              </p:par>
                            </p:childTnLst>
                          </p:cTn>
                        </p:par>
                        <p:par>
                          <p:cTn id="97" fill="hold">
                            <p:stCondLst>
                              <p:cond delay="4800"/>
                            </p:stCondLst>
                            <p:childTnLst>
                              <p:par>
                                <p:cTn id="98" presetID="-1" presetClass="path" presetSubtype="0" fill="hold" nodeType="afterEffect">
                                  <p:stCondLst>
                                    <p:cond delay="0"/>
                                  </p:stCondLst>
                                  <p:childTnLst>
                                    <p:animMotion origin="layout" path="M 0.08763 -4.81481E-6 L 0.21719 -0.203 " pathEditMode="relative" rAng="0" ptsTypes="AA">
                                      <p:cBhvr>
                                        <p:cTn id="99" dur="300" fill="hold"/>
                                        <p:tgtEl>
                                          <p:spTgt spid="132"/>
                                        </p:tgtEl>
                                        <p:attrNameLst>
                                          <p:attrName>ppt_x</p:attrName>
                                          <p:attrName>ppt_y</p:attrName>
                                        </p:attrNameLst>
                                      </p:cBhvr>
                                      <p:rCtr x="6471" y="-10162"/>
                                    </p:animMotion>
                                  </p:childTnLst>
                                </p:cTn>
                              </p:par>
                            </p:childTnLst>
                          </p:cTn>
                        </p:par>
                        <p:par>
                          <p:cTn id="100" fill="hold">
                            <p:stCondLst>
                              <p:cond delay="5100"/>
                            </p:stCondLst>
                            <p:childTnLst>
                              <p:par>
                                <p:cTn id="101" presetID="-1" presetClass="path" presetSubtype="0" fill="hold" nodeType="afterEffect">
                                  <p:stCondLst>
                                    <p:cond delay="0"/>
                                  </p:stCondLst>
                                  <p:childTnLst>
                                    <p:animMotion origin="layout" path="M 0.21719 -0.203 L 0.34154 -0.203 " pathEditMode="relative" rAng="0" ptsTypes="AA">
                                      <p:cBhvr>
                                        <p:cTn id="102" dur="300" fill="hold"/>
                                        <p:tgtEl>
                                          <p:spTgt spid="132"/>
                                        </p:tgtEl>
                                        <p:attrNameLst>
                                          <p:attrName>ppt_x</p:attrName>
                                          <p:attrName>ppt_y</p:attrName>
                                        </p:attrNameLst>
                                      </p:cBhvr>
                                      <p:rCtr x="6211" y="0"/>
                                    </p:animMotion>
                                  </p:childTnLst>
                                </p:cTn>
                              </p:par>
                            </p:childTnLst>
                          </p:cTn>
                        </p:par>
                        <p:par>
                          <p:cTn id="103" fill="hold">
                            <p:stCondLst>
                              <p:cond delay="5400"/>
                            </p:stCondLst>
                            <p:childTnLst>
                              <p:par>
                                <p:cTn id="104" presetID="-1" presetClass="path" presetSubtype="0" fill="hold" nodeType="afterEffect">
                                  <p:stCondLst>
                                    <p:cond delay="0"/>
                                  </p:stCondLst>
                                  <p:childTnLst>
                                    <p:animMotion origin="layout" path="M 0.34154 -0.203 L 0.42917 0.04329 " pathEditMode="relative" rAng="0" ptsTypes="AA">
                                      <p:cBhvr>
                                        <p:cTn id="105" dur="300" fill="hold"/>
                                        <p:tgtEl>
                                          <p:spTgt spid="132"/>
                                        </p:tgtEl>
                                        <p:attrNameLst>
                                          <p:attrName>ppt_x</p:attrName>
                                          <p:attrName>ppt_y</p:attrName>
                                        </p:attrNameLst>
                                      </p:cBhvr>
                                      <p:rCtr x="4375" y="12315"/>
                                    </p:animMotion>
                                  </p:childTnLst>
                                </p:cTn>
                              </p:par>
                            </p:childTnLst>
                          </p:cTn>
                        </p:par>
                        <p:par>
                          <p:cTn id="106" fill="hold">
                            <p:stCondLst>
                              <p:cond delay="5700"/>
                            </p:stCondLst>
                            <p:childTnLst>
                              <p:par>
                                <p:cTn id="107" presetID="-1" presetClass="path" presetSubtype="0" fill="hold" nodeType="afterEffect">
                                  <p:stCondLst>
                                    <p:cond delay="0"/>
                                  </p:stCondLst>
                                  <p:childTnLst>
                                    <p:animMotion origin="layout" path="M 0.42917 0.04167 L 0.60144 0.04167 " pathEditMode="relative" rAng="0" ptsTypes="AA">
                                      <p:cBhvr>
                                        <p:cTn id="108" dur="300" fill="hold"/>
                                        <p:tgtEl>
                                          <p:spTgt spid="132"/>
                                        </p:tgtEl>
                                        <p:attrNameLst>
                                          <p:attrName>ppt_x</p:attrName>
                                          <p:attrName>ppt_y</p:attrName>
                                        </p:attrNameLst>
                                      </p:cBhvr>
                                      <p:rCtr x="8607" y="0"/>
                                    </p:animMotion>
                                  </p:childTnLst>
                                </p:cTn>
                              </p:par>
                            </p:childTnLst>
                          </p:cTn>
                        </p:par>
                        <p:par>
                          <p:cTn id="109" fill="hold">
                            <p:stCondLst>
                              <p:cond delay="6000"/>
                            </p:stCondLst>
                            <p:childTnLst>
                              <p:par>
                                <p:cTn id="110" presetID="6" presetClass="emph" presetSubtype="0" accel="50000" decel="50000" fill="hold" grpId="1" nodeType="afterEffect">
                                  <p:stCondLst>
                                    <p:cond delay="0"/>
                                  </p:stCondLst>
                                  <p:childTnLst>
                                    <p:animScale>
                                      <p:cBhvr>
                                        <p:cTn id="111" dur="0" fill="hold"/>
                                        <p:tgtEl>
                                          <p:spTgt spid="132"/>
                                        </p:tgtEl>
                                      </p:cBhvr>
                                      <p:by x="106342" y="106342"/>
                                    </p:animScale>
                                  </p:childTnLst>
                                </p:cTn>
                              </p:par>
                            </p:childTnLst>
                          </p:cTn>
                        </p:par>
                        <p:par>
                          <p:cTn id="112" fill="hold">
                            <p:stCondLst>
                              <p:cond delay="6000"/>
                            </p:stCondLst>
                            <p:childTnLst>
                              <p:par>
                                <p:cTn id="113" presetID="1" presetClass="entr" presetSubtype="0" fill="hold" grpId="0" nodeType="afterEffect">
                                  <p:stCondLst>
                                    <p:cond delay="0"/>
                                  </p:stCondLst>
                                  <p:iterate>
                                    <p:tmAbs val="0"/>
                                  </p:iterate>
                                  <p:childTnLst>
                                    <p:set>
                                      <p:cBhvr>
                                        <p:cTn id="114" fill="hold"/>
                                        <p:tgtEl>
                                          <p:spTgt spid="134"/>
                                        </p:tgtEl>
                                        <p:attrNameLst>
                                          <p:attrName>style.visibility</p:attrName>
                                        </p:attrNameLst>
                                      </p:cBhvr>
                                      <p:to>
                                        <p:strVal val="visible"/>
                                      </p:to>
                                    </p:set>
                                  </p:childTnLst>
                                </p:cTn>
                              </p:par>
                            </p:childTnLst>
                          </p:cTn>
                        </p:par>
                        <p:par>
                          <p:cTn id="115" fill="hold">
                            <p:stCondLst>
                              <p:cond delay="6000"/>
                            </p:stCondLst>
                            <p:childTnLst>
                              <p:par>
                                <p:cTn id="116" presetID="-1" presetClass="path" presetSubtype="0" fill="hold" nodeType="afterEffect">
                                  <p:stCondLst>
                                    <p:cond delay="0"/>
                                  </p:stCondLst>
                                  <p:childTnLst>
                                    <p:animMotion origin="layout" path="M -3.125E-6 4.07407E-6 L 0.08594 4.07407E-6 " pathEditMode="relative" rAng="0" ptsTypes="AA">
                                      <p:cBhvr>
                                        <p:cTn id="117" dur="300" fill="hold"/>
                                        <p:tgtEl>
                                          <p:spTgt spid="134"/>
                                        </p:tgtEl>
                                        <p:attrNameLst>
                                          <p:attrName>ppt_x</p:attrName>
                                          <p:attrName>ppt_y</p:attrName>
                                        </p:attrNameLst>
                                      </p:cBhvr>
                                      <p:rCtr x="4297" y="0"/>
                                    </p:animMotion>
                                  </p:childTnLst>
                                </p:cTn>
                              </p:par>
                            </p:childTnLst>
                          </p:cTn>
                        </p:par>
                        <p:par>
                          <p:cTn id="118" fill="hold">
                            <p:stCondLst>
                              <p:cond delay="6300"/>
                            </p:stCondLst>
                            <p:childTnLst>
                              <p:par>
                                <p:cTn id="119" presetID="-1" presetClass="path" presetSubtype="0" fill="hold" nodeType="afterEffect">
                                  <p:stCondLst>
                                    <p:cond delay="0"/>
                                  </p:stCondLst>
                                  <p:childTnLst>
                                    <p:animMotion origin="layout" path="M 0.08594 4.07407E-6 L 0.21302 -0.11343 " pathEditMode="relative" rAng="0" ptsTypes="AA">
                                      <p:cBhvr>
                                        <p:cTn id="120" dur="300" fill="hold"/>
                                        <p:tgtEl>
                                          <p:spTgt spid="134"/>
                                        </p:tgtEl>
                                        <p:attrNameLst>
                                          <p:attrName>ppt_x</p:attrName>
                                          <p:attrName>ppt_y</p:attrName>
                                        </p:attrNameLst>
                                      </p:cBhvr>
                                      <p:rCtr x="6354" y="-5671"/>
                                    </p:animMotion>
                                  </p:childTnLst>
                                </p:cTn>
                              </p:par>
                            </p:childTnLst>
                          </p:cTn>
                        </p:par>
                        <p:par>
                          <p:cTn id="121" fill="hold">
                            <p:stCondLst>
                              <p:cond delay="6600"/>
                            </p:stCondLst>
                            <p:childTnLst>
                              <p:par>
                                <p:cTn id="122" presetID="-1" presetClass="path" presetSubtype="0" fill="hold" nodeType="afterEffect">
                                  <p:stCondLst>
                                    <p:cond delay="0"/>
                                  </p:stCondLst>
                                  <p:childTnLst>
                                    <p:animMotion origin="layout" path="M 0.21302 -0.11343 L 0.34258 -0.11366 " pathEditMode="relative" rAng="0" ptsTypes="AA">
                                      <p:cBhvr>
                                        <p:cTn id="123" dur="300" fill="hold"/>
                                        <p:tgtEl>
                                          <p:spTgt spid="134"/>
                                        </p:tgtEl>
                                        <p:attrNameLst>
                                          <p:attrName>ppt_x</p:attrName>
                                          <p:attrName>ppt_y</p:attrName>
                                        </p:attrNameLst>
                                      </p:cBhvr>
                                      <p:rCtr x="6471" y="-23"/>
                                    </p:animMotion>
                                  </p:childTnLst>
                                </p:cTn>
                              </p:par>
                            </p:childTnLst>
                          </p:cTn>
                        </p:par>
                        <p:par>
                          <p:cTn id="124" fill="hold">
                            <p:stCondLst>
                              <p:cond delay="6900"/>
                            </p:stCondLst>
                            <p:childTnLst>
                              <p:par>
                                <p:cTn id="125" presetID="-1" presetClass="path" presetSubtype="0" fill="hold" nodeType="afterEffect">
                                  <p:stCondLst>
                                    <p:cond delay="0"/>
                                  </p:stCondLst>
                                  <p:childTnLst>
                                    <p:animMotion origin="layout" path="M 0.34258 -0.11366 L 0.46875 -0.14445 " pathEditMode="relative" rAng="0" ptsTypes="AA">
                                      <p:cBhvr>
                                        <p:cTn id="126" dur="300" fill="hold"/>
                                        <p:tgtEl>
                                          <p:spTgt spid="134"/>
                                        </p:tgtEl>
                                        <p:attrNameLst>
                                          <p:attrName>ppt_x</p:attrName>
                                          <p:attrName>ppt_y</p:attrName>
                                        </p:attrNameLst>
                                      </p:cBhvr>
                                      <p:rCtr x="6302" y="-1551"/>
                                    </p:animMotion>
                                  </p:childTnLst>
                                </p:cTn>
                              </p:par>
                            </p:childTnLst>
                          </p:cTn>
                        </p:par>
                        <p:par>
                          <p:cTn id="127" fill="hold">
                            <p:stCondLst>
                              <p:cond delay="7200"/>
                            </p:stCondLst>
                            <p:childTnLst>
                              <p:par>
                                <p:cTn id="128" presetID="-1" presetClass="path" presetSubtype="0" fill="hold" nodeType="afterEffect">
                                  <p:stCondLst>
                                    <p:cond delay="0"/>
                                  </p:stCondLst>
                                  <p:childTnLst>
                                    <p:animMotion origin="layout" path="M 0.46875 -0.14607 L 0.5612 -0.14445 " pathEditMode="relative" rAng="0" ptsTypes="AA">
                                      <p:cBhvr>
                                        <p:cTn id="129" dur="300" fill="hold"/>
                                        <p:tgtEl>
                                          <p:spTgt spid="134"/>
                                        </p:tgtEl>
                                        <p:attrNameLst>
                                          <p:attrName>ppt_x</p:attrName>
                                          <p:attrName>ppt_y</p:attrName>
                                        </p:attrNameLst>
                                      </p:cBhvr>
                                      <p:rCtr x="4622" y="69"/>
                                    </p:animMotion>
                                  </p:childTnLst>
                                </p:cTn>
                              </p:par>
                            </p:childTnLst>
                          </p:cTn>
                        </p:par>
                        <p:par>
                          <p:cTn id="130" fill="hold">
                            <p:stCondLst>
                              <p:cond delay="7500"/>
                            </p:stCondLst>
                            <p:childTnLst>
                              <p:par>
                                <p:cTn id="131" presetID="6" presetClass="emph" presetSubtype="0" accel="50000" decel="50000" fill="hold" grpId="1" nodeType="afterEffect">
                                  <p:stCondLst>
                                    <p:cond delay="0"/>
                                  </p:stCondLst>
                                  <p:childTnLst>
                                    <p:animScale>
                                      <p:cBhvr>
                                        <p:cTn id="132" dur="0" fill="hold"/>
                                        <p:tgtEl>
                                          <p:spTgt spid="134"/>
                                        </p:tgtEl>
                                      </p:cBhvr>
                                      <p:by x="104915" y="104915"/>
                                    </p:animScale>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iterate>
                                    <p:tmAbs val="0"/>
                                  </p:iterate>
                                  <p:childTnLst>
                                    <p:set>
                                      <p:cBhvr>
                                        <p:cTn id="136" fill="hold"/>
                                        <p:tgtEl>
                                          <p:spTgt spid="79"/>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iterate>
                                    <p:tmAbs val="0"/>
                                  </p:iterate>
                                  <p:childTnLst>
                                    <p:set>
                                      <p:cBhvr>
                                        <p:cTn id="139" fill="hold"/>
                                        <p:tgtEl>
                                          <p:spTgt spid="84"/>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01"/>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2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24"/>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28"/>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path" presetSubtype="0" accel="50000" decel="50000" fill="hold" nodeType="clickEffect">
                                  <p:stCondLst>
                                    <p:cond delay="0"/>
                                  </p:stCondLst>
                                  <p:childTnLst>
                                    <p:animMotion origin="layout" path="M 0.56159 -0.06134 C 0.58399 -0.05879 0.60599 -0.05949 0.62761 -0.06273 C 0.65013 -0.06597 0.67448 -0.07245 0.69453 -0.05555 C 0.71797 -0.03564 0.7211 -0.00069 0.72604 0.03426 C 0.73125 0.07014 0.73998 0.10764 0.75899 0.13311 C 0.77644 0.15649 0.79974 0.16736 0.82279 0.17361 C 0.84766 0.18056 0.87357 0.18287 0.89987 0.17986 " pathEditMode="relative" rAng="0" ptsTypes="AAAAAAA">
                                      <p:cBhvr>
                                        <p:cTn id="151" dur="1000" fill="hold"/>
                                        <p:tgtEl>
                                          <p:spTgt spid="133"/>
                                        </p:tgtEl>
                                        <p:attrNameLst>
                                          <p:attrName>ppt_x</p:attrName>
                                          <p:attrName>ppt_y</p:attrName>
                                        </p:attrNameLst>
                                      </p:cBhvr>
                                      <p:rCtr x="16914" y="11829"/>
                                    </p:animMotion>
                                  </p:childTnLst>
                                </p:cTn>
                              </p:par>
                            </p:childTnLst>
                          </p:cTn>
                        </p:par>
                        <p:par>
                          <p:cTn id="152" fill="hold">
                            <p:stCondLst>
                              <p:cond delay="1000"/>
                            </p:stCondLst>
                            <p:childTnLst>
                              <p:par>
                                <p:cTn id="153" presetID="1" presetClass="exit" presetSubtype="0" fill="hold" grpId="2" nodeType="afterEffect">
                                  <p:stCondLst>
                                    <p:cond delay="0"/>
                                  </p:stCondLst>
                                  <p:iterate>
                                    <p:tmAbs val="0"/>
                                  </p:iterate>
                                  <p:childTnLst>
                                    <p:set>
                                      <p:cBhvr>
                                        <p:cTn id="154" fill="hold">
                                          <p:stCondLst>
                                            <p:cond delay="0"/>
                                          </p:stCondLst>
                                        </p:cTn>
                                        <p:tgtEl>
                                          <p:spTgt spid="133"/>
                                        </p:tgtEl>
                                        <p:attrNameLst>
                                          <p:attrName>style.visibility</p:attrName>
                                        </p:attrNameLst>
                                      </p:cBhvr>
                                      <p:to>
                                        <p:strVal val="hidden"/>
                                      </p:to>
                                    </p:set>
                                  </p:childTnLst>
                                </p:cTn>
                              </p:par>
                            </p:childTnLst>
                          </p:cTn>
                        </p:par>
                        <p:par>
                          <p:cTn id="155" fill="hold">
                            <p:stCondLst>
                              <p:cond delay="1000"/>
                            </p:stCondLst>
                            <p:childTnLst>
                              <p:par>
                                <p:cTn id="156" presetID="1" presetClass="exit" presetSubtype="0" fill="hold" grpId="1" nodeType="afterEffect">
                                  <p:stCondLst>
                                    <p:cond delay="0"/>
                                  </p:stCondLst>
                                  <p:iterate>
                                    <p:tmAbs val="0"/>
                                  </p:iterate>
                                  <p:childTnLst>
                                    <p:set>
                                      <p:cBhvr>
                                        <p:cTn id="157" fill="hold">
                                          <p:stCondLst>
                                            <p:cond delay="0"/>
                                          </p:stCondLst>
                                        </p:cTn>
                                        <p:tgtEl>
                                          <p:spTgt spid="84"/>
                                        </p:tgtEl>
                                        <p:attrNameLst>
                                          <p:attrName>style.visibility</p:attrName>
                                        </p:attrNameLst>
                                      </p:cBhvr>
                                      <p:to>
                                        <p:strVal val="hidden"/>
                                      </p:to>
                                    </p:set>
                                  </p:childTnLst>
                                </p:cTn>
                              </p:par>
                            </p:childTnLst>
                          </p:cTn>
                        </p:par>
                        <p:par>
                          <p:cTn id="158" fill="hold">
                            <p:stCondLst>
                              <p:cond delay="1000"/>
                            </p:stCondLst>
                            <p:childTnLst>
                              <p:par>
                                <p:cTn id="159" presetID="1" presetClass="entr" presetSubtype="0" fill="hold" grpId="0" nodeType="afterEffect">
                                  <p:stCondLst>
                                    <p:cond delay="0"/>
                                  </p:stCondLst>
                                  <p:iterate>
                                    <p:tmAbs val="0"/>
                                  </p:iterate>
                                  <p:childTnLst>
                                    <p:set>
                                      <p:cBhvr>
                                        <p:cTn id="160" fill="hold"/>
                                        <p:tgtEl>
                                          <p:spTgt spid="8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5"/>
                                        </p:tgtEl>
                                        <p:attrNameLst>
                                          <p:attrName>style.visibility</p:attrName>
                                        </p:attrNameLst>
                                      </p:cBhvr>
                                      <p:to>
                                        <p:strVal val="visible"/>
                                      </p:to>
                                    </p:set>
                                  </p:childTnLst>
                                </p:cTn>
                              </p:par>
                              <p:par>
                                <p:cTn id="163" presetID="1" presetClass="exit" presetSubtype="0" fill="hold" grpId="1" nodeType="withEffect">
                                  <p:stCondLst>
                                    <p:cond delay="0"/>
                                  </p:stCondLst>
                                  <p:childTnLst>
                                    <p:set>
                                      <p:cBhvr>
                                        <p:cTn id="164" dur="1" fill="hold">
                                          <p:stCondLst>
                                            <p:cond delay="0"/>
                                          </p:stCondLst>
                                        </p:cTn>
                                        <p:tgtEl>
                                          <p:spTgt spid="123"/>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path" presetSubtype="0" accel="50000" decel="50000" fill="hold" nodeType="clickEffect">
                                  <p:stCondLst>
                                    <p:cond delay="0"/>
                                  </p:stCondLst>
                                  <p:childTnLst>
                                    <p:animMotion origin="layout" path="M 0.59883 -0.06181 C 0.61432 -0.05695 0.63021 -0.05648 0.64571 -0.05973 C 0.66159 -0.0632 0.6793 -0.07014 0.69219 -0.05579 C 0.70482 -0.04167 0.70248 -0.02014 0.70482 0.00069 C 0.70703 0.02014 0.71432 0.03889 0.71836 0.0581 C 0.72591 0.09305 0.72565 0.13287 0.74492 0.15833 C 0.76185 0.18055 0.78568 0.18426 0.80768 0.18495 C 0.83321 0.18564 0.85925 0.18264 0.88568 0.17523 " pathEditMode="relative" rAng="0" ptsTypes="AAAAAAAA">
                                      <p:cBhvr>
                                        <p:cTn id="168" dur="1000" fill="hold"/>
                                        <p:tgtEl>
                                          <p:spTgt spid="131"/>
                                        </p:tgtEl>
                                        <p:attrNameLst>
                                          <p:attrName>ppt_x</p:attrName>
                                          <p:attrName>ppt_y</p:attrName>
                                        </p:attrNameLst>
                                      </p:cBhvr>
                                      <p:rCtr x="14336" y="12199"/>
                                    </p:animMotion>
                                  </p:childTnLst>
                                </p:cTn>
                              </p:par>
                            </p:childTnLst>
                          </p:cTn>
                        </p:par>
                        <p:par>
                          <p:cTn id="169" fill="hold">
                            <p:stCondLst>
                              <p:cond delay="1000"/>
                            </p:stCondLst>
                            <p:childTnLst>
                              <p:par>
                                <p:cTn id="170" presetID="1" presetClass="exit" presetSubtype="0" fill="hold" grpId="2" nodeType="afterEffect">
                                  <p:stCondLst>
                                    <p:cond delay="0"/>
                                  </p:stCondLst>
                                  <p:iterate>
                                    <p:tmAbs val="0"/>
                                  </p:iterate>
                                  <p:childTnLst>
                                    <p:set>
                                      <p:cBhvr>
                                        <p:cTn id="171" fill="hold">
                                          <p:stCondLst>
                                            <p:cond delay="0"/>
                                          </p:stCondLst>
                                        </p:cTn>
                                        <p:tgtEl>
                                          <p:spTgt spid="131"/>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iterate>
                                    <p:tmAbs val="0"/>
                                  </p:iterate>
                                  <p:childTnLst>
                                    <p:set>
                                      <p:cBhvr>
                                        <p:cTn id="175" fill="hold">
                                          <p:stCondLst>
                                            <p:cond delay="0"/>
                                          </p:stCondLst>
                                        </p:cTn>
                                        <p:tgtEl>
                                          <p:spTgt spid="80"/>
                                        </p:tgtEl>
                                        <p:attrNameLst>
                                          <p:attrName>style.visibility</p:attrName>
                                        </p:attrNameLst>
                                      </p:cBhvr>
                                      <p:to>
                                        <p:strVal val="hidden"/>
                                      </p:to>
                                    </p:set>
                                  </p:childTnLst>
                                </p:cTn>
                              </p:par>
                            </p:childTnLst>
                          </p:cTn>
                        </p:par>
                        <p:par>
                          <p:cTn id="176" fill="hold">
                            <p:stCondLst>
                              <p:cond delay="0"/>
                            </p:stCondLst>
                            <p:childTnLst>
                              <p:par>
                                <p:cTn id="177" presetID="1" presetClass="entr" presetSubtype="0" fill="hold" grpId="0" nodeType="afterEffect">
                                  <p:stCondLst>
                                    <p:cond delay="0"/>
                                  </p:stCondLst>
                                  <p:iterate>
                                    <p:tmAbs val="0"/>
                                  </p:iterate>
                                  <p:childTnLst>
                                    <p:set>
                                      <p:cBhvr>
                                        <p:cTn id="178" fill="hold"/>
                                        <p:tgtEl>
                                          <p:spTgt spid="8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path" presetSubtype="0" accel="50000" decel="50000" fill="hold" nodeType="clickEffect">
                                  <p:stCondLst>
                                    <p:cond delay="0"/>
                                  </p:stCondLst>
                                  <p:childTnLst>
                                    <p:animMotion origin="layout" path="M 0.59883 -0.04768 C 0.61107 -0.04953 0.62331 -0.05046 0.63542 -0.05069 C 0.64739 -0.05069 0.65963 -0.05023 0.67122 -0.04375 C 0.68724 -0.03472 0.69883 -0.01504 0.70872 0.0051 C 0.72148 0.03172 0.73268 0.06065 0.75195 0.07662 C 0.77005 0.09167 0.79075 0.09236 0.81055 0.09098 C 0.83581 0.08936 0.86133 0.08403 0.88672 0.07454 " pathEditMode="relative" rAng="0" ptsTypes="AAAAAAA">
                                      <p:cBhvr>
                                        <p:cTn id="182" dur="1000" fill="hold"/>
                                        <p:tgtEl>
                                          <p:spTgt spid="129"/>
                                        </p:tgtEl>
                                        <p:attrNameLst>
                                          <p:attrName>ppt_x</p:attrName>
                                          <p:attrName>ppt_y</p:attrName>
                                        </p:attrNameLst>
                                      </p:cBhvr>
                                      <p:rCtr x="14388" y="6806"/>
                                    </p:animMotion>
                                  </p:childTnLst>
                                </p:cTn>
                              </p:par>
                            </p:childTnLst>
                          </p:cTn>
                        </p:par>
                        <p:par>
                          <p:cTn id="183" fill="hold">
                            <p:stCondLst>
                              <p:cond delay="1000"/>
                            </p:stCondLst>
                            <p:childTnLst>
                              <p:par>
                                <p:cTn id="184" presetID="1" presetClass="exit" presetSubtype="0" fill="hold" grpId="2" nodeType="afterEffect">
                                  <p:stCondLst>
                                    <p:cond delay="0"/>
                                  </p:stCondLst>
                                  <p:iterate>
                                    <p:tmAbs val="0"/>
                                  </p:iterate>
                                  <p:childTnLst>
                                    <p:set>
                                      <p:cBhvr>
                                        <p:cTn id="185" fill="hold">
                                          <p:stCondLst>
                                            <p:cond delay="0"/>
                                          </p:stCondLst>
                                        </p:cTn>
                                        <p:tgtEl>
                                          <p:spTgt spid="129"/>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iterate>
                                    <p:tmAbs val="0"/>
                                  </p:iterate>
                                  <p:childTnLst>
                                    <p:set>
                                      <p:cBhvr>
                                        <p:cTn id="189" fill="hold">
                                          <p:stCondLst>
                                            <p:cond delay="0"/>
                                          </p:stCondLst>
                                        </p:cTn>
                                        <p:tgtEl>
                                          <p:spTgt spid="81"/>
                                        </p:tgtEl>
                                        <p:attrNameLst>
                                          <p:attrName>style.visibility</p:attrName>
                                        </p:attrNameLst>
                                      </p:cBhvr>
                                      <p:to>
                                        <p:strVal val="hidden"/>
                                      </p:to>
                                    </p:set>
                                  </p:childTnLst>
                                </p:cTn>
                              </p:par>
                            </p:childTnLst>
                          </p:cTn>
                        </p:par>
                        <p:par>
                          <p:cTn id="190" fill="hold">
                            <p:stCondLst>
                              <p:cond delay="0"/>
                            </p:stCondLst>
                            <p:childTnLst>
                              <p:par>
                                <p:cTn id="191" presetID="1" presetClass="entr" presetSubtype="0" fill="hold" grpId="0" nodeType="afterEffect">
                                  <p:stCondLst>
                                    <p:cond delay="0"/>
                                  </p:stCondLst>
                                  <p:iterate>
                                    <p:tmAbs val="0"/>
                                  </p:iterate>
                                  <p:childTnLst>
                                    <p:set>
                                      <p:cBhvr>
                                        <p:cTn id="192" fill="hold"/>
                                        <p:tgtEl>
                                          <p:spTgt spid="8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2"/>
                                        </p:tgtEl>
                                        <p:attrNameLst>
                                          <p:attrName>style.visibility</p:attrName>
                                        </p:attrNameLst>
                                      </p:cBhvr>
                                      <p:to>
                                        <p:strVal val="visible"/>
                                      </p:to>
                                    </p:set>
                                  </p:childTnLst>
                                </p:cTn>
                              </p:par>
                              <p:par>
                                <p:cTn id="195" presetID="1" presetClass="exit" presetSubtype="0" fill="hold" grpId="1" nodeType="withEffect">
                                  <p:stCondLst>
                                    <p:cond delay="0"/>
                                  </p:stCondLst>
                                  <p:childTnLst>
                                    <p:set>
                                      <p:cBhvr>
                                        <p:cTn id="196" dur="1" fill="hold">
                                          <p:stCondLst>
                                            <p:cond delay="0"/>
                                          </p:stCondLst>
                                        </p:cTn>
                                        <p:tgtEl>
                                          <p:spTgt spid="128"/>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path" presetSubtype="0" accel="50000" decel="50000" fill="hold" nodeType="clickEffect">
                                  <p:stCondLst>
                                    <p:cond delay="0"/>
                                  </p:stCondLst>
                                  <p:childTnLst>
                                    <p:animMotion origin="layout" path="M 0.60144 0.04329 C 0.62045 0.0463 0.6392 0.04399 0.65677 0.0375 C 0.67305 0.03172 0.68933 0.02176 0.70026 0.00278 C 0.71901 -0.02962 0.71341 -0.07662 0.73086 -0.11018 C 0.74766 -0.14236 0.77878 -0.15185 0.80886 -0.15486 C 0.83477 -0.15763 0.86068 -0.15694 0.88646 -0.15277 " pathEditMode="relative" rAng="0" ptsTypes="AAAAAA">
                                      <p:cBhvr>
                                        <p:cTn id="200" dur="1000" fill="hold"/>
                                        <p:tgtEl>
                                          <p:spTgt spid="132"/>
                                        </p:tgtEl>
                                        <p:attrNameLst>
                                          <p:attrName>ppt_x</p:attrName>
                                          <p:attrName>ppt_y</p:attrName>
                                        </p:attrNameLst>
                                      </p:cBhvr>
                                      <p:rCtr x="14245" y="-9954"/>
                                    </p:animMotion>
                                  </p:childTnLst>
                                </p:cTn>
                              </p:par>
                            </p:childTnLst>
                          </p:cTn>
                        </p:par>
                        <p:par>
                          <p:cTn id="201" fill="hold">
                            <p:stCondLst>
                              <p:cond delay="1000"/>
                            </p:stCondLst>
                            <p:childTnLst>
                              <p:par>
                                <p:cTn id="202" presetID="1" presetClass="exit" presetSubtype="0" fill="hold" grpId="2" nodeType="afterEffect">
                                  <p:stCondLst>
                                    <p:cond delay="0"/>
                                  </p:stCondLst>
                                  <p:iterate>
                                    <p:tmAbs val="0"/>
                                  </p:iterate>
                                  <p:childTnLst>
                                    <p:set>
                                      <p:cBhvr>
                                        <p:cTn id="203" fill="hold">
                                          <p:stCondLst>
                                            <p:cond delay="0"/>
                                          </p:stCondLst>
                                        </p:cTn>
                                        <p:tgtEl>
                                          <p:spTgt spid="132"/>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iterate>
                                    <p:tmAbs val="0"/>
                                  </p:iterate>
                                  <p:childTnLst>
                                    <p:set>
                                      <p:cBhvr>
                                        <p:cTn id="207" fill="hold">
                                          <p:stCondLst>
                                            <p:cond delay="0"/>
                                          </p:stCondLst>
                                        </p:cTn>
                                        <p:tgtEl>
                                          <p:spTgt spid="82"/>
                                        </p:tgtEl>
                                        <p:attrNameLst>
                                          <p:attrName>style.visibility</p:attrName>
                                        </p:attrNameLst>
                                      </p:cBhvr>
                                      <p:to>
                                        <p:strVal val="hidden"/>
                                      </p:to>
                                    </p:set>
                                  </p:childTnLst>
                                </p:cTn>
                              </p:par>
                            </p:childTnLst>
                          </p:cTn>
                        </p:par>
                        <p:par>
                          <p:cTn id="208" fill="hold">
                            <p:stCondLst>
                              <p:cond delay="0"/>
                            </p:stCondLst>
                            <p:childTnLst>
                              <p:par>
                                <p:cTn id="209" presetID="1" presetClass="entr" presetSubtype="0" fill="hold" grpId="0" nodeType="afterEffect">
                                  <p:stCondLst>
                                    <p:cond delay="0"/>
                                  </p:stCondLst>
                                  <p:iterate>
                                    <p:tmAbs val="0"/>
                                  </p:iterate>
                                  <p:childTnLst>
                                    <p:set>
                                      <p:cBhvr>
                                        <p:cTn id="210" fill="hold"/>
                                        <p:tgtEl>
                                          <p:spTgt spid="8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26"/>
                                        </p:tgtEl>
                                        <p:attrNameLst>
                                          <p:attrName>style.visibility</p:attrName>
                                        </p:attrNameLst>
                                      </p:cBhvr>
                                      <p:to>
                                        <p:strVal val="visible"/>
                                      </p:to>
                                    </p:set>
                                  </p:childTnLst>
                                </p:cTn>
                              </p:par>
                              <p:par>
                                <p:cTn id="213" presetID="1" presetClass="exit" presetSubtype="0" fill="hold" grpId="1" nodeType="withEffect">
                                  <p:stCondLst>
                                    <p:cond delay="0"/>
                                  </p:stCondLst>
                                  <p:childTnLst>
                                    <p:set>
                                      <p:cBhvr>
                                        <p:cTn id="214" dur="1" fill="hold">
                                          <p:stCondLst>
                                            <p:cond delay="0"/>
                                          </p:stCondLst>
                                        </p:cTn>
                                        <p:tgtEl>
                                          <p:spTgt spid="124"/>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path" presetSubtype="0" accel="50000" decel="50000" fill="hold" nodeType="clickEffect">
                                  <p:stCondLst>
                                    <p:cond delay="0"/>
                                  </p:stCondLst>
                                  <p:childTnLst>
                                    <p:animMotion origin="layout" path="M 0.59883 -0.14328 L 0.88438 -0.1456 " pathEditMode="relative" rAng="0" ptsTypes="AA">
                                      <p:cBhvr>
                                        <p:cTn id="218" dur="1000" fill="hold"/>
                                        <p:tgtEl>
                                          <p:spTgt spid="130"/>
                                        </p:tgtEl>
                                        <p:attrNameLst>
                                          <p:attrName>ppt_x</p:attrName>
                                          <p:attrName>ppt_y</p:attrName>
                                        </p:attrNameLst>
                                      </p:cBhvr>
                                      <p:rCtr x="14271" y="-116"/>
                                    </p:animMotion>
                                  </p:childTnLst>
                                </p:cTn>
                              </p:par>
                            </p:childTnLst>
                          </p:cTn>
                        </p:par>
                        <p:par>
                          <p:cTn id="219" fill="hold">
                            <p:stCondLst>
                              <p:cond delay="1000"/>
                            </p:stCondLst>
                            <p:childTnLst>
                              <p:par>
                                <p:cTn id="220" presetID="1" presetClass="exit" presetSubtype="0" fill="hold" grpId="2" nodeType="afterEffect">
                                  <p:stCondLst>
                                    <p:cond delay="0"/>
                                  </p:stCondLst>
                                  <p:iterate>
                                    <p:tmAbs val="0"/>
                                  </p:iterate>
                                  <p:childTnLst>
                                    <p:set>
                                      <p:cBhvr>
                                        <p:cTn id="221" fill="hold">
                                          <p:stCondLst>
                                            <p:cond delay="0"/>
                                          </p:stCondLst>
                                        </p:cTn>
                                        <p:tgtEl>
                                          <p:spTgt spid="130"/>
                                        </p:tgtEl>
                                        <p:attrNameLst>
                                          <p:attrName>style.visibility</p:attrName>
                                        </p:attrNameLst>
                                      </p:cBhvr>
                                      <p:to>
                                        <p:strVal val="hidden"/>
                                      </p:to>
                                    </p:set>
                                  </p:childTnLst>
                                </p:cTn>
                              </p:par>
                            </p:childTnLst>
                          </p:cTn>
                        </p:par>
                        <p:par>
                          <p:cTn id="222" fill="hold">
                            <p:stCondLst>
                              <p:cond delay="1000"/>
                            </p:stCondLst>
                            <p:childTnLst>
                              <p:par>
                                <p:cTn id="223" presetID="1" presetClass="exit" presetSubtype="0" fill="hold" grpId="1" nodeType="afterEffect">
                                  <p:stCondLst>
                                    <p:cond delay="0"/>
                                  </p:stCondLst>
                                  <p:iterate>
                                    <p:tmAbs val="0"/>
                                  </p:iterate>
                                  <p:childTnLst>
                                    <p:set>
                                      <p:cBhvr>
                                        <p:cTn id="224" fill="hold">
                                          <p:stCondLst>
                                            <p:cond delay="0"/>
                                          </p:stCondLst>
                                        </p:cTn>
                                        <p:tgtEl>
                                          <p:spTgt spid="83"/>
                                        </p:tgtEl>
                                        <p:attrNameLst>
                                          <p:attrName>style.visibility</p:attrName>
                                        </p:attrNameLst>
                                      </p:cBhvr>
                                      <p:to>
                                        <p:strVal val="hidden"/>
                                      </p:to>
                                    </p:set>
                                  </p:childTnLst>
                                </p:cTn>
                              </p:par>
                            </p:childTnLst>
                          </p:cTn>
                        </p:par>
                        <p:par>
                          <p:cTn id="225" fill="hold">
                            <p:stCondLst>
                              <p:cond delay="1000"/>
                            </p:stCondLst>
                            <p:childTnLst>
                              <p:par>
                                <p:cTn id="226" presetID="1" presetClass="entr" presetSubtype="0" fill="hold" grpId="0" nodeType="afterEffect">
                                  <p:stCondLst>
                                    <p:cond delay="0"/>
                                  </p:stCondLst>
                                  <p:iterate>
                                    <p:tmAbs val="0"/>
                                  </p:iterate>
                                  <p:childTnLst>
                                    <p:set>
                                      <p:cBhvr>
                                        <p:cTn id="227" fill="hold"/>
                                        <p:tgtEl>
                                          <p:spTgt spid="85"/>
                                        </p:tgtEl>
                                        <p:attrNameLst>
                                          <p:attrName>style.visibility</p:attrName>
                                        </p:attrNameLst>
                                      </p:cBhvr>
                                      <p:to>
                                        <p:strVal val="visible"/>
                                      </p:to>
                                    </p:set>
                                  </p:childTnLst>
                                </p:cTn>
                              </p:par>
                            </p:childTnLst>
                          </p:cTn>
                        </p:par>
                        <p:par>
                          <p:cTn id="228" fill="hold">
                            <p:stCondLst>
                              <p:cond delay="1000"/>
                            </p:stCondLst>
                            <p:childTnLst>
                              <p:par>
                                <p:cTn id="229" presetID="-1" presetClass="path" presetSubtype="0" accel="50000" decel="50000" fill="hold" nodeType="afterEffect">
                                  <p:stCondLst>
                                    <p:cond delay="0"/>
                                  </p:stCondLst>
                                  <p:childTnLst>
                                    <p:animMotion origin="layout" path="M 0.5612 -0.14283 L 0.89011 -0.14537 " pathEditMode="relative" rAng="0" ptsTypes="AA">
                                      <p:cBhvr>
                                        <p:cTn id="230" dur="1000" fill="hold"/>
                                        <p:tgtEl>
                                          <p:spTgt spid="134"/>
                                        </p:tgtEl>
                                        <p:attrNameLst>
                                          <p:attrName>ppt_x</p:attrName>
                                          <p:attrName>ppt_y</p:attrName>
                                        </p:attrNameLst>
                                      </p:cBhvr>
                                      <p:rCtr x="16445" y="-139"/>
                                    </p:animMotion>
                                  </p:childTnLst>
                                </p:cTn>
                              </p:par>
                            </p:childTnLst>
                          </p:cTn>
                        </p:par>
                        <p:par>
                          <p:cTn id="231" fill="hold">
                            <p:stCondLst>
                              <p:cond delay="2000"/>
                            </p:stCondLst>
                            <p:childTnLst>
                              <p:par>
                                <p:cTn id="232" presetID="1" presetClass="exit" presetSubtype="0" fill="hold" grpId="2" nodeType="afterEffect">
                                  <p:stCondLst>
                                    <p:cond delay="0"/>
                                  </p:stCondLst>
                                  <p:iterate>
                                    <p:tmAbs val="0"/>
                                  </p:iterate>
                                  <p:childTnLst>
                                    <p:set>
                                      <p:cBhvr>
                                        <p:cTn id="233"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advAuto="0"/>
      <p:bldP spid="80" grpId="0" animBg="1" advAuto="0"/>
      <p:bldP spid="80" grpId="1" animBg="1" advAuto="0"/>
      <p:bldP spid="81" grpId="0" animBg="1" advAuto="0"/>
      <p:bldP spid="81" grpId="1" animBg="1" advAuto="0"/>
      <p:bldP spid="82" grpId="0" animBg="1" advAuto="0"/>
      <p:bldP spid="82" grpId="1" animBg="1" advAuto="0"/>
      <p:bldP spid="83" grpId="0" animBg="1" advAuto="0"/>
      <p:bldP spid="83" grpId="1" animBg="1" advAuto="0"/>
      <p:bldP spid="84" grpId="0" animBg="1" advAuto="0"/>
      <p:bldP spid="84" grpId="1" animBg="1" advAuto="0"/>
      <p:bldP spid="85" grpId="0" animBg="1" advAuto="0"/>
      <p:bldP spid="101" grpId="0" animBg="1"/>
      <p:bldP spid="102" grpId="0" animBg="1"/>
      <p:bldP spid="123" grpId="0" animBg="1"/>
      <p:bldP spid="123" grpId="1" animBg="1"/>
      <p:bldP spid="124" grpId="0" animBg="1"/>
      <p:bldP spid="124" grpId="1" animBg="1"/>
      <p:bldP spid="125" grpId="0" animBg="1"/>
      <p:bldP spid="126" grpId="0" animBg="1"/>
      <p:bldP spid="128" grpId="0" animBg="1"/>
      <p:bldP spid="128" grpId="1" animBg="1"/>
      <p:bldP spid="129" grpId="0" animBg="1" advAuto="0"/>
      <p:bldP spid="129" grpId="1" animBg="1" advAuto="0"/>
      <p:bldP spid="129" grpId="2" animBg="1" advAuto="0"/>
      <p:bldP spid="130" grpId="0" animBg="1" advAuto="0"/>
      <p:bldP spid="130" grpId="1" animBg="1" advAuto="0"/>
      <p:bldP spid="130" grpId="2" animBg="1" advAuto="0"/>
      <p:bldP spid="131" grpId="0" animBg="1" advAuto="0"/>
      <p:bldP spid="131" grpId="1" animBg="1" advAuto="0"/>
      <p:bldP spid="131" grpId="2" animBg="1" advAuto="0"/>
      <p:bldP spid="132" grpId="0" animBg="1" advAuto="0"/>
      <p:bldP spid="132" grpId="1" animBg="1" advAuto="0"/>
      <p:bldP spid="132" grpId="2" animBg="1" advAuto="0"/>
      <p:bldP spid="133" grpId="0" animBg="1" advAuto="0"/>
      <p:bldP spid="133" grpId="1" animBg="1" advAuto="0"/>
      <p:bldP spid="133" grpId="2" animBg="1" advAuto="0"/>
      <p:bldP spid="134" grpId="0" animBg="1" advAuto="0"/>
      <p:bldP spid="134" grpId="1" animBg="1" advAuto="0"/>
      <p:bldP spid="134" grpId="2"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TSN IEEE 802.1 sub-standards overview</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8" name="Rectangle 7">
            <a:extLst>
              <a:ext uri="{FF2B5EF4-FFF2-40B4-BE49-F238E27FC236}">
                <a16:creationId xmlns:a16="http://schemas.microsoft.com/office/drawing/2014/main" id="{9F2245EA-74E7-4C8F-8167-E191182B9594}"/>
              </a:ext>
            </a:extLst>
          </p:cNvPr>
          <p:cNvSpPr/>
          <p:nvPr/>
        </p:nvSpPr>
        <p:spPr>
          <a:xfrm>
            <a:off x="672783" y="1700808"/>
            <a:ext cx="3168352" cy="506951"/>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Provides guaranteed communication latency for time-critical traffic over standard Ethernet even in a converged infrastructure. </a:t>
            </a:r>
            <a:endParaRPr kumimoji="0" lang="de-AT" sz="1400" b="0" i="0" u="none" strike="noStrike" kern="1200" cap="none" spc="0" normalizeH="0" baseline="0" noProof="0" dirty="0">
              <a:ln>
                <a:noFill/>
              </a:ln>
              <a:solidFill>
                <a:srgbClr val="414141"/>
              </a:solidFill>
              <a:effectLst/>
              <a:uLnTx/>
              <a:uFillTx/>
              <a:latin typeface="Gill Sans Light"/>
            </a:endParaRPr>
          </a:p>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9" name="Rectangle 8">
            <a:extLst>
              <a:ext uri="{FF2B5EF4-FFF2-40B4-BE49-F238E27FC236}">
                <a16:creationId xmlns:a16="http://schemas.microsoft.com/office/drawing/2014/main" id="{9C6C143F-A57C-462D-A742-105201D5137E}"/>
              </a:ext>
            </a:extLst>
          </p:cNvPr>
          <p:cNvSpPr/>
          <p:nvPr/>
        </p:nvSpPr>
        <p:spPr>
          <a:xfrm>
            <a:off x="4525820" y="1700808"/>
            <a:ext cx="3168352" cy="506951"/>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Profile of IEEE 1588v2 for synchronization of clocks in the network. Supports timing requirements for scheduled TSN networks.</a:t>
            </a:r>
            <a:endParaRPr kumimoji="0" lang="de-AT" sz="1400" b="0" i="0" u="none" strike="noStrike" kern="1200" cap="none" spc="0" normalizeH="0" baseline="0" noProof="0" dirty="0">
              <a:ln>
                <a:noFill/>
              </a:ln>
              <a:solidFill>
                <a:srgbClr val="414141"/>
              </a:solidFill>
              <a:effectLst/>
              <a:uLnTx/>
              <a:uFillTx/>
              <a:latin typeface="Gill Sans Light"/>
            </a:endParaRPr>
          </a:p>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10" name="Rectangle 9">
            <a:extLst>
              <a:ext uri="{FF2B5EF4-FFF2-40B4-BE49-F238E27FC236}">
                <a16:creationId xmlns:a16="http://schemas.microsoft.com/office/drawing/2014/main" id="{93CFACD1-968B-4FAE-96C8-98DD5308D30C}"/>
              </a:ext>
            </a:extLst>
          </p:cNvPr>
          <p:cNvSpPr/>
          <p:nvPr/>
        </p:nvSpPr>
        <p:spPr bwMode="auto">
          <a:xfrm>
            <a:off x="4381804" y="1268760"/>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11" name="TextBox 10">
            <a:extLst>
              <a:ext uri="{FF2B5EF4-FFF2-40B4-BE49-F238E27FC236}">
                <a16:creationId xmlns:a16="http://schemas.microsoft.com/office/drawing/2014/main" id="{07E86CAA-8C68-4A6C-8626-834A26D8C313}"/>
              </a:ext>
            </a:extLst>
          </p:cNvPr>
          <p:cNvSpPr txBox="1"/>
          <p:nvPr/>
        </p:nvSpPr>
        <p:spPr>
          <a:xfrm>
            <a:off x="4462628" y="1340768"/>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802.1AS</a:t>
            </a:r>
          </a:p>
        </p:txBody>
      </p:sp>
      <p:sp>
        <p:nvSpPr>
          <p:cNvPr id="12" name="TextBox 11">
            <a:extLst>
              <a:ext uri="{FF2B5EF4-FFF2-40B4-BE49-F238E27FC236}">
                <a16:creationId xmlns:a16="http://schemas.microsoft.com/office/drawing/2014/main" id="{63DD1C0C-D2EF-48D3-8E58-175095FD40D1}"/>
              </a:ext>
            </a:extLst>
          </p:cNvPr>
          <p:cNvSpPr txBox="1"/>
          <p:nvPr/>
        </p:nvSpPr>
        <p:spPr>
          <a:xfrm>
            <a:off x="5785400" y="1340768"/>
            <a:ext cx="1692749"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Time Synchronization</a:t>
            </a:r>
          </a:p>
        </p:txBody>
      </p:sp>
      <p:sp>
        <p:nvSpPr>
          <p:cNvPr id="13" name="Rectangle 12">
            <a:extLst>
              <a:ext uri="{FF2B5EF4-FFF2-40B4-BE49-F238E27FC236}">
                <a16:creationId xmlns:a16="http://schemas.microsoft.com/office/drawing/2014/main" id="{3B3D2BAD-F5B2-493D-BF17-A32660773368}"/>
              </a:ext>
            </a:extLst>
          </p:cNvPr>
          <p:cNvSpPr/>
          <p:nvPr/>
        </p:nvSpPr>
        <p:spPr bwMode="auto">
          <a:xfrm>
            <a:off x="515939" y="1268760"/>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14" name="TextBox 13">
            <a:extLst>
              <a:ext uri="{FF2B5EF4-FFF2-40B4-BE49-F238E27FC236}">
                <a16:creationId xmlns:a16="http://schemas.microsoft.com/office/drawing/2014/main" id="{ABF46799-C207-4CB3-AD17-5DD1EE200342}"/>
              </a:ext>
            </a:extLst>
          </p:cNvPr>
          <p:cNvSpPr txBox="1"/>
          <p:nvPr/>
        </p:nvSpPr>
        <p:spPr>
          <a:xfrm>
            <a:off x="596763" y="1340768"/>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802.1Qbv</a:t>
            </a:r>
          </a:p>
        </p:txBody>
      </p:sp>
      <p:sp>
        <p:nvSpPr>
          <p:cNvPr id="15" name="TextBox 14">
            <a:extLst>
              <a:ext uri="{FF2B5EF4-FFF2-40B4-BE49-F238E27FC236}">
                <a16:creationId xmlns:a16="http://schemas.microsoft.com/office/drawing/2014/main" id="{58817544-E05E-40F4-B9A5-152BC28F2F3B}"/>
              </a:ext>
            </a:extLst>
          </p:cNvPr>
          <p:cNvSpPr txBox="1"/>
          <p:nvPr/>
        </p:nvSpPr>
        <p:spPr>
          <a:xfrm>
            <a:off x="1919536" y="1340768"/>
            <a:ext cx="17281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Scheduled Traffic</a:t>
            </a:r>
          </a:p>
        </p:txBody>
      </p:sp>
      <p:sp>
        <p:nvSpPr>
          <p:cNvPr id="17" name="Rectangle 16">
            <a:extLst>
              <a:ext uri="{FF2B5EF4-FFF2-40B4-BE49-F238E27FC236}">
                <a16:creationId xmlns:a16="http://schemas.microsoft.com/office/drawing/2014/main" id="{AB84FA9A-2319-49F8-BB35-F460653C0F2C}"/>
              </a:ext>
            </a:extLst>
          </p:cNvPr>
          <p:cNvSpPr/>
          <p:nvPr/>
        </p:nvSpPr>
        <p:spPr bwMode="auto">
          <a:xfrm>
            <a:off x="515939" y="2485631"/>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18" name="Rectangle 17">
            <a:extLst>
              <a:ext uri="{FF2B5EF4-FFF2-40B4-BE49-F238E27FC236}">
                <a16:creationId xmlns:a16="http://schemas.microsoft.com/office/drawing/2014/main" id="{A5B5DF8F-A555-4DF8-986F-9E6912DFBB6A}"/>
              </a:ext>
            </a:extLst>
          </p:cNvPr>
          <p:cNvSpPr/>
          <p:nvPr/>
        </p:nvSpPr>
        <p:spPr bwMode="auto">
          <a:xfrm>
            <a:off x="4381804" y="3729038"/>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19" name="Rectangle 18">
            <a:extLst>
              <a:ext uri="{FF2B5EF4-FFF2-40B4-BE49-F238E27FC236}">
                <a16:creationId xmlns:a16="http://schemas.microsoft.com/office/drawing/2014/main" id="{665B1275-91C2-4469-94D2-3879716917A8}"/>
              </a:ext>
            </a:extLst>
          </p:cNvPr>
          <p:cNvSpPr/>
          <p:nvPr/>
        </p:nvSpPr>
        <p:spPr bwMode="auto">
          <a:xfrm>
            <a:off x="4381804" y="2485633"/>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20" name="Rectangle 19">
            <a:extLst>
              <a:ext uri="{FF2B5EF4-FFF2-40B4-BE49-F238E27FC236}">
                <a16:creationId xmlns:a16="http://schemas.microsoft.com/office/drawing/2014/main" id="{6FF663D6-B41E-44F5-9AEE-F7C6D4DD151E}"/>
              </a:ext>
            </a:extLst>
          </p:cNvPr>
          <p:cNvSpPr/>
          <p:nvPr/>
        </p:nvSpPr>
        <p:spPr bwMode="auto">
          <a:xfrm>
            <a:off x="515939" y="3729038"/>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21" name="TextBox 20">
            <a:extLst>
              <a:ext uri="{FF2B5EF4-FFF2-40B4-BE49-F238E27FC236}">
                <a16:creationId xmlns:a16="http://schemas.microsoft.com/office/drawing/2014/main" id="{CF2C14F6-10BD-4BD2-B56C-EC32EEB63F4A}"/>
              </a:ext>
            </a:extLst>
          </p:cNvPr>
          <p:cNvSpPr txBox="1"/>
          <p:nvPr/>
        </p:nvSpPr>
        <p:spPr>
          <a:xfrm>
            <a:off x="596763" y="2557639"/>
            <a:ext cx="1575359"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802.1Qcc</a:t>
            </a:r>
          </a:p>
        </p:txBody>
      </p:sp>
      <p:sp>
        <p:nvSpPr>
          <p:cNvPr id="22" name="TextBox 21">
            <a:extLst>
              <a:ext uri="{FF2B5EF4-FFF2-40B4-BE49-F238E27FC236}">
                <a16:creationId xmlns:a16="http://schemas.microsoft.com/office/drawing/2014/main" id="{186F06FA-A0B4-4B88-A4FA-A9DC1EDE28A6}"/>
              </a:ext>
            </a:extLst>
          </p:cNvPr>
          <p:cNvSpPr txBox="1"/>
          <p:nvPr/>
        </p:nvSpPr>
        <p:spPr>
          <a:xfrm>
            <a:off x="1919536" y="2557639"/>
            <a:ext cx="17281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SRP Enhancements</a:t>
            </a:r>
          </a:p>
        </p:txBody>
      </p:sp>
      <p:sp>
        <p:nvSpPr>
          <p:cNvPr id="23" name="TextBox 22">
            <a:extLst>
              <a:ext uri="{FF2B5EF4-FFF2-40B4-BE49-F238E27FC236}">
                <a16:creationId xmlns:a16="http://schemas.microsoft.com/office/drawing/2014/main" id="{B9FDA0C8-B309-4383-A240-45EBC561FC23}"/>
              </a:ext>
            </a:extLst>
          </p:cNvPr>
          <p:cNvSpPr txBox="1"/>
          <p:nvPr/>
        </p:nvSpPr>
        <p:spPr>
          <a:xfrm>
            <a:off x="4462628" y="3801046"/>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802.1Qch</a:t>
            </a:r>
          </a:p>
        </p:txBody>
      </p:sp>
      <p:sp>
        <p:nvSpPr>
          <p:cNvPr id="24" name="TextBox 23">
            <a:extLst>
              <a:ext uri="{FF2B5EF4-FFF2-40B4-BE49-F238E27FC236}">
                <a16:creationId xmlns:a16="http://schemas.microsoft.com/office/drawing/2014/main" id="{05268515-5849-4385-88A4-234E5FEF1561}"/>
              </a:ext>
            </a:extLst>
          </p:cNvPr>
          <p:cNvSpPr txBox="1"/>
          <p:nvPr/>
        </p:nvSpPr>
        <p:spPr>
          <a:xfrm>
            <a:off x="5785400" y="3801046"/>
            <a:ext cx="2003227" cy="523220"/>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Cyclic Queuing and Forwarding</a:t>
            </a:r>
          </a:p>
        </p:txBody>
      </p:sp>
      <p:sp>
        <p:nvSpPr>
          <p:cNvPr id="25" name="TextBox 24">
            <a:extLst>
              <a:ext uri="{FF2B5EF4-FFF2-40B4-BE49-F238E27FC236}">
                <a16:creationId xmlns:a16="http://schemas.microsoft.com/office/drawing/2014/main" id="{4168CEBB-4D29-44C2-8DD9-E77783F01F94}"/>
              </a:ext>
            </a:extLst>
          </p:cNvPr>
          <p:cNvSpPr txBox="1"/>
          <p:nvPr/>
        </p:nvSpPr>
        <p:spPr>
          <a:xfrm>
            <a:off x="4462628" y="2557639"/>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802.1Qbu</a:t>
            </a:r>
          </a:p>
        </p:txBody>
      </p:sp>
      <p:sp>
        <p:nvSpPr>
          <p:cNvPr id="26" name="TextBox 25">
            <a:extLst>
              <a:ext uri="{FF2B5EF4-FFF2-40B4-BE49-F238E27FC236}">
                <a16:creationId xmlns:a16="http://schemas.microsoft.com/office/drawing/2014/main" id="{0BE87287-4D24-4869-99E3-4F5E9078D323}"/>
              </a:ext>
            </a:extLst>
          </p:cNvPr>
          <p:cNvSpPr txBox="1"/>
          <p:nvPr/>
        </p:nvSpPr>
        <p:spPr>
          <a:xfrm>
            <a:off x="5785401" y="2557639"/>
            <a:ext cx="1692748"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Frame Preemption</a:t>
            </a:r>
          </a:p>
        </p:txBody>
      </p:sp>
      <p:sp>
        <p:nvSpPr>
          <p:cNvPr id="27" name="TextBox 26">
            <a:extLst>
              <a:ext uri="{FF2B5EF4-FFF2-40B4-BE49-F238E27FC236}">
                <a16:creationId xmlns:a16="http://schemas.microsoft.com/office/drawing/2014/main" id="{D249B256-2B93-47E0-B11D-20DF40EA8A32}"/>
              </a:ext>
            </a:extLst>
          </p:cNvPr>
          <p:cNvSpPr txBox="1"/>
          <p:nvPr/>
        </p:nvSpPr>
        <p:spPr>
          <a:xfrm>
            <a:off x="596763" y="3801046"/>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802.1Qca</a:t>
            </a:r>
          </a:p>
        </p:txBody>
      </p:sp>
      <p:sp>
        <p:nvSpPr>
          <p:cNvPr id="28" name="TextBox 27">
            <a:extLst>
              <a:ext uri="{FF2B5EF4-FFF2-40B4-BE49-F238E27FC236}">
                <a16:creationId xmlns:a16="http://schemas.microsoft.com/office/drawing/2014/main" id="{15D4543C-9D5D-4234-BA94-711630055A09}"/>
              </a:ext>
            </a:extLst>
          </p:cNvPr>
          <p:cNvSpPr txBox="1"/>
          <p:nvPr/>
        </p:nvSpPr>
        <p:spPr>
          <a:xfrm>
            <a:off x="1919536" y="3801046"/>
            <a:ext cx="1966663" cy="523220"/>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Path Control and Reservation</a:t>
            </a:r>
          </a:p>
        </p:txBody>
      </p:sp>
      <p:sp>
        <p:nvSpPr>
          <p:cNvPr id="29" name="Rectangle 28">
            <a:extLst>
              <a:ext uri="{FF2B5EF4-FFF2-40B4-BE49-F238E27FC236}">
                <a16:creationId xmlns:a16="http://schemas.microsoft.com/office/drawing/2014/main" id="{4716D388-70ED-49DB-A61E-B96B9963C7FA}"/>
              </a:ext>
            </a:extLst>
          </p:cNvPr>
          <p:cNvSpPr/>
          <p:nvPr/>
        </p:nvSpPr>
        <p:spPr>
          <a:xfrm>
            <a:off x="4525820" y="2923547"/>
            <a:ext cx="3168352" cy="50405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Allows for optimal bandwidth utilization of non-scheduled background traffic sent in parallel with scheduled traffic.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30" name="Rectangle 29">
            <a:extLst>
              <a:ext uri="{FF2B5EF4-FFF2-40B4-BE49-F238E27FC236}">
                <a16:creationId xmlns:a16="http://schemas.microsoft.com/office/drawing/2014/main" id="{C120729D-F939-4784-9B70-AAA267361180}"/>
              </a:ext>
            </a:extLst>
          </p:cNvPr>
          <p:cNvSpPr/>
          <p:nvPr/>
        </p:nvSpPr>
        <p:spPr>
          <a:xfrm>
            <a:off x="4525819" y="4189615"/>
            <a:ext cx="3249979" cy="51521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Defines cycles for forwarding queued traffic using 802.1Qci to assign buffers and 802.1Qbv to shape traffic.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31" name="Rectangle 30">
            <a:extLst>
              <a:ext uri="{FF2B5EF4-FFF2-40B4-BE49-F238E27FC236}">
                <a16:creationId xmlns:a16="http://schemas.microsoft.com/office/drawing/2014/main" id="{29196866-119E-492F-ACAC-A468DBAD6983}"/>
              </a:ext>
            </a:extLst>
          </p:cNvPr>
          <p:cNvSpPr/>
          <p:nvPr/>
        </p:nvSpPr>
        <p:spPr>
          <a:xfrm>
            <a:off x="672782" y="2852936"/>
            <a:ext cx="3322101" cy="50405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Defines the interfaces for configuration (distributed and centralized) of TSN networks. Supports configuration models for dynamic scheduling of TSN.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32" name="Rectangle 31">
            <a:extLst>
              <a:ext uri="{FF2B5EF4-FFF2-40B4-BE49-F238E27FC236}">
                <a16:creationId xmlns:a16="http://schemas.microsoft.com/office/drawing/2014/main" id="{5DDAB82F-B6CC-4AC8-A59E-7602CC59E762}"/>
              </a:ext>
            </a:extLst>
          </p:cNvPr>
          <p:cNvSpPr/>
          <p:nvPr/>
        </p:nvSpPr>
        <p:spPr>
          <a:xfrm>
            <a:off x="672783" y="4189615"/>
            <a:ext cx="3249980" cy="527658"/>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Protects against faulty and/or malicious endpoints and switches. Isolates faults to specific regions in the network.</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34" name="Rectangle 33">
            <a:extLst>
              <a:ext uri="{FF2B5EF4-FFF2-40B4-BE49-F238E27FC236}">
                <a16:creationId xmlns:a16="http://schemas.microsoft.com/office/drawing/2014/main" id="{078FFE97-EA05-4C48-9721-BEC792B9E1C4}"/>
              </a:ext>
            </a:extLst>
          </p:cNvPr>
          <p:cNvSpPr/>
          <p:nvPr/>
        </p:nvSpPr>
        <p:spPr>
          <a:xfrm>
            <a:off x="8377695" y="1700808"/>
            <a:ext cx="2952328" cy="506951"/>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Allows for optimal bandwidth utilization of non-scheduled background traffic sent in parallel with scheduled traffic.</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36" name="Rectangle 35">
            <a:extLst>
              <a:ext uri="{FF2B5EF4-FFF2-40B4-BE49-F238E27FC236}">
                <a16:creationId xmlns:a16="http://schemas.microsoft.com/office/drawing/2014/main" id="{60C05B68-7D39-4DFC-9802-EDE1A82688EA}"/>
              </a:ext>
            </a:extLst>
          </p:cNvPr>
          <p:cNvSpPr/>
          <p:nvPr/>
        </p:nvSpPr>
        <p:spPr bwMode="auto">
          <a:xfrm>
            <a:off x="8233679" y="1268760"/>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38" name="TextBox 37">
            <a:extLst>
              <a:ext uri="{FF2B5EF4-FFF2-40B4-BE49-F238E27FC236}">
                <a16:creationId xmlns:a16="http://schemas.microsoft.com/office/drawing/2014/main" id="{2081983B-7281-4CE8-B504-BFDABC68829C}"/>
              </a:ext>
            </a:extLst>
          </p:cNvPr>
          <p:cNvSpPr txBox="1"/>
          <p:nvPr/>
        </p:nvSpPr>
        <p:spPr>
          <a:xfrm>
            <a:off x="8314503" y="1340768"/>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802.1CB</a:t>
            </a:r>
          </a:p>
        </p:txBody>
      </p:sp>
      <p:sp>
        <p:nvSpPr>
          <p:cNvPr id="39" name="TextBox 38">
            <a:extLst>
              <a:ext uri="{FF2B5EF4-FFF2-40B4-BE49-F238E27FC236}">
                <a16:creationId xmlns:a16="http://schemas.microsoft.com/office/drawing/2014/main" id="{5A2B4C72-2EF3-430F-A111-9F2E719D12A5}"/>
              </a:ext>
            </a:extLst>
          </p:cNvPr>
          <p:cNvSpPr txBox="1"/>
          <p:nvPr/>
        </p:nvSpPr>
        <p:spPr>
          <a:xfrm>
            <a:off x="9637275" y="1340768"/>
            <a:ext cx="1787317"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Seamless Redundancy</a:t>
            </a:r>
          </a:p>
        </p:txBody>
      </p:sp>
      <p:sp>
        <p:nvSpPr>
          <p:cNvPr id="40" name="Rectangle 39">
            <a:extLst>
              <a:ext uri="{FF2B5EF4-FFF2-40B4-BE49-F238E27FC236}">
                <a16:creationId xmlns:a16="http://schemas.microsoft.com/office/drawing/2014/main" id="{34977A97-E25B-40B7-ADFD-E700CCD5F70A}"/>
              </a:ext>
            </a:extLst>
          </p:cNvPr>
          <p:cNvSpPr/>
          <p:nvPr/>
        </p:nvSpPr>
        <p:spPr bwMode="auto">
          <a:xfrm>
            <a:off x="8233679" y="3729038"/>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41" name="Rectangle 40">
            <a:extLst>
              <a:ext uri="{FF2B5EF4-FFF2-40B4-BE49-F238E27FC236}">
                <a16:creationId xmlns:a16="http://schemas.microsoft.com/office/drawing/2014/main" id="{E5BC18B0-EC8B-49C1-9592-155152A53B36}"/>
              </a:ext>
            </a:extLst>
          </p:cNvPr>
          <p:cNvSpPr/>
          <p:nvPr/>
        </p:nvSpPr>
        <p:spPr bwMode="auto">
          <a:xfrm>
            <a:off x="8233679" y="2485633"/>
            <a:ext cx="3406824" cy="354553"/>
          </a:xfrm>
          <a:prstGeom prst="rect">
            <a:avLst/>
          </a:prstGeom>
          <a:solidFill>
            <a:schemeClr val="bg1">
              <a:lumMod val="50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42" name="TextBox 41">
            <a:extLst>
              <a:ext uri="{FF2B5EF4-FFF2-40B4-BE49-F238E27FC236}">
                <a16:creationId xmlns:a16="http://schemas.microsoft.com/office/drawing/2014/main" id="{8A6C81BF-1523-4EAE-89DE-277255DD3C6D}"/>
              </a:ext>
            </a:extLst>
          </p:cNvPr>
          <p:cNvSpPr txBox="1"/>
          <p:nvPr/>
        </p:nvSpPr>
        <p:spPr>
          <a:xfrm>
            <a:off x="8314503" y="3801046"/>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802.1Qcr</a:t>
            </a:r>
          </a:p>
        </p:txBody>
      </p:sp>
      <p:sp>
        <p:nvSpPr>
          <p:cNvPr id="43" name="TextBox 42">
            <a:extLst>
              <a:ext uri="{FF2B5EF4-FFF2-40B4-BE49-F238E27FC236}">
                <a16:creationId xmlns:a16="http://schemas.microsoft.com/office/drawing/2014/main" id="{93D36111-3E4E-467A-82A5-5AB49ACA1276}"/>
              </a:ext>
            </a:extLst>
          </p:cNvPr>
          <p:cNvSpPr txBox="1"/>
          <p:nvPr/>
        </p:nvSpPr>
        <p:spPr>
          <a:xfrm>
            <a:off x="9637275" y="3801046"/>
            <a:ext cx="1957962" cy="523220"/>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Asynchronous Traffic Shaping</a:t>
            </a:r>
          </a:p>
        </p:txBody>
      </p:sp>
      <p:sp>
        <p:nvSpPr>
          <p:cNvPr id="44" name="TextBox 43">
            <a:extLst>
              <a:ext uri="{FF2B5EF4-FFF2-40B4-BE49-F238E27FC236}">
                <a16:creationId xmlns:a16="http://schemas.microsoft.com/office/drawing/2014/main" id="{C7E96626-0239-4B31-ADFE-1B8AA7F30A6C}"/>
              </a:ext>
            </a:extLst>
          </p:cNvPr>
          <p:cNvSpPr txBox="1"/>
          <p:nvPr/>
        </p:nvSpPr>
        <p:spPr>
          <a:xfrm>
            <a:off x="8314503" y="2557639"/>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802.1Qci</a:t>
            </a:r>
          </a:p>
        </p:txBody>
      </p:sp>
      <p:sp>
        <p:nvSpPr>
          <p:cNvPr id="45" name="TextBox 44">
            <a:extLst>
              <a:ext uri="{FF2B5EF4-FFF2-40B4-BE49-F238E27FC236}">
                <a16:creationId xmlns:a16="http://schemas.microsoft.com/office/drawing/2014/main" id="{F14B11CD-481C-4CCB-B56E-1FFCD54112FA}"/>
              </a:ext>
            </a:extLst>
          </p:cNvPr>
          <p:cNvSpPr txBox="1"/>
          <p:nvPr/>
        </p:nvSpPr>
        <p:spPr>
          <a:xfrm>
            <a:off x="9637276" y="2557639"/>
            <a:ext cx="1908771"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Filtering and Policing</a:t>
            </a:r>
          </a:p>
        </p:txBody>
      </p:sp>
      <p:sp>
        <p:nvSpPr>
          <p:cNvPr id="46" name="Rectangle 45">
            <a:extLst>
              <a:ext uri="{FF2B5EF4-FFF2-40B4-BE49-F238E27FC236}">
                <a16:creationId xmlns:a16="http://schemas.microsoft.com/office/drawing/2014/main" id="{2813C887-D368-47EF-AAE2-B46B63A2DE3D}"/>
              </a:ext>
            </a:extLst>
          </p:cNvPr>
          <p:cNvSpPr/>
          <p:nvPr/>
        </p:nvSpPr>
        <p:spPr>
          <a:xfrm>
            <a:off x="8377695" y="2923547"/>
            <a:ext cx="3262808" cy="50405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Protects against faulty and/or malicious endpoints and switches. Isolates faults to specific regions in the network.</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47" name="Rectangle 46">
            <a:extLst>
              <a:ext uri="{FF2B5EF4-FFF2-40B4-BE49-F238E27FC236}">
                <a16:creationId xmlns:a16="http://schemas.microsoft.com/office/drawing/2014/main" id="{E302797C-FFF3-4CD3-9859-AF0047405073}"/>
              </a:ext>
            </a:extLst>
          </p:cNvPr>
          <p:cNvSpPr/>
          <p:nvPr/>
        </p:nvSpPr>
        <p:spPr>
          <a:xfrm>
            <a:off x="8377695" y="4189615"/>
            <a:ext cx="3168352" cy="51521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Provides bounded latency and jitter (lower performance levels) without time-synchronization. </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48" name="Rectangle 47">
            <a:extLst>
              <a:ext uri="{FF2B5EF4-FFF2-40B4-BE49-F238E27FC236}">
                <a16:creationId xmlns:a16="http://schemas.microsoft.com/office/drawing/2014/main" id="{EC2E5279-4688-4383-BFDC-DB3219AE9E95}"/>
              </a:ext>
            </a:extLst>
          </p:cNvPr>
          <p:cNvSpPr/>
          <p:nvPr/>
        </p:nvSpPr>
        <p:spPr bwMode="auto">
          <a:xfrm>
            <a:off x="4345241" y="4889037"/>
            <a:ext cx="3406824" cy="354553"/>
          </a:xfrm>
          <a:prstGeom prst="rect">
            <a:avLst/>
          </a:prstGeom>
          <a:solidFill>
            <a:schemeClr val="accent5">
              <a:lumMod val="75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49" name="Rectangle 48">
            <a:extLst>
              <a:ext uri="{FF2B5EF4-FFF2-40B4-BE49-F238E27FC236}">
                <a16:creationId xmlns:a16="http://schemas.microsoft.com/office/drawing/2014/main" id="{8EE783F2-9B1E-479E-B43D-DCE15A36D7F3}"/>
              </a:ext>
            </a:extLst>
          </p:cNvPr>
          <p:cNvSpPr/>
          <p:nvPr/>
        </p:nvSpPr>
        <p:spPr bwMode="auto">
          <a:xfrm>
            <a:off x="479376" y="4889037"/>
            <a:ext cx="3406824" cy="354553"/>
          </a:xfrm>
          <a:prstGeom prst="rect">
            <a:avLst/>
          </a:prstGeom>
          <a:solidFill>
            <a:schemeClr val="accent5">
              <a:lumMod val="75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50" name="TextBox 49">
            <a:extLst>
              <a:ext uri="{FF2B5EF4-FFF2-40B4-BE49-F238E27FC236}">
                <a16:creationId xmlns:a16="http://schemas.microsoft.com/office/drawing/2014/main" id="{D8BE7544-2758-411F-A9FE-9753799FD5E6}"/>
              </a:ext>
            </a:extLst>
          </p:cNvPr>
          <p:cNvSpPr txBox="1"/>
          <p:nvPr/>
        </p:nvSpPr>
        <p:spPr>
          <a:xfrm>
            <a:off x="4426065" y="4961045"/>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802.1Qcw</a:t>
            </a:r>
          </a:p>
        </p:txBody>
      </p:sp>
      <p:sp>
        <p:nvSpPr>
          <p:cNvPr id="51" name="TextBox 50">
            <a:extLst>
              <a:ext uri="{FF2B5EF4-FFF2-40B4-BE49-F238E27FC236}">
                <a16:creationId xmlns:a16="http://schemas.microsoft.com/office/drawing/2014/main" id="{62865C6D-FA83-48D8-95C0-DF62E0AF2EC0}"/>
              </a:ext>
            </a:extLst>
          </p:cNvPr>
          <p:cNvSpPr txBox="1"/>
          <p:nvPr/>
        </p:nvSpPr>
        <p:spPr>
          <a:xfrm>
            <a:off x="5748837" y="4961045"/>
            <a:ext cx="2003227" cy="523220"/>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YANG Model for </a:t>
            </a:r>
            <a:r>
              <a:rPr kumimoji="0" lang="en-GB" sz="1400" b="0" i="0" u="none" strike="noStrike" kern="1200" cap="none" spc="0" normalizeH="0" baseline="0" noProof="0" dirty="0" err="1">
                <a:ln>
                  <a:noFill/>
                </a:ln>
                <a:solidFill>
                  <a:srgbClr val="FFFFFF"/>
                </a:solidFill>
                <a:effectLst/>
                <a:uLnTx/>
                <a:uFillTx/>
                <a:latin typeface="Gill Sans Light"/>
              </a:rPr>
              <a:t>Qbv</a:t>
            </a:r>
            <a:r>
              <a:rPr kumimoji="0" lang="en-GB" sz="1400" b="0" i="0" u="none" strike="noStrike" kern="1200" cap="none" spc="0" normalizeH="0" baseline="0" noProof="0" dirty="0">
                <a:ln>
                  <a:noFill/>
                </a:ln>
                <a:solidFill>
                  <a:srgbClr val="FFFFFF"/>
                </a:solidFill>
                <a:effectLst/>
                <a:uLnTx/>
                <a:uFillTx/>
                <a:latin typeface="Gill Sans Light"/>
              </a:rPr>
              <a:t>, </a:t>
            </a:r>
            <a:r>
              <a:rPr kumimoji="0" lang="en-GB" sz="1400" b="0" i="0" u="none" strike="noStrike" kern="1200" cap="none" spc="0" normalizeH="0" baseline="0" noProof="0" dirty="0" err="1">
                <a:ln>
                  <a:noFill/>
                </a:ln>
                <a:solidFill>
                  <a:srgbClr val="FFFFFF"/>
                </a:solidFill>
                <a:effectLst/>
                <a:uLnTx/>
                <a:uFillTx/>
                <a:latin typeface="Gill Sans Light"/>
              </a:rPr>
              <a:t>Qbu</a:t>
            </a:r>
            <a:r>
              <a:rPr kumimoji="0" lang="en-GB" sz="1400" b="0" i="0" u="none" strike="noStrike" kern="1200" cap="none" spc="0" normalizeH="0" baseline="0" noProof="0" dirty="0">
                <a:ln>
                  <a:noFill/>
                </a:ln>
                <a:solidFill>
                  <a:srgbClr val="FFFFFF"/>
                </a:solidFill>
                <a:effectLst/>
                <a:uLnTx/>
                <a:uFillTx/>
                <a:latin typeface="Gill Sans Light"/>
              </a:rPr>
              <a:t>, </a:t>
            </a:r>
            <a:r>
              <a:rPr kumimoji="0" lang="en-GB" sz="1400" b="0" i="0" u="none" strike="noStrike" kern="1200" cap="none" spc="0" normalizeH="0" baseline="0" noProof="0" dirty="0" err="1">
                <a:ln>
                  <a:noFill/>
                </a:ln>
                <a:solidFill>
                  <a:srgbClr val="FFFFFF"/>
                </a:solidFill>
                <a:effectLst/>
                <a:uLnTx/>
                <a:uFillTx/>
                <a:latin typeface="Gill Sans Light"/>
              </a:rPr>
              <a:t>Qci</a:t>
            </a:r>
            <a:endParaRPr kumimoji="0" lang="en-GB" sz="1400" b="0" i="0" u="none" strike="noStrike" kern="1200" cap="none" spc="0" normalizeH="0" baseline="0" noProof="0" dirty="0">
              <a:ln>
                <a:noFill/>
              </a:ln>
              <a:solidFill>
                <a:srgbClr val="FFFFFF"/>
              </a:solidFill>
              <a:effectLst/>
              <a:uLnTx/>
              <a:uFillTx/>
              <a:latin typeface="Gill Sans Light"/>
            </a:endParaRPr>
          </a:p>
        </p:txBody>
      </p:sp>
      <p:sp>
        <p:nvSpPr>
          <p:cNvPr id="52" name="TextBox 51">
            <a:extLst>
              <a:ext uri="{FF2B5EF4-FFF2-40B4-BE49-F238E27FC236}">
                <a16:creationId xmlns:a16="http://schemas.microsoft.com/office/drawing/2014/main" id="{61D61F61-9FD2-4D91-B977-36B6C0B949AC}"/>
              </a:ext>
            </a:extLst>
          </p:cNvPr>
          <p:cNvSpPr txBox="1"/>
          <p:nvPr/>
        </p:nvSpPr>
        <p:spPr>
          <a:xfrm>
            <a:off x="560200" y="4961045"/>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802.1Qcp</a:t>
            </a:r>
          </a:p>
        </p:txBody>
      </p:sp>
      <p:sp>
        <p:nvSpPr>
          <p:cNvPr id="53" name="TextBox 52">
            <a:extLst>
              <a:ext uri="{FF2B5EF4-FFF2-40B4-BE49-F238E27FC236}">
                <a16:creationId xmlns:a16="http://schemas.microsoft.com/office/drawing/2014/main" id="{E4564B2E-A22B-480E-AABF-997AF137F480}"/>
              </a:ext>
            </a:extLst>
          </p:cNvPr>
          <p:cNvSpPr txBox="1"/>
          <p:nvPr/>
        </p:nvSpPr>
        <p:spPr>
          <a:xfrm>
            <a:off x="1882973" y="4961045"/>
            <a:ext cx="2111911"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YANG Model for Bridging</a:t>
            </a:r>
          </a:p>
        </p:txBody>
      </p:sp>
      <p:sp>
        <p:nvSpPr>
          <p:cNvPr id="54" name="Rectangle 53">
            <a:extLst>
              <a:ext uri="{FF2B5EF4-FFF2-40B4-BE49-F238E27FC236}">
                <a16:creationId xmlns:a16="http://schemas.microsoft.com/office/drawing/2014/main" id="{4FF173FF-BA8B-40C0-B576-62C1D5CE13B9}"/>
              </a:ext>
            </a:extLst>
          </p:cNvPr>
          <p:cNvSpPr/>
          <p:nvPr/>
        </p:nvSpPr>
        <p:spPr>
          <a:xfrm>
            <a:off x="4489257" y="5349614"/>
            <a:ext cx="3168352" cy="51521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Extends capabilities of 802.1Qcp to communication of scheduling, preemption and policing configuration date between bridges in combination with NETCONF</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55" name="Rectangle 54">
            <a:extLst>
              <a:ext uri="{FF2B5EF4-FFF2-40B4-BE49-F238E27FC236}">
                <a16:creationId xmlns:a16="http://schemas.microsoft.com/office/drawing/2014/main" id="{462F5ADF-5196-434E-95BF-37BAEEDE2438}"/>
              </a:ext>
            </a:extLst>
          </p:cNvPr>
          <p:cNvSpPr/>
          <p:nvPr/>
        </p:nvSpPr>
        <p:spPr>
          <a:xfrm>
            <a:off x="636220" y="5349614"/>
            <a:ext cx="3249980" cy="527658"/>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Enables communication of basic bridging configuration data between bridges in combination with NETCONF</a:t>
            </a:r>
            <a:endParaRPr kumimoji="0" lang="de-AT" sz="1400" b="0" i="0" u="none" strike="noStrike" kern="1200" cap="none" spc="0" normalizeH="0" baseline="0" noProof="0" dirty="0">
              <a:ln>
                <a:noFill/>
              </a:ln>
              <a:solidFill>
                <a:srgbClr val="414141"/>
              </a:solidFill>
              <a:effectLst/>
              <a:uLnTx/>
              <a:uFillTx/>
              <a:latin typeface="Gill Sans Light"/>
            </a:endParaRPr>
          </a:p>
        </p:txBody>
      </p:sp>
      <p:sp>
        <p:nvSpPr>
          <p:cNvPr id="56" name="Rectangle 55">
            <a:extLst>
              <a:ext uri="{FF2B5EF4-FFF2-40B4-BE49-F238E27FC236}">
                <a16:creationId xmlns:a16="http://schemas.microsoft.com/office/drawing/2014/main" id="{EBD1C118-AE3B-4BE1-B9C9-55D16B87AED0}"/>
              </a:ext>
            </a:extLst>
          </p:cNvPr>
          <p:cNvSpPr/>
          <p:nvPr/>
        </p:nvSpPr>
        <p:spPr bwMode="auto">
          <a:xfrm>
            <a:off x="8197116" y="4889037"/>
            <a:ext cx="3406824" cy="354553"/>
          </a:xfrm>
          <a:prstGeom prst="rect">
            <a:avLst/>
          </a:prstGeom>
          <a:solidFill>
            <a:schemeClr val="accent5">
              <a:lumMod val="75000"/>
            </a:schemeClr>
          </a:solidFill>
          <a:ln w="6350">
            <a:solidFill>
              <a:schemeClr val="tx1"/>
            </a:solidFill>
          </a:ln>
          <a:effectLst/>
        </p:spPr>
        <p:txBody>
          <a:bodyPr vert="horz" wrap="square" lIns="91440" tIns="45720" rIns="91440" bIns="45720" numCol="1" rtlCol="0"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93D0"/>
              </a:solidFill>
              <a:effectLst/>
              <a:uLnTx/>
              <a:uFillTx/>
              <a:latin typeface="Gill Sans Light"/>
            </a:endParaRPr>
          </a:p>
        </p:txBody>
      </p:sp>
      <p:sp>
        <p:nvSpPr>
          <p:cNvPr id="57" name="TextBox 56">
            <a:extLst>
              <a:ext uri="{FF2B5EF4-FFF2-40B4-BE49-F238E27FC236}">
                <a16:creationId xmlns:a16="http://schemas.microsoft.com/office/drawing/2014/main" id="{45645C47-BCE1-4864-94B5-BD3623CD95E1}"/>
              </a:ext>
            </a:extLst>
          </p:cNvPr>
          <p:cNvSpPr txBox="1"/>
          <p:nvPr/>
        </p:nvSpPr>
        <p:spPr>
          <a:xfrm>
            <a:off x="8277940" y="4961045"/>
            <a:ext cx="138189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IEEE 802.1CBcv</a:t>
            </a:r>
          </a:p>
        </p:txBody>
      </p:sp>
      <p:sp>
        <p:nvSpPr>
          <p:cNvPr id="58" name="TextBox 57">
            <a:extLst>
              <a:ext uri="{FF2B5EF4-FFF2-40B4-BE49-F238E27FC236}">
                <a16:creationId xmlns:a16="http://schemas.microsoft.com/office/drawing/2014/main" id="{7A2F33E6-8231-4955-B2B9-FDED0E69F16E}"/>
              </a:ext>
            </a:extLst>
          </p:cNvPr>
          <p:cNvSpPr txBox="1"/>
          <p:nvPr/>
        </p:nvSpPr>
        <p:spPr>
          <a:xfrm>
            <a:off x="9600712" y="4961045"/>
            <a:ext cx="1957962" cy="307777"/>
          </a:xfrm>
          <a:prstGeom prst="rect">
            <a:avLst/>
          </a:prstGeom>
          <a:noFill/>
        </p:spPr>
        <p:txBody>
          <a:bodyPr wrap="square" rtlCol="0">
            <a:spAutoFit/>
          </a:bodyPr>
          <a:lstStyle/>
          <a:p>
            <a:pPr marL="0" marR="0" lvl="0" indent="0" algn="l" defTabSz="1219170" rtl="0" eaLnBrk="1" fontAlgn="b"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Gill Sans Light"/>
              </a:rPr>
              <a:t>YANG Model for CB</a:t>
            </a:r>
          </a:p>
        </p:txBody>
      </p:sp>
      <p:sp>
        <p:nvSpPr>
          <p:cNvPr id="59" name="Rectangle 58">
            <a:extLst>
              <a:ext uri="{FF2B5EF4-FFF2-40B4-BE49-F238E27FC236}">
                <a16:creationId xmlns:a16="http://schemas.microsoft.com/office/drawing/2014/main" id="{FED0EB31-B620-4ACA-9CC3-582F546220F5}"/>
              </a:ext>
            </a:extLst>
          </p:cNvPr>
          <p:cNvSpPr/>
          <p:nvPr/>
        </p:nvSpPr>
        <p:spPr>
          <a:xfrm>
            <a:off x="8341132" y="5349614"/>
            <a:ext cx="3168352" cy="515216"/>
          </a:xfrm>
          <a:prstGeom prst="rect">
            <a:avLst/>
          </a:prstGeom>
        </p:spPr>
        <p:txBody>
          <a:bodyPr lIns="0" tIns="0" rIns="0" bIns="0"/>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Gill Sans Light"/>
              </a:rPr>
              <a:t>Extends capabilities of 802.1Qcp to communication of redundancy configuration date between bridges in combination with NETCONF</a:t>
            </a:r>
            <a:endParaRPr kumimoji="0" lang="de-AT" sz="1400" b="0" i="0" u="none" strike="noStrike" kern="1200" cap="none" spc="0" normalizeH="0" baseline="0" noProof="0" dirty="0">
              <a:ln>
                <a:noFill/>
              </a:ln>
              <a:solidFill>
                <a:srgbClr val="414141"/>
              </a:solidFill>
              <a:effectLst/>
              <a:uLnTx/>
              <a:uFillTx/>
              <a:latin typeface="Gill Sans Light"/>
            </a:endParaRPr>
          </a:p>
        </p:txBody>
      </p:sp>
    </p:spTree>
    <p:extLst>
      <p:ext uri="{BB962C8B-B14F-4D97-AF65-F5344CB8AC3E}">
        <p14:creationId xmlns:p14="http://schemas.microsoft.com/office/powerpoint/2010/main" val="2383016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What is a Time-Sensitive Network (TSN)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33" name="TextBox 32">
            <a:extLst>
              <a:ext uri="{FF2B5EF4-FFF2-40B4-BE49-F238E27FC236}">
                <a16:creationId xmlns:a16="http://schemas.microsoft.com/office/drawing/2014/main" id="{87E061BE-98BF-40C1-9445-EECB2641392D}"/>
              </a:ext>
            </a:extLst>
          </p:cNvPr>
          <p:cNvSpPr txBox="1"/>
          <p:nvPr/>
        </p:nvSpPr>
        <p:spPr>
          <a:xfrm>
            <a:off x="515940" y="901113"/>
            <a:ext cx="11160122" cy="738664"/>
          </a:xfrm>
          <a:prstGeom prst="rect">
            <a:avLst/>
          </a:prstGeom>
        </p:spPr>
        <p:txBody>
          <a:bodyPr vert="horz"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000000"/>
                </a:solidFill>
                <a:effectLst/>
                <a:uLnTx/>
                <a:uFillTx/>
                <a:latin typeface="Gill Sans Light"/>
              </a:rPr>
              <a:t>Time Sensitive Networking covers a set of Ethernet sub-standards currently defined in the IEEE 802.1 TSN task group </a:t>
            </a:r>
          </a:p>
        </p:txBody>
      </p:sp>
      <p:pic>
        <p:nvPicPr>
          <p:cNvPr id="35" name="Content Placeholder 4">
            <a:extLst>
              <a:ext uri="{FF2B5EF4-FFF2-40B4-BE49-F238E27FC236}">
                <a16:creationId xmlns:a16="http://schemas.microsoft.com/office/drawing/2014/main" id="{39BE6B3C-9EB8-4A19-BF05-CF1A91ECC24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6783" y="2039241"/>
            <a:ext cx="5626400" cy="3832124"/>
          </a:xfrm>
          <a:prstGeom prst="rect">
            <a:avLst/>
          </a:prstGeom>
        </p:spPr>
      </p:pic>
      <p:sp>
        <p:nvSpPr>
          <p:cNvPr id="37" name="Content Placeholder 2">
            <a:extLst>
              <a:ext uri="{FF2B5EF4-FFF2-40B4-BE49-F238E27FC236}">
                <a16:creationId xmlns:a16="http://schemas.microsoft.com/office/drawing/2014/main" id="{5B0D4421-9920-448C-AE1E-D7D0C8794244}"/>
              </a:ext>
            </a:extLst>
          </p:cNvPr>
          <p:cNvSpPr txBox="1">
            <a:spLocks/>
          </p:cNvSpPr>
          <p:nvPr/>
        </p:nvSpPr>
        <p:spPr>
          <a:xfrm>
            <a:off x="7176120" y="1819166"/>
            <a:ext cx="4320480" cy="4137721"/>
          </a:xfrm>
          <a:prstGeom prst="rect">
            <a:avLst/>
          </a:prstGeom>
        </p:spPr>
        <p:txBody>
          <a:bodyPr lIns="0" tIns="0" rIns="0" bIns="0"/>
          <a:lstStyle>
            <a:lvl1pPr algn="l" rtl="0" fontAlgn="base">
              <a:lnSpc>
                <a:spcPct val="120000"/>
              </a:lnSpc>
              <a:spcBef>
                <a:spcPct val="20000"/>
              </a:spcBef>
              <a:spcAft>
                <a:spcPct val="0"/>
              </a:spcAft>
              <a:defRPr sz="2500">
                <a:solidFill>
                  <a:srgbClr val="414141"/>
                </a:solidFill>
                <a:latin typeface="+mn-lt"/>
                <a:ea typeface="+mn-ea"/>
                <a:cs typeface="+mn-cs"/>
              </a:defRPr>
            </a:lvl1pPr>
            <a:lvl2pPr marL="357188" indent="-357188" algn="l" rtl="0" fontAlgn="base">
              <a:lnSpc>
                <a:spcPct val="120000"/>
              </a:lnSpc>
              <a:spcBef>
                <a:spcPct val="20000"/>
              </a:spcBef>
              <a:spcAft>
                <a:spcPct val="0"/>
              </a:spcAft>
              <a:buFontTx/>
              <a:buBlip>
                <a:blip r:embed="rId3"/>
              </a:buBlip>
              <a:defRPr sz="2300">
                <a:solidFill>
                  <a:srgbClr val="414141"/>
                </a:solidFill>
                <a:latin typeface="+mn-lt"/>
              </a:defRPr>
            </a:lvl2pPr>
            <a:lvl3pPr marL="709613" indent="-265113" algn="l" rtl="0" fontAlgn="base">
              <a:lnSpc>
                <a:spcPct val="110000"/>
              </a:lnSpc>
              <a:spcBef>
                <a:spcPct val="20000"/>
              </a:spcBef>
              <a:spcAft>
                <a:spcPct val="0"/>
              </a:spcAft>
              <a:buFontTx/>
              <a:buBlip>
                <a:blip r:embed="rId3"/>
              </a:buBlip>
              <a:defRPr sz="2000">
                <a:solidFill>
                  <a:srgbClr val="414141"/>
                </a:solidFill>
                <a:latin typeface="+mn-lt"/>
              </a:defRPr>
            </a:lvl3pPr>
            <a:lvl4pPr marL="1079500" indent="-184150" algn="l" rtl="0" fontAlgn="base">
              <a:lnSpc>
                <a:spcPct val="110000"/>
              </a:lnSpc>
              <a:spcBef>
                <a:spcPct val="20000"/>
              </a:spcBef>
              <a:spcAft>
                <a:spcPct val="0"/>
              </a:spcAft>
              <a:buFontTx/>
              <a:buBlip>
                <a:blip r:embed="rId3"/>
              </a:buBlip>
              <a:defRPr sz="1700">
                <a:solidFill>
                  <a:srgbClr val="414141"/>
                </a:solidFill>
                <a:latin typeface="+mn-lt"/>
              </a:defRPr>
            </a:lvl4pPr>
            <a:lvl5pPr marL="1441450" indent="-182563" algn="l" rtl="0" fontAlgn="base">
              <a:lnSpc>
                <a:spcPct val="110000"/>
              </a:lnSpc>
              <a:spcBef>
                <a:spcPct val="20000"/>
              </a:spcBef>
              <a:spcAft>
                <a:spcPct val="0"/>
              </a:spcAft>
              <a:buFontTx/>
              <a:buBlip>
                <a:blip r:embed="rId3"/>
              </a:buBlip>
              <a:defRPr sz="1500">
                <a:solidFill>
                  <a:srgbClr val="414141"/>
                </a:solidFill>
                <a:latin typeface="+mn-lt"/>
              </a:defRPr>
            </a:lvl5pPr>
            <a:lvl6pPr marL="1898650" indent="-182563" algn="l" rtl="0" eaLnBrk="1" fontAlgn="base" hangingPunct="1">
              <a:lnSpc>
                <a:spcPct val="110000"/>
              </a:lnSpc>
              <a:spcBef>
                <a:spcPct val="20000"/>
              </a:spcBef>
              <a:spcAft>
                <a:spcPct val="0"/>
              </a:spcAft>
              <a:buChar char="•"/>
              <a:defRPr sz="1500">
                <a:solidFill>
                  <a:srgbClr val="414141"/>
                </a:solidFill>
                <a:latin typeface="+mn-lt"/>
              </a:defRPr>
            </a:lvl6pPr>
            <a:lvl7pPr marL="2355850" indent="-182563" algn="l" rtl="0" eaLnBrk="1" fontAlgn="base" hangingPunct="1">
              <a:lnSpc>
                <a:spcPct val="110000"/>
              </a:lnSpc>
              <a:spcBef>
                <a:spcPct val="20000"/>
              </a:spcBef>
              <a:spcAft>
                <a:spcPct val="0"/>
              </a:spcAft>
              <a:buChar char="•"/>
              <a:defRPr sz="1500">
                <a:solidFill>
                  <a:srgbClr val="414141"/>
                </a:solidFill>
                <a:latin typeface="+mn-lt"/>
              </a:defRPr>
            </a:lvl7pPr>
            <a:lvl8pPr marL="2813050" indent="-182563" algn="l" rtl="0" eaLnBrk="1" fontAlgn="base" hangingPunct="1">
              <a:lnSpc>
                <a:spcPct val="110000"/>
              </a:lnSpc>
              <a:spcBef>
                <a:spcPct val="20000"/>
              </a:spcBef>
              <a:spcAft>
                <a:spcPct val="0"/>
              </a:spcAft>
              <a:buChar char="•"/>
              <a:defRPr sz="1500">
                <a:solidFill>
                  <a:srgbClr val="414141"/>
                </a:solidFill>
                <a:latin typeface="+mn-lt"/>
              </a:defRPr>
            </a:lvl8pPr>
            <a:lvl9pPr marL="3270250" indent="-182563" algn="l" rtl="0" eaLnBrk="1" fontAlgn="base" hangingPunct="1">
              <a:lnSpc>
                <a:spcPct val="110000"/>
              </a:lnSpc>
              <a:spcBef>
                <a:spcPct val="20000"/>
              </a:spcBef>
              <a:spcAft>
                <a:spcPct val="0"/>
              </a:spcAft>
              <a:buChar char="•"/>
              <a:defRPr sz="1500">
                <a:solidFill>
                  <a:srgbClr val="414141"/>
                </a:solidFill>
                <a:latin typeface="+mn-lt"/>
              </a:defRPr>
            </a:lvl9pPr>
          </a:lstStyle>
          <a:p>
            <a:pPr marL="285750" marR="0" lvl="0" indent="-285750" algn="l" defTabSz="1219170"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Gill Sans Light"/>
              </a:rPr>
              <a:t>At the heart of TSN are mechanisms that provide </a:t>
            </a:r>
            <a:r>
              <a:rPr kumimoji="0" lang="en-GB" sz="1800" b="1" i="0" u="none" strike="noStrike" kern="0" cap="none" spc="0" normalizeH="0" baseline="0" noProof="0" dirty="0">
                <a:ln>
                  <a:noFill/>
                </a:ln>
                <a:solidFill>
                  <a:srgbClr val="FF6100"/>
                </a:solidFill>
                <a:effectLst/>
                <a:uLnTx/>
                <a:uFillTx/>
                <a:latin typeface="Gill Sans Light"/>
              </a:rPr>
              <a:t>time synchronization </a:t>
            </a:r>
            <a:r>
              <a:rPr kumimoji="0" lang="en-GB" sz="1800" b="0" i="0" u="none" strike="noStrike" kern="0" cap="none" spc="0" normalizeH="0" baseline="0" noProof="0" dirty="0">
                <a:ln>
                  <a:noFill/>
                </a:ln>
                <a:solidFill>
                  <a:srgbClr val="000000"/>
                </a:solidFill>
                <a:effectLst/>
                <a:uLnTx/>
                <a:uFillTx/>
                <a:latin typeface="Gill Sans Light"/>
              </a:rPr>
              <a:t>for networked devices and </a:t>
            </a:r>
            <a:r>
              <a:rPr kumimoji="0" lang="en-GB" sz="1800" b="1" i="0" u="none" strike="noStrike" kern="0" cap="none" spc="0" normalizeH="0" baseline="0" noProof="0" dirty="0">
                <a:ln>
                  <a:noFill/>
                </a:ln>
                <a:solidFill>
                  <a:srgbClr val="FF6100"/>
                </a:solidFill>
                <a:effectLst/>
                <a:uLnTx/>
                <a:uFillTx/>
                <a:latin typeface="Gill Sans Light"/>
              </a:rPr>
              <a:t>scheduled</a:t>
            </a:r>
            <a:r>
              <a:rPr kumimoji="0" lang="en-GB" sz="1800" b="1" i="0" u="none" strike="noStrike" kern="0" cap="none" spc="0" normalizeH="0" baseline="0" noProof="0" dirty="0">
                <a:ln>
                  <a:noFill/>
                </a:ln>
                <a:solidFill>
                  <a:srgbClr val="00B0F0"/>
                </a:solidFill>
                <a:effectLst/>
                <a:uLnTx/>
                <a:uFillTx/>
                <a:latin typeface="Gill Sans Light"/>
              </a:rPr>
              <a:t> </a:t>
            </a:r>
            <a:r>
              <a:rPr kumimoji="0" lang="en-GB" sz="1800" b="0" i="0" u="none" strike="noStrike" kern="0" cap="none" spc="0" normalizeH="0" baseline="0" noProof="0" dirty="0">
                <a:ln>
                  <a:noFill/>
                </a:ln>
                <a:solidFill>
                  <a:srgbClr val="000000"/>
                </a:solidFill>
                <a:effectLst/>
                <a:uLnTx/>
                <a:uFillTx/>
                <a:latin typeface="Gill Sans Light"/>
              </a:rPr>
              <a:t>forwarding of defined traffic flows through the network. </a:t>
            </a:r>
          </a:p>
          <a:p>
            <a:pPr marL="285750" marR="0" lvl="0" indent="-285750" algn="l" defTabSz="1219170"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Gill Sans Light"/>
              </a:rPr>
              <a:t>Through time synchronization and scheduling, TSN delivers deterministic communication over standard Ethernet, thereby enabling the </a:t>
            </a:r>
            <a:r>
              <a:rPr kumimoji="0" lang="en-GB" sz="1800" b="1" i="0" u="none" strike="noStrike" kern="0" cap="none" spc="0" normalizeH="0" baseline="0" noProof="0" dirty="0">
                <a:ln>
                  <a:noFill/>
                </a:ln>
                <a:solidFill>
                  <a:srgbClr val="FF6100"/>
                </a:solidFill>
                <a:effectLst/>
                <a:uLnTx/>
                <a:uFillTx/>
                <a:latin typeface="Gill Sans Light"/>
              </a:rPr>
              <a:t>convergence</a:t>
            </a:r>
            <a:r>
              <a:rPr kumimoji="0" lang="en-GB" sz="1800" b="0" i="0" u="none" strike="noStrike" kern="0" cap="none" spc="0" normalizeH="0" baseline="0" noProof="0" dirty="0">
                <a:ln>
                  <a:noFill/>
                </a:ln>
                <a:solidFill>
                  <a:srgbClr val="000000"/>
                </a:solidFill>
                <a:effectLst/>
                <a:uLnTx/>
                <a:uFillTx/>
                <a:latin typeface="Gill Sans Light"/>
              </a:rPr>
              <a:t> of critical control traffic with data traffic over one infrastructure without the need for gateways or proprietary solutions. </a:t>
            </a:r>
            <a:endParaRPr kumimoji="0" lang="en-GB" sz="1800" b="0" i="0" u="none" strike="noStrike" kern="0" cap="none" spc="0" normalizeH="0" baseline="0" noProof="0" dirty="0">
              <a:ln>
                <a:noFill/>
              </a:ln>
              <a:solidFill>
                <a:srgbClr val="414141"/>
              </a:solidFill>
              <a:effectLst/>
              <a:uLnTx/>
              <a:uFillTx/>
              <a:latin typeface="Gill Sans Light"/>
            </a:endParaRPr>
          </a:p>
        </p:txBody>
      </p:sp>
    </p:spTree>
    <p:extLst>
      <p:ext uri="{BB962C8B-B14F-4D97-AF65-F5344CB8AC3E}">
        <p14:creationId xmlns:p14="http://schemas.microsoft.com/office/powerpoint/2010/main" val="149546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Time-Sensitive Network (TSN)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8" name="Picture 7">
            <a:extLst>
              <a:ext uri="{FF2B5EF4-FFF2-40B4-BE49-F238E27FC236}">
                <a16:creationId xmlns:a16="http://schemas.microsoft.com/office/drawing/2014/main" id="{25904C89-66F2-46CF-A3FD-EB6731EBEDD3}"/>
              </a:ext>
            </a:extLst>
          </p:cNvPr>
          <p:cNvPicPr>
            <a:picLocks noChangeAspect="1"/>
          </p:cNvPicPr>
          <p:nvPr/>
        </p:nvPicPr>
        <p:blipFill>
          <a:blip r:embed="rId2"/>
          <a:stretch>
            <a:fillRect/>
          </a:stretch>
        </p:blipFill>
        <p:spPr>
          <a:xfrm>
            <a:off x="3979560" y="4396529"/>
            <a:ext cx="4287509" cy="1806345"/>
          </a:xfrm>
          <a:prstGeom prst="rect">
            <a:avLst/>
          </a:prstGeom>
        </p:spPr>
      </p:pic>
      <p:sp>
        <p:nvSpPr>
          <p:cNvPr id="9" name="IEEE TSN task group - collection of sub-standards that enhance 802 Ethernet with real-time capabilities">
            <a:extLst>
              <a:ext uri="{FF2B5EF4-FFF2-40B4-BE49-F238E27FC236}">
                <a16:creationId xmlns:a16="http://schemas.microsoft.com/office/drawing/2014/main" id="{D9280323-1D9E-49DC-8DE4-F973B91A1E23}"/>
              </a:ext>
            </a:extLst>
          </p:cNvPr>
          <p:cNvSpPr txBox="1"/>
          <p:nvPr/>
        </p:nvSpPr>
        <p:spPr>
          <a:xfrm>
            <a:off x="623392" y="926598"/>
            <a:ext cx="10873207" cy="76463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gn="l">
              <a:defRPr sz="3200">
                <a:solidFill>
                  <a:srgbClr val="414141"/>
                </a:solidFill>
                <a:latin typeface="Gill Sans Light"/>
                <a:ea typeface="Gill Sans Light"/>
                <a:cs typeface="Gill Sans Light"/>
                <a:sym typeface="Gill Sans Light"/>
              </a:defRPr>
            </a:lvl1pPr>
          </a:lstStyle>
          <a:p>
            <a:r>
              <a:rPr sz="2250" dirty="0"/>
              <a:t>IEEE TSN task group - collection of sub-standards that enhance 802 Ethernet with real-time capabilities</a:t>
            </a:r>
          </a:p>
        </p:txBody>
      </p:sp>
      <p:graphicFrame>
        <p:nvGraphicFramePr>
          <p:cNvPr id="10" name="Table">
            <a:extLst>
              <a:ext uri="{FF2B5EF4-FFF2-40B4-BE49-F238E27FC236}">
                <a16:creationId xmlns:a16="http://schemas.microsoft.com/office/drawing/2014/main" id="{979660F3-3AC8-4103-B45F-F7663F1B3C30}"/>
              </a:ext>
            </a:extLst>
          </p:cNvPr>
          <p:cNvGraphicFramePr/>
          <p:nvPr/>
        </p:nvGraphicFramePr>
        <p:xfrm>
          <a:off x="2112243" y="1914014"/>
          <a:ext cx="7967514" cy="2457448"/>
        </p:xfrm>
        <a:graphic>
          <a:graphicData uri="http://schemas.openxmlformats.org/drawingml/2006/table">
            <a:tbl>
              <a:tblPr firstRow="1" bandRow="1"/>
              <a:tblGrid>
                <a:gridCol w="1446749">
                  <a:extLst>
                    <a:ext uri="{9D8B030D-6E8A-4147-A177-3AD203B41FA5}">
                      <a16:colId xmlns:a16="http://schemas.microsoft.com/office/drawing/2014/main" val="20000"/>
                    </a:ext>
                  </a:extLst>
                </a:gridCol>
                <a:gridCol w="6520765">
                  <a:extLst>
                    <a:ext uri="{9D8B030D-6E8A-4147-A177-3AD203B41FA5}">
                      <a16:colId xmlns:a16="http://schemas.microsoft.com/office/drawing/2014/main" val="20001"/>
                    </a:ext>
                  </a:extLst>
                </a:gridCol>
              </a:tblGrid>
              <a:tr h="307181">
                <a:tc>
                  <a:txBody>
                    <a:bodyPr/>
                    <a:lstStyle/>
                    <a:p>
                      <a:pPr defTabSz="914400">
                        <a:defRPr b="0">
                          <a:solidFill>
                            <a:srgbClr val="000000"/>
                          </a:solidFill>
                        </a:defRPr>
                      </a:pPr>
                      <a:r>
                        <a:rPr sz="1500">
                          <a:solidFill>
                            <a:srgbClr val="FFFFFF"/>
                          </a:solidFill>
                          <a:latin typeface="Gill Sans"/>
                          <a:ea typeface="Gill Sans"/>
                          <a:cs typeface="Gill Sans"/>
                          <a:sym typeface="Gill Sans"/>
                        </a:rPr>
                        <a:t>Standard</a:t>
                      </a:r>
                    </a:p>
                  </a:txBody>
                  <a:tcPr marL="35719" marR="35719" marT="35719" marB="35719" anchor="ctr" horzOverflow="overflow">
                    <a:solidFill>
                      <a:schemeClr val="accent1">
                        <a:satOff val="-3355"/>
                        <a:lumOff val="26614"/>
                      </a:schemeClr>
                    </a:solidFill>
                  </a:tcPr>
                </a:tc>
                <a:tc>
                  <a:txBody>
                    <a:bodyPr/>
                    <a:lstStyle/>
                    <a:p>
                      <a:pPr defTabSz="914400">
                        <a:defRPr b="0">
                          <a:solidFill>
                            <a:srgbClr val="000000"/>
                          </a:solidFill>
                        </a:defRPr>
                      </a:pPr>
                      <a:r>
                        <a:rPr sz="1500">
                          <a:solidFill>
                            <a:srgbClr val="FFFFFF"/>
                          </a:solidFill>
                          <a:latin typeface="Gill Sans"/>
                          <a:ea typeface="Gill Sans"/>
                          <a:cs typeface="Gill Sans"/>
                          <a:sym typeface="Gill Sans"/>
                        </a:rPr>
                        <a:t>Description</a:t>
                      </a:r>
                    </a:p>
                  </a:txBody>
                  <a:tcPr marL="35719" marR="35719" marT="35719" marB="35719" anchor="ctr" horzOverflow="overflow">
                    <a:solidFill>
                      <a:schemeClr val="accent1">
                        <a:satOff val="-3355"/>
                        <a:lumOff val="26614"/>
                      </a:schemeClr>
                    </a:solidFill>
                  </a:tcPr>
                </a:tc>
                <a:extLst>
                  <a:ext uri="{0D108BD9-81ED-4DB2-BD59-A6C34878D82A}">
                    <a16:rowId xmlns:a16="http://schemas.microsoft.com/office/drawing/2014/main" val="10000"/>
                  </a:ext>
                </a:extLst>
              </a:tr>
              <a:tr h="307181">
                <a:tc>
                  <a:txBody>
                    <a:bodyPr/>
                    <a:lstStyle/>
                    <a:p>
                      <a:r>
                        <a:rPr sz="1500">
                          <a:latin typeface="Gill Sans Light"/>
                          <a:ea typeface="Gill Sans Light"/>
                          <a:cs typeface="Gill Sans Light"/>
                          <a:sym typeface="Gill Sans Light"/>
                        </a:rPr>
                        <a:t>802.1ASrev</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Timing &amp; Synchronization</a:t>
                      </a:r>
                    </a:p>
                  </a:txBody>
                  <a:tcPr marL="35719" marR="35719" marT="35719" marB="35719" anchor="ctr" horzOverflow="overflow"/>
                </a:tc>
                <a:extLst>
                  <a:ext uri="{0D108BD9-81ED-4DB2-BD59-A6C34878D82A}">
                    <a16:rowId xmlns:a16="http://schemas.microsoft.com/office/drawing/2014/main" val="10001"/>
                  </a:ext>
                </a:extLst>
              </a:tr>
              <a:tr h="307181">
                <a:tc>
                  <a:txBody>
                    <a:bodyPr/>
                    <a:lstStyle/>
                    <a:p>
                      <a:r>
                        <a:rPr sz="1500">
                          <a:latin typeface="Gill Sans Light"/>
                          <a:ea typeface="Gill Sans Light"/>
                          <a:cs typeface="Gill Sans Light"/>
                          <a:sym typeface="Gill Sans Light"/>
                        </a:rPr>
                        <a:t>802.1Qbv</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Enhancements for Scheduled Traffic (Timed Gates for Egress Queues)</a:t>
                      </a:r>
                    </a:p>
                  </a:txBody>
                  <a:tcPr marL="35719" marR="35719" marT="35719" marB="35719" anchor="ctr" horzOverflow="overflow"/>
                </a:tc>
                <a:extLst>
                  <a:ext uri="{0D108BD9-81ED-4DB2-BD59-A6C34878D82A}">
                    <a16:rowId xmlns:a16="http://schemas.microsoft.com/office/drawing/2014/main" val="10002"/>
                  </a:ext>
                </a:extLst>
              </a:tr>
              <a:tr h="307181">
                <a:tc>
                  <a:txBody>
                    <a:bodyPr/>
                    <a:lstStyle/>
                    <a:p>
                      <a:r>
                        <a:rPr sz="1500">
                          <a:latin typeface="Gill Sans Light"/>
                          <a:ea typeface="Gill Sans Light"/>
                          <a:cs typeface="Gill Sans Light"/>
                          <a:sym typeface="Gill Sans Light"/>
                        </a:rPr>
                        <a:t>802.1Qbu</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Frame Preemption</a:t>
                      </a:r>
                    </a:p>
                  </a:txBody>
                  <a:tcPr marL="35719" marR="35719" marT="35719" marB="35719" anchor="ctr" horzOverflow="overflow"/>
                </a:tc>
                <a:extLst>
                  <a:ext uri="{0D108BD9-81ED-4DB2-BD59-A6C34878D82A}">
                    <a16:rowId xmlns:a16="http://schemas.microsoft.com/office/drawing/2014/main" val="10003"/>
                  </a:ext>
                </a:extLst>
              </a:tr>
              <a:tr h="307181">
                <a:tc>
                  <a:txBody>
                    <a:bodyPr/>
                    <a:lstStyle/>
                    <a:p>
                      <a:r>
                        <a:rPr sz="1500">
                          <a:latin typeface="Gill Sans Light"/>
                          <a:ea typeface="Gill Sans Light"/>
                          <a:cs typeface="Gill Sans Light"/>
                          <a:sym typeface="Gill Sans Light"/>
                        </a:rPr>
                        <a:t>802.1Qca</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Path Control and Reservation</a:t>
                      </a:r>
                    </a:p>
                  </a:txBody>
                  <a:tcPr marL="35719" marR="35719" marT="35719" marB="35719" anchor="ctr" horzOverflow="overflow"/>
                </a:tc>
                <a:extLst>
                  <a:ext uri="{0D108BD9-81ED-4DB2-BD59-A6C34878D82A}">
                    <a16:rowId xmlns:a16="http://schemas.microsoft.com/office/drawing/2014/main" val="10004"/>
                  </a:ext>
                </a:extLst>
              </a:tr>
              <a:tr h="307181">
                <a:tc>
                  <a:txBody>
                    <a:bodyPr/>
                    <a:lstStyle/>
                    <a:p>
                      <a:r>
                        <a:rPr sz="1500">
                          <a:latin typeface="Gill Sans Light"/>
                          <a:ea typeface="Gill Sans Light"/>
                          <a:cs typeface="Gill Sans Light"/>
                          <a:sym typeface="Gill Sans Light"/>
                        </a:rPr>
                        <a:t>802.1Qcc</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Central Configuration Management</a:t>
                      </a:r>
                    </a:p>
                  </a:txBody>
                  <a:tcPr marL="35719" marR="35719" marT="35719" marB="35719" anchor="ctr" horzOverflow="overflow"/>
                </a:tc>
                <a:extLst>
                  <a:ext uri="{0D108BD9-81ED-4DB2-BD59-A6C34878D82A}">
                    <a16:rowId xmlns:a16="http://schemas.microsoft.com/office/drawing/2014/main" val="10005"/>
                  </a:ext>
                </a:extLst>
              </a:tr>
              <a:tr h="307181">
                <a:tc>
                  <a:txBody>
                    <a:bodyPr/>
                    <a:lstStyle/>
                    <a:p>
                      <a:r>
                        <a:rPr sz="1500">
                          <a:latin typeface="Gill Sans Light"/>
                          <a:ea typeface="Gill Sans Light"/>
                          <a:cs typeface="Gill Sans Light"/>
                          <a:sym typeface="Gill Sans Light"/>
                        </a:rPr>
                        <a:t>802.1Qci</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Per-Stream Time-based Ingress Filtering and Policing</a:t>
                      </a:r>
                    </a:p>
                  </a:txBody>
                  <a:tcPr marL="35719" marR="35719" marT="35719" marB="35719" anchor="ctr" horzOverflow="overflow"/>
                </a:tc>
                <a:extLst>
                  <a:ext uri="{0D108BD9-81ED-4DB2-BD59-A6C34878D82A}">
                    <a16:rowId xmlns:a16="http://schemas.microsoft.com/office/drawing/2014/main" val="10006"/>
                  </a:ext>
                </a:extLst>
              </a:tr>
              <a:tr h="307181">
                <a:tc>
                  <a:txBody>
                    <a:bodyPr/>
                    <a:lstStyle/>
                    <a:p>
                      <a:r>
                        <a:rPr sz="1500">
                          <a:latin typeface="Gill Sans Light"/>
                          <a:ea typeface="Gill Sans Light"/>
                          <a:cs typeface="Gill Sans Light"/>
                          <a:sym typeface="Gill Sans Light"/>
                        </a:rPr>
                        <a:t>802.1CB</a:t>
                      </a:r>
                    </a:p>
                  </a:txBody>
                  <a:tcPr marL="35719" marR="35719" marT="35719" marB="35719" anchor="ctr" horzOverflow="overflow"/>
                </a:tc>
                <a:tc>
                  <a:txBody>
                    <a:bodyPr/>
                    <a:lstStyle/>
                    <a:p>
                      <a:pPr algn="l"/>
                      <a:r>
                        <a:rPr sz="1500">
                          <a:latin typeface="Gill Sans Light"/>
                          <a:ea typeface="Gill Sans Light"/>
                          <a:cs typeface="Gill Sans Light"/>
                          <a:sym typeface="Gill Sans Light"/>
                        </a:rPr>
                        <a:t>Redundancy, Frame Replication &amp; Elimination</a:t>
                      </a:r>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11" name="Rounded Rectangle">
            <a:extLst>
              <a:ext uri="{FF2B5EF4-FFF2-40B4-BE49-F238E27FC236}">
                <a16:creationId xmlns:a16="http://schemas.microsoft.com/office/drawing/2014/main" id="{2F2055D9-E907-45D5-94BB-FAA9FD74C57D}"/>
              </a:ext>
            </a:extLst>
          </p:cNvPr>
          <p:cNvSpPr/>
          <p:nvPr/>
        </p:nvSpPr>
        <p:spPr>
          <a:xfrm>
            <a:off x="1997274" y="2471318"/>
            <a:ext cx="8197453" cy="414259"/>
          </a:xfrm>
          <a:prstGeom prst="roundRect">
            <a:avLst>
              <a:gd name="adj" fmla="val 32334"/>
            </a:avLst>
          </a:prstGeom>
          <a:ln w="63500">
            <a:solidFill>
              <a:srgbClr val="F7941E"/>
            </a:solidFill>
            <a:miter lim="400000"/>
          </a:ln>
        </p:spPr>
        <p:txBody>
          <a:bodyPr lIns="35719" tIns="35719" rIns="35719" bIns="35719" anchor="ctr"/>
          <a:lstStyle/>
          <a:p>
            <a:pPr>
              <a:defRPr sz="2400"/>
            </a:pPr>
            <a:endParaRPr sz="1687"/>
          </a:p>
        </p:txBody>
      </p:sp>
      <p:sp>
        <p:nvSpPr>
          <p:cNvPr id="12" name="Rounded Rectangle">
            <a:extLst>
              <a:ext uri="{FF2B5EF4-FFF2-40B4-BE49-F238E27FC236}">
                <a16:creationId xmlns:a16="http://schemas.microsoft.com/office/drawing/2014/main" id="{4046E86B-0FBF-4509-96C1-97C0BDAF8AC2}"/>
              </a:ext>
            </a:extLst>
          </p:cNvPr>
          <p:cNvSpPr/>
          <p:nvPr/>
        </p:nvSpPr>
        <p:spPr>
          <a:xfrm>
            <a:off x="6512394" y="4813884"/>
            <a:ext cx="1353312" cy="1298559"/>
          </a:xfrm>
          <a:prstGeom prst="roundRect">
            <a:avLst>
              <a:gd name="adj" fmla="val 10315"/>
            </a:avLst>
          </a:prstGeom>
          <a:ln w="63500">
            <a:solidFill>
              <a:srgbClr val="F7941E"/>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396507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P spid="12"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Functional parameters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13" name="Device capabilities">
            <a:extLst>
              <a:ext uri="{FF2B5EF4-FFF2-40B4-BE49-F238E27FC236}">
                <a16:creationId xmlns:a16="http://schemas.microsoft.com/office/drawing/2014/main" id="{9B63CF27-7410-4E40-9EAA-DA192366465E}"/>
              </a:ext>
            </a:extLst>
          </p:cNvPr>
          <p:cNvSpPr txBox="1"/>
          <p:nvPr/>
        </p:nvSpPr>
        <p:spPr>
          <a:xfrm>
            <a:off x="3095133" y="1600572"/>
            <a:ext cx="2206609" cy="39904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l" defTabSz="457200">
              <a:lnSpc>
                <a:spcPts val="5200"/>
              </a:lnSpc>
              <a:spcBef>
                <a:spcPts val="1200"/>
              </a:spcBef>
              <a:defRPr sz="3200">
                <a:solidFill>
                  <a:srgbClr val="414141"/>
                </a:solidFill>
                <a:latin typeface="Gill Sans Light"/>
                <a:ea typeface="Gill Sans Light"/>
                <a:cs typeface="Gill Sans Light"/>
                <a:sym typeface="Gill Sans Light"/>
              </a:defRPr>
            </a:lvl1pPr>
          </a:lstStyle>
          <a:p>
            <a:r>
              <a:rPr sz="2250"/>
              <a:t>Device capabilities</a:t>
            </a:r>
          </a:p>
        </p:txBody>
      </p:sp>
      <p:sp>
        <p:nvSpPr>
          <p:cNvPr id="14" name="Queue configuration">
            <a:extLst>
              <a:ext uri="{FF2B5EF4-FFF2-40B4-BE49-F238E27FC236}">
                <a16:creationId xmlns:a16="http://schemas.microsoft.com/office/drawing/2014/main" id="{F343D061-2EB4-464A-AE7B-16B93B77674F}"/>
              </a:ext>
            </a:extLst>
          </p:cNvPr>
          <p:cNvSpPr txBox="1"/>
          <p:nvPr/>
        </p:nvSpPr>
        <p:spPr>
          <a:xfrm>
            <a:off x="7094576" y="1600572"/>
            <a:ext cx="2588580" cy="39904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l" defTabSz="457200">
              <a:lnSpc>
                <a:spcPts val="5200"/>
              </a:lnSpc>
              <a:spcBef>
                <a:spcPts val="1200"/>
              </a:spcBef>
              <a:defRPr sz="3200">
                <a:solidFill>
                  <a:srgbClr val="414141"/>
                </a:solidFill>
                <a:latin typeface="Gill Sans Light"/>
                <a:ea typeface="Gill Sans Light"/>
                <a:cs typeface="Gill Sans Light"/>
                <a:sym typeface="Gill Sans Light"/>
              </a:defRPr>
            </a:lvl1pPr>
          </a:lstStyle>
          <a:p>
            <a:r>
              <a:rPr sz="2250"/>
              <a:t>Queue configuration </a:t>
            </a:r>
          </a:p>
        </p:txBody>
      </p:sp>
      <p:pic>
        <p:nvPicPr>
          <p:cNvPr id="15" name="ge.png" descr="ge.png">
            <a:extLst>
              <a:ext uri="{FF2B5EF4-FFF2-40B4-BE49-F238E27FC236}">
                <a16:creationId xmlns:a16="http://schemas.microsoft.com/office/drawing/2014/main" id="{752B6F94-C29A-4C7C-9620-01C0831EA7B6}"/>
              </a:ext>
            </a:extLst>
          </p:cNvPr>
          <p:cNvPicPr>
            <a:picLocks noChangeAspect="1"/>
          </p:cNvPicPr>
          <p:nvPr/>
        </p:nvPicPr>
        <p:blipFill>
          <a:blip r:embed="rId2"/>
          <a:stretch>
            <a:fillRect/>
          </a:stretch>
        </p:blipFill>
        <p:spPr>
          <a:xfrm>
            <a:off x="3723718" y="2151296"/>
            <a:ext cx="949439" cy="493284"/>
          </a:xfrm>
          <a:prstGeom prst="rect">
            <a:avLst/>
          </a:prstGeom>
          <a:ln w="12700">
            <a:miter lim="400000"/>
          </a:ln>
        </p:spPr>
      </p:pic>
      <p:pic>
        <p:nvPicPr>
          <p:cNvPr id="17" name="gq.png" descr="gq.png">
            <a:extLst>
              <a:ext uri="{FF2B5EF4-FFF2-40B4-BE49-F238E27FC236}">
                <a16:creationId xmlns:a16="http://schemas.microsoft.com/office/drawing/2014/main" id="{C601815A-48B5-48A1-875C-5E60FBFE3CBF}"/>
              </a:ext>
            </a:extLst>
          </p:cNvPr>
          <p:cNvPicPr>
            <a:picLocks noChangeAspect="1"/>
          </p:cNvPicPr>
          <p:nvPr/>
        </p:nvPicPr>
        <p:blipFill>
          <a:blip r:embed="rId3"/>
          <a:stretch>
            <a:fillRect/>
          </a:stretch>
        </p:blipFill>
        <p:spPr>
          <a:xfrm>
            <a:off x="6918784" y="2151296"/>
            <a:ext cx="2940164" cy="493284"/>
          </a:xfrm>
          <a:prstGeom prst="rect">
            <a:avLst/>
          </a:prstGeom>
          <a:ln w="12700">
            <a:miter lim="400000"/>
          </a:ln>
        </p:spPr>
      </p:pic>
      <p:pic>
        <p:nvPicPr>
          <p:cNvPr id="18" name="sys.png" descr="sys.png">
            <a:extLst>
              <a:ext uri="{FF2B5EF4-FFF2-40B4-BE49-F238E27FC236}">
                <a16:creationId xmlns:a16="http://schemas.microsoft.com/office/drawing/2014/main" id="{EC67A8A8-FB2C-4765-BD8D-75D9472982B0}"/>
              </a:ext>
            </a:extLst>
          </p:cNvPr>
          <p:cNvPicPr>
            <a:picLocks noChangeAspect="1"/>
          </p:cNvPicPr>
          <p:nvPr/>
        </p:nvPicPr>
        <p:blipFill>
          <a:blip r:embed="rId4"/>
          <a:stretch>
            <a:fillRect/>
          </a:stretch>
        </p:blipFill>
        <p:spPr>
          <a:xfrm>
            <a:off x="5234703" y="955614"/>
            <a:ext cx="2248949" cy="493284"/>
          </a:xfrm>
          <a:prstGeom prst="rect">
            <a:avLst/>
          </a:prstGeom>
          <a:ln w="12700">
            <a:miter lim="400000"/>
          </a:ln>
        </p:spPr>
      </p:pic>
      <p:pic>
        <p:nvPicPr>
          <p:cNvPr id="19" name="ve.png" descr="ve.png">
            <a:extLst>
              <a:ext uri="{FF2B5EF4-FFF2-40B4-BE49-F238E27FC236}">
                <a16:creationId xmlns:a16="http://schemas.microsoft.com/office/drawing/2014/main" id="{7FB2F7FB-A355-4CE7-A82C-26DA75E0545A}"/>
              </a:ext>
            </a:extLst>
          </p:cNvPr>
          <p:cNvPicPr>
            <a:picLocks noChangeAspect="1"/>
          </p:cNvPicPr>
          <p:nvPr/>
        </p:nvPicPr>
        <p:blipFill>
          <a:blip r:embed="rId5"/>
          <a:stretch>
            <a:fillRect/>
          </a:stretch>
        </p:blipFill>
        <p:spPr>
          <a:xfrm>
            <a:off x="2655674" y="2858551"/>
            <a:ext cx="473748" cy="493284"/>
          </a:xfrm>
          <a:prstGeom prst="rect">
            <a:avLst/>
          </a:prstGeom>
          <a:ln w="12700">
            <a:miter lim="400000"/>
          </a:ln>
        </p:spPr>
      </p:pic>
      <p:pic>
        <p:nvPicPr>
          <p:cNvPr id="20" name="ves.png" descr="ves.png">
            <a:extLst>
              <a:ext uri="{FF2B5EF4-FFF2-40B4-BE49-F238E27FC236}">
                <a16:creationId xmlns:a16="http://schemas.microsoft.com/office/drawing/2014/main" id="{C2C7A61A-8879-4B11-BC44-BC4A7F820697}"/>
              </a:ext>
            </a:extLst>
          </p:cNvPr>
          <p:cNvPicPr>
            <a:picLocks noChangeAspect="1"/>
          </p:cNvPicPr>
          <p:nvPr/>
        </p:nvPicPr>
        <p:blipFill>
          <a:blip r:embed="rId6"/>
          <a:stretch>
            <a:fillRect/>
          </a:stretch>
        </p:blipFill>
        <p:spPr>
          <a:xfrm>
            <a:off x="5377290" y="2858551"/>
            <a:ext cx="693527" cy="493284"/>
          </a:xfrm>
          <a:prstGeom prst="rect">
            <a:avLst/>
          </a:prstGeom>
          <a:ln w="12700">
            <a:miter lim="400000"/>
          </a:ln>
        </p:spPr>
      </p:pic>
      <p:pic>
        <p:nvPicPr>
          <p:cNvPr id="21" name="vs.png" descr="vs.png">
            <a:extLst>
              <a:ext uri="{FF2B5EF4-FFF2-40B4-BE49-F238E27FC236}">
                <a16:creationId xmlns:a16="http://schemas.microsoft.com/office/drawing/2014/main" id="{E4BD9C33-BEFD-4A55-9B92-C488EC6FED85}"/>
              </a:ext>
            </a:extLst>
          </p:cNvPr>
          <p:cNvPicPr>
            <a:picLocks noChangeAspect="1"/>
          </p:cNvPicPr>
          <p:nvPr/>
        </p:nvPicPr>
        <p:blipFill>
          <a:blip r:embed="rId7"/>
          <a:stretch>
            <a:fillRect/>
          </a:stretch>
        </p:blipFill>
        <p:spPr>
          <a:xfrm>
            <a:off x="3961563" y="2858551"/>
            <a:ext cx="473748" cy="493284"/>
          </a:xfrm>
          <a:prstGeom prst="rect">
            <a:avLst/>
          </a:prstGeom>
          <a:ln w="12700">
            <a:miter lim="400000"/>
          </a:ln>
        </p:spPr>
      </p:pic>
      <p:sp>
        <p:nvSpPr>
          <p:cNvPr id="22" name="Scheduled Es">
            <a:extLst>
              <a:ext uri="{FF2B5EF4-FFF2-40B4-BE49-F238E27FC236}">
                <a16:creationId xmlns:a16="http://schemas.microsoft.com/office/drawing/2014/main" id="{18F46FAF-B489-45CE-8F0C-0194782E45AB}"/>
              </a:ext>
            </a:extLst>
          </p:cNvPr>
          <p:cNvSpPr txBox="1"/>
          <p:nvPr/>
        </p:nvSpPr>
        <p:spPr>
          <a:xfrm>
            <a:off x="2333051" y="3392213"/>
            <a:ext cx="1118993" cy="28950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l" defTabSz="457200">
              <a:lnSpc>
                <a:spcPts val="4000"/>
              </a:lnSpc>
              <a:spcBef>
                <a:spcPts val="1200"/>
              </a:spcBef>
              <a:defRPr sz="2200">
                <a:solidFill>
                  <a:srgbClr val="414141"/>
                </a:solidFill>
                <a:latin typeface="Gill Sans Light"/>
                <a:ea typeface="Gill Sans Light"/>
                <a:cs typeface="Gill Sans Light"/>
                <a:sym typeface="Gill Sans Light"/>
              </a:defRPr>
            </a:lvl1pPr>
          </a:lstStyle>
          <a:p>
            <a:r>
              <a:rPr sz="1547"/>
              <a:t>Scheduled Es</a:t>
            </a:r>
          </a:p>
        </p:txBody>
      </p:sp>
      <p:sp>
        <p:nvSpPr>
          <p:cNvPr id="23" name="Scheduled Sw">
            <a:extLst>
              <a:ext uri="{FF2B5EF4-FFF2-40B4-BE49-F238E27FC236}">
                <a16:creationId xmlns:a16="http://schemas.microsoft.com/office/drawing/2014/main" id="{C081950A-7CD9-4251-B53A-DA602BCAD309}"/>
              </a:ext>
            </a:extLst>
          </p:cNvPr>
          <p:cNvSpPr txBox="1"/>
          <p:nvPr/>
        </p:nvSpPr>
        <p:spPr>
          <a:xfrm>
            <a:off x="3605068" y="3392213"/>
            <a:ext cx="1186738" cy="28950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l" defTabSz="457200">
              <a:lnSpc>
                <a:spcPts val="4000"/>
              </a:lnSpc>
              <a:spcBef>
                <a:spcPts val="1200"/>
              </a:spcBef>
              <a:defRPr sz="2200">
                <a:solidFill>
                  <a:srgbClr val="414141"/>
                </a:solidFill>
                <a:latin typeface="Gill Sans Light"/>
                <a:ea typeface="Gill Sans Light"/>
                <a:cs typeface="Gill Sans Light"/>
                <a:sym typeface="Gill Sans Light"/>
              </a:defRPr>
            </a:lvl1pPr>
          </a:lstStyle>
          <a:p>
            <a:r>
              <a:rPr sz="1547"/>
              <a:t>Scheduled Sw</a:t>
            </a:r>
          </a:p>
        </p:txBody>
      </p:sp>
      <p:sp>
        <p:nvSpPr>
          <p:cNvPr id="24" name="Scheduled Es+Sw">
            <a:extLst>
              <a:ext uri="{FF2B5EF4-FFF2-40B4-BE49-F238E27FC236}">
                <a16:creationId xmlns:a16="http://schemas.microsoft.com/office/drawing/2014/main" id="{C03EA884-1535-4A04-84AF-ADBB1F0B9D3D}"/>
              </a:ext>
            </a:extLst>
          </p:cNvPr>
          <p:cNvSpPr txBox="1"/>
          <p:nvPr/>
        </p:nvSpPr>
        <p:spPr>
          <a:xfrm>
            <a:off x="4977619" y="3391239"/>
            <a:ext cx="1492786" cy="289506"/>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l" defTabSz="457200">
              <a:lnSpc>
                <a:spcPts val="4000"/>
              </a:lnSpc>
              <a:spcBef>
                <a:spcPts val="1200"/>
              </a:spcBef>
              <a:defRPr sz="2200">
                <a:solidFill>
                  <a:srgbClr val="414141"/>
                </a:solidFill>
                <a:latin typeface="Gill Sans Light"/>
                <a:ea typeface="Gill Sans Light"/>
                <a:cs typeface="Gill Sans Light"/>
                <a:sym typeface="Gill Sans Light"/>
              </a:defRPr>
            </a:lvl1pPr>
          </a:lstStyle>
          <a:p>
            <a:r>
              <a:rPr sz="1547"/>
              <a:t>Scheduled Es+Sw</a:t>
            </a:r>
          </a:p>
        </p:txBody>
      </p:sp>
      <p:sp>
        <p:nvSpPr>
          <p:cNvPr id="25" name="Rounded Rectangle">
            <a:extLst>
              <a:ext uri="{FF2B5EF4-FFF2-40B4-BE49-F238E27FC236}">
                <a16:creationId xmlns:a16="http://schemas.microsoft.com/office/drawing/2014/main" id="{54276C39-E41D-423B-B731-1002E40C6BC5}"/>
              </a:ext>
            </a:extLst>
          </p:cNvPr>
          <p:cNvSpPr/>
          <p:nvPr/>
        </p:nvSpPr>
        <p:spPr>
          <a:xfrm>
            <a:off x="4899420" y="2815815"/>
            <a:ext cx="1583605" cy="969298"/>
          </a:xfrm>
          <a:prstGeom prst="roundRect">
            <a:avLst>
              <a:gd name="adj" fmla="val 13218"/>
            </a:avLst>
          </a:prstGeom>
          <a:ln w="63500">
            <a:solidFill>
              <a:srgbClr val="F7941E"/>
            </a:solidFill>
            <a:miter lim="400000"/>
          </a:ln>
        </p:spPr>
        <p:txBody>
          <a:bodyPr lIns="35719" tIns="35719" rIns="35719" bIns="35719" anchor="ctr"/>
          <a:lstStyle/>
          <a:p>
            <a:pPr>
              <a:defRPr sz="2400"/>
            </a:pPr>
            <a:endParaRPr sz="1687"/>
          </a:p>
        </p:txBody>
      </p:sp>
      <p:pic>
        <p:nvPicPr>
          <p:cNvPr id="26" name="tt.png" descr="tt.png">
            <a:extLst>
              <a:ext uri="{FF2B5EF4-FFF2-40B4-BE49-F238E27FC236}">
                <a16:creationId xmlns:a16="http://schemas.microsoft.com/office/drawing/2014/main" id="{13C5B81A-00F8-452A-89E0-C52FA408DED9}"/>
              </a:ext>
            </a:extLst>
          </p:cNvPr>
          <p:cNvPicPr>
            <a:picLocks noChangeAspect="1"/>
          </p:cNvPicPr>
          <p:nvPr/>
        </p:nvPicPr>
        <p:blipFill>
          <a:blip r:embed="rId8"/>
          <a:stretch>
            <a:fillRect/>
          </a:stretch>
        </p:blipFill>
        <p:spPr>
          <a:xfrm>
            <a:off x="7942358" y="3013133"/>
            <a:ext cx="893014" cy="493284"/>
          </a:xfrm>
          <a:prstGeom prst="rect">
            <a:avLst/>
          </a:prstGeom>
          <a:ln w="12700">
            <a:miter lim="400000"/>
          </a:ln>
        </p:spPr>
      </p:pic>
      <p:sp>
        <p:nvSpPr>
          <p:cNvPr id="27" name="Critical traffic assigned to the scheduled queues…">
            <a:extLst>
              <a:ext uri="{FF2B5EF4-FFF2-40B4-BE49-F238E27FC236}">
                <a16:creationId xmlns:a16="http://schemas.microsoft.com/office/drawing/2014/main" id="{E6386B70-421D-4CDF-8B9B-53FFA4DDFB27}"/>
              </a:ext>
            </a:extLst>
          </p:cNvPr>
          <p:cNvSpPr txBox="1"/>
          <p:nvPr/>
        </p:nvSpPr>
        <p:spPr>
          <a:xfrm>
            <a:off x="1699498" y="3785113"/>
            <a:ext cx="8793006" cy="261065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marL="243077" indent="-243077" defTabSz="321457">
              <a:lnSpc>
                <a:spcPts val="3656"/>
              </a:lnSpc>
              <a:spcBef>
                <a:spcPts val="844"/>
              </a:spcBef>
              <a:buSzPct val="75000"/>
              <a:buChar char="•"/>
              <a:defRPr sz="3200">
                <a:solidFill>
                  <a:srgbClr val="414141"/>
                </a:solidFill>
                <a:latin typeface="Gill Sans Light"/>
                <a:ea typeface="Gill Sans Light"/>
                <a:cs typeface="Gill Sans Light"/>
                <a:sym typeface="Gill Sans Light"/>
              </a:defRPr>
            </a:pPr>
            <a:r>
              <a:rPr sz="2250"/>
              <a:t>Critical traffic assigned to the scheduled queues</a:t>
            </a:r>
          </a:p>
          <a:p>
            <a:pPr marL="243077" indent="-243077" defTabSz="321457">
              <a:lnSpc>
                <a:spcPts val="3656"/>
              </a:lnSpc>
              <a:spcBef>
                <a:spcPts val="844"/>
              </a:spcBef>
              <a:buSzPct val="75000"/>
              <a:buChar char="•"/>
              <a:defRPr sz="3200">
                <a:solidFill>
                  <a:srgbClr val="414141"/>
                </a:solidFill>
                <a:latin typeface="Gill Sans Light"/>
                <a:ea typeface="Gill Sans Light"/>
                <a:cs typeface="Gill Sans Light"/>
                <a:sym typeface="Gill Sans Light"/>
              </a:defRPr>
            </a:pPr>
            <a:r>
              <a:rPr sz="2250"/>
              <a:t>Non-critical traffic assigned to priority queues (post-analysis through network calculus [</a:t>
            </a:r>
            <a:r>
              <a:rPr sz="2250">
                <a:solidFill>
                  <a:srgbClr val="03A8FA"/>
                </a:solidFill>
              </a:rPr>
              <a:t>Frances@ERTS06</a:t>
            </a:r>
            <a:r>
              <a:rPr sz="2250"/>
              <a:t>])</a:t>
            </a:r>
          </a:p>
          <a:p>
            <a:pPr marL="243077" indent="-243077" defTabSz="321457">
              <a:lnSpc>
                <a:spcPts val="3656"/>
              </a:lnSpc>
              <a:spcBef>
                <a:spcPts val="844"/>
              </a:spcBef>
              <a:buSzPct val="75000"/>
              <a:buChar char="•"/>
              <a:defRPr sz="3200">
                <a:solidFill>
                  <a:srgbClr val="414141"/>
                </a:solidFill>
                <a:latin typeface="Gill Sans Light"/>
                <a:ea typeface="Gill Sans Light"/>
                <a:cs typeface="Gill Sans Light"/>
                <a:sym typeface="Gill Sans Light"/>
              </a:defRPr>
            </a:pPr>
            <a:r>
              <a:rPr sz="2250"/>
              <a:t>Isolation: non-critical streams may interfere with each other in priority queues, but not with critical streams (isolated in the scheduled queues)</a:t>
            </a:r>
          </a:p>
        </p:txBody>
      </p:sp>
    </p:spTree>
    <p:extLst>
      <p:ext uri="{BB962C8B-B14F-4D97-AF65-F5344CB8AC3E}">
        <p14:creationId xmlns:p14="http://schemas.microsoft.com/office/powerpoint/2010/main" val="28759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P spid="26" grpId="0" animBg="1" advAuto="0"/>
      <p:bldP spid="2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802.1Qbv configurations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6" name="config1.png" descr="config1.png">
            <a:extLst>
              <a:ext uri="{FF2B5EF4-FFF2-40B4-BE49-F238E27FC236}">
                <a16:creationId xmlns:a16="http://schemas.microsoft.com/office/drawing/2014/main" id="{456D2DAC-24EF-4741-BD41-C707D7C5743F}"/>
              </a:ext>
            </a:extLst>
          </p:cNvPr>
          <p:cNvPicPr>
            <a:picLocks/>
          </p:cNvPicPr>
          <p:nvPr/>
        </p:nvPicPr>
        <p:blipFill>
          <a:blip r:embed="rId2"/>
          <a:stretch>
            <a:fillRect/>
          </a:stretch>
        </p:blipFill>
        <p:spPr>
          <a:xfrm>
            <a:off x="1777737" y="1149939"/>
            <a:ext cx="2311534" cy="535782"/>
          </a:xfrm>
          <a:prstGeom prst="rect">
            <a:avLst/>
          </a:prstGeom>
          <a:ln w="12700">
            <a:miter lim="400000"/>
          </a:ln>
        </p:spPr>
      </p:pic>
      <p:pic>
        <p:nvPicPr>
          <p:cNvPr id="7" name="config2.png" descr="config2.png">
            <a:extLst>
              <a:ext uri="{FF2B5EF4-FFF2-40B4-BE49-F238E27FC236}">
                <a16:creationId xmlns:a16="http://schemas.microsoft.com/office/drawing/2014/main" id="{3E467022-3900-4CF0-820B-B1A3FA5C46DC}"/>
              </a:ext>
            </a:extLst>
          </p:cNvPr>
          <p:cNvPicPr>
            <a:picLocks/>
          </p:cNvPicPr>
          <p:nvPr/>
        </p:nvPicPr>
        <p:blipFill>
          <a:blip r:embed="rId3"/>
          <a:stretch>
            <a:fillRect/>
          </a:stretch>
        </p:blipFill>
        <p:spPr>
          <a:xfrm>
            <a:off x="1752220" y="1923670"/>
            <a:ext cx="2652769" cy="535782"/>
          </a:xfrm>
          <a:prstGeom prst="rect">
            <a:avLst/>
          </a:prstGeom>
          <a:ln w="12700">
            <a:miter lim="400000"/>
          </a:ln>
        </p:spPr>
      </p:pic>
      <p:pic>
        <p:nvPicPr>
          <p:cNvPr id="8" name="config3.png" descr="config3.png">
            <a:extLst>
              <a:ext uri="{FF2B5EF4-FFF2-40B4-BE49-F238E27FC236}">
                <a16:creationId xmlns:a16="http://schemas.microsoft.com/office/drawing/2014/main" id="{C21E9AB3-272A-4214-823D-15AFCFB19EDE}"/>
              </a:ext>
            </a:extLst>
          </p:cNvPr>
          <p:cNvPicPr>
            <a:picLocks/>
          </p:cNvPicPr>
          <p:nvPr/>
        </p:nvPicPr>
        <p:blipFill>
          <a:blip r:embed="rId4"/>
          <a:stretch>
            <a:fillRect/>
          </a:stretch>
        </p:blipFill>
        <p:spPr>
          <a:xfrm>
            <a:off x="1752220" y="2974221"/>
            <a:ext cx="2311534" cy="535782"/>
          </a:xfrm>
          <a:prstGeom prst="rect">
            <a:avLst/>
          </a:prstGeom>
          <a:ln w="12700">
            <a:miter lim="400000"/>
          </a:ln>
        </p:spPr>
      </p:pic>
      <p:pic>
        <p:nvPicPr>
          <p:cNvPr id="9" name="config4.png" descr="config4.png">
            <a:extLst>
              <a:ext uri="{FF2B5EF4-FFF2-40B4-BE49-F238E27FC236}">
                <a16:creationId xmlns:a16="http://schemas.microsoft.com/office/drawing/2014/main" id="{51C9E6B7-6D76-4D87-812B-A5911A8A0F7A}"/>
              </a:ext>
            </a:extLst>
          </p:cNvPr>
          <p:cNvPicPr>
            <a:picLocks/>
          </p:cNvPicPr>
          <p:nvPr/>
        </p:nvPicPr>
        <p:blipFill>
          <a:blip r:embed="rId5"/>
          <a:stretch>
            <a:fillRect/>
          </a:stretch>
        </p:blipFill>
        <p:spPr>
          <a:xfrm>
            <a:off x="1736461" y="4310522"/>
            <a:ext cx="2759832" cy="535782"/>
          </a:xfrm>
          <a:prstGeom prst="rect">
            <a:avLst/>
          </a:prstGeom>
          <a:ln w="12700">
            <a:miter lim="400000"/>
          </a:ln>
        </p:spPr>
      </p:pic>
      <p:pic>
        <p:nvPicPr>
          <p:cNvPr id="10" name="config5.png" descr="config5.png">
            <a:extLst>
              <a:ext uri="{FF2B5EF4-FFF2-40B4-BE49-F238E27FC236}">
                <a16:creationId xmlns:a16="http://schemas.microsoft.com/office/drawing/2014/main" id="{F2B710B9-2416-4845-8FCE-A63139C8CEC8}"/>
              </a:ext>
            </a:extLst>
          </p:cNvPr>
          <p:cNvPicPr>
            <a:picLocks/>
          </p:cNvPicPr>
          <p:nvPr/>
        </p:nvPicPr>
        <p:blipFill>
          <a:blip r:embed="rId6"/>
          <a:stretch>
            <a:fillRect/>
          </a:stretch>
        </p:blipFill>
        <p:spPr>
          <a:xfrm>
            <a:off x="1742840" y="5503948"/>
            <a:ext cx="2311534" cy="535782"/>
          </a:xfrm>
          <a:prstGeom prst="rect">
            <a:avLst/>
          </a:prstGeom>
          <a:ln w="12700">
            <a:miter lim="400000"/>
          </a:ln>
        </p:spPr>
      </p:pic>
      <p:sp>
        <p:nvSpPr>
          <p:cNvPr id="11" name="Only critical traffic (serialized similar to bus systems)">
            <a:extLst>
              <a:ext uri="{FF2B5EF4-FFF2-40B4-BE49-F238E27FC236}">
                <a16:creationId xmlns:a16="http://schemas.microsoft.com/office/drawing/2014/main" id="{6B73BA44-3F67-433B-ACBE-7F4434B74C0F}"/>
              </a:ext>
            </a:extLst>
          </p:cNvPr>
          <p:cNvSpPr txBox="1"/>
          <p:nvPr/>
        </p:nvSpPr>
        <p:spPr>
          <a:xfrm>
            <a:off x="4762960" y="1182622"/>
            <a:ext cx="5679821" cy="3751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a:t>Only critical traffic (serialized similar to bus systems)</a:t>
            </a:r>
          </a:p>
        </p:txBody>
      </p:sp>
      <p:sp>
        <p:nvSpPr>
          <p:cNvPr id="12" name="Legacy AVB systems that require a few additional high-criticality flows [Specht@ECRTS16]">
            <a:extLst>
              <a:ext uri="{FF2B5EF4-FFF2-40B4-BE49-F238E27FC236}">
                <a16:creationId xmlns:a16="http://schemas.microsoft.com/office/drawing/2014/main" id="{5096FF0C-09D8-4112-8370-3AA031325D7C}"/>
              </a:ext>
            </a:extLst>
          </p:cNvPr>
          <p:cNvSpPr txBox="1"/>
          <p:nvPr/>
        </p:nvSpPr>
        <p:spPr>
          <a:xfrm>
            <a:off x="4762960" y="1852461"/>
            <a:ext cx="5679821" cy="6781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2800">
                <a:solidFill>
                  <a:srgbClr val="414141"/>
                </a:solidFill>
                <a:latin typeface="Gill Sans Light"/>
                <a:ea typeface="Gill Sans Light"/>
                <a:cs typeface="Gill Sans Light"/>
                <a:sym typeface="Gill Sans Light"/>
              </a:defRPr>
            </a:pPr>
            <a:r>
              <a:rPr sz="1969"/>
              <a:t>Legacy AVB systems that require a few additional high-criticality flows [</a:t>
            </a:r>
            <a:r>
              <a:rPr sz="1969">
                <a:solidFill>
                  <a:srgbClr val="03A8FA"/>
                </a:solidFill>
              </a:rPr>
              <a:t>Specht@ECRTS16</a:t>
            </a:r>
            <a:r>
              <a:rPr sz="1969"/>
              <a:t>]</a:t>
            </a:r>
          </a:p>
        </p:txBody>
      </p:sp>
      <p:sp>
        <p:nvSpPr>
          <p:cNvPr id="13" name="Maximize solution space for critical traffic, non-critical traffic can be scheduled by inverting the cumulated schedule of scheduled queues">
            <a:extLst>
              <a:ext uri="{FF2B5EF4-FFF2-40B4-BE49-F238E27FC236}">
                <a16:creationId xmlns:a16="http://schemas.microsoft.com/office/drawing/2014/main" id="{ED6BBAA2-4914-4354-B27B-EF81A9D5724D}"/>
              </a:ext>
            </a:extLst>
          </p:cNvPr>
          <p:cNvSpPr txBox="1"/>
          <p:nvPr/>
        </p:nvSpPr>
        <p:spPr>
          <a:xfrm>
            <a:off x="4762960" y="2751496"/>
            <a:ext cx="5679821" cy="98123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a:t>Maximize solution space for critical traffic, non-critical traffic can be scheduled by inverting the cumulated schedule of scheduled queues</a:t>
            </a:r>
          </a:p>
        </p:txBody>
      </p:sp>
      <p:sp>
        <p:nvSpPr>
          <p:cNvPr id="14" name="High-criticality applications that feature both scheduled and non-scheduled traffic, trade-off between schedulability of critical traffic and timeliness properties and flexibility for non-scheduled traffic">
            <a:extLst>
              <a:ext uri="{FF2B5EF4-FFF2-40B4-BE49-F238E27FC236}">
                <a16:creationId xmlns:a16="http://schemas.microsoft.com/office/drawing/2014/main" id="{413C21CA-54CF-4526-BE5D-C36868AD7060}"/>
              </a:ext>
            </a:extLst>
          </p:cNvPr>
          <p:cNvSpPr txBox="1"/>
          <p:nvPr/>
        </p:nvSpPr>
        <p:spPr>
          <a:xfrm>
            <a:off x="4762960" y="3936283"/>
            <a:ext cx="5679821" cy="128426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a:t>High-criticality applications that feature both scheduled and non-scheduled traffic, trade-off between schedulability of critical traffic and timeliness properties and flexibility for non-scheduled traffic</a:t>
            </a:r>
          </a:p>
        </p:txBody>
      </p:sp>
      <p:sp>
        <p:nvSpPr>
          <p:cNvPr id="15" name="Standard AVB (IEEE 802.1BA) network in which flows are serviced according to the priority">
            <a:extLst>
              <a:ext uri="{FF2B5EF4-FFF2-40B4-BE49-F238E27FC236}">
                <a16:creationId xmlns:a16="http://schemas.microsoft.com/office/drawing/2014/main" id="{92A74024-F508-4BA7-837F-491B2DAA8E5C}"/>
              </a:ext>
            </a:extLst>
          </p:cNvPr>
          <p:cNvSpPr txBox="1"/>
          <p:nvPr/>
        </p:nvSpPr>
        <p:spPr>
          <a:xfrm>
            <a:off x="4762960" y="5432740"/>
            <a:ext cx="5679822" cy="6781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a:t>Standard AVB (IEEE 802.1BA) network in which flows are serviced according to the priority</a:t>
            </a:r>
          </a:p>
        </p:txBody>
      </p:sp>
      <p:pic>
        <p:nvPicPr>
          <p:cNvPr id="17" name="Picture 16">
            <a:extLst>
              <a:ext uri="{FF2B5EF4-FFF2-40B4-BE49-F238E27FC236}">
                <a16:creationId xmlns:a16="http://schemas.microsoft.com/office/drawing/2014/main" id="{7B8A9E6F-2902-4679-B646-683CA90FA1A8}"/>
              </a:ext>
            </a:extLst>
          </p:cNvPr>
          <p:cNvPicPr>
            <a:picLocks noChangeAspect="1"/>
          </p:cNvPicPr>
          <p:nvPr/>
        </p:nvPicPr>
        <p:blipFill>
          <a:blip r:embed="rId7">
            <a:alphaModFix amt="9000"/>
          </a:blip>
          <a:stretch>
            <a:fillRect/>
          </a:stretch>
        </p:blipFill>
        <p:spPr>
          <a:xfrm>
            <a:off x="263352" y="1686470"/>
            <a:ext cx="11226236" cy="3611611"/>
          </a:xfrm>
          <a:prstGeom prst="rect">
            <a:avLst/>
          </a:prstGeom>
        </p:spPr>
      </p:pic>
    </p:spTree>
    <p:extLst>
      <p:ext uri="{BB962C8B-B14F-4D97-AF65-F5344CB8AC3E}">
        <p14:creationId xmlns:p14="http://schemas.microsoft.com/office/powerpoint/2010/main" val="3108018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Network and traffic model</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sp>
        <p:nvSpPr>
          <p:cNvPr id="13" name="multi-hop layer 2 switched network via full-duplex multi-speed links…">
            <a:extLst>
              <a:ext uri="{FF2B5EF4-FFF2-40B4-BE49-F238E27FC236}">
                <a16:creationId xmlns:a16="http://schemas.microsoft.com/office/drawing/2014/main" id="{5ACE679D-39C9-4CFF-B117-2A8F618BE91E}"/>
              </a:ext>
            </a:extLst>
          </p:cNvPr>
          <p:cNvSpPr txBox="1"/>
          <p:nvPr/>
        </p:nvSpPr>
        <p:spPr>
          <a:xfrm>
            <a:off x="478294" y="999039"/>
            <a:ext cx="7992242" cy="242996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multi-hop layer 2 switched network via full-duplex multi-speed links</a:t>
            </a:r>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(multicast) TSN streams with multiple frames per stream </a:t>
            </a:r>
            <a:endParaRPr lang="de-AT" sz="2109" dirty="0"/>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lang="de-AT" sz="2109" dirty="0" err="1"/>
              <a:t>communication</a:t>
            </a:r>
            <a:r>
              <a:rPr lang="de-AT" sz="2109" dirty="0"/>
              <a:t> </a:t>
            </a:r>
            <a:r>
              <a:rPr lang="de-AT" sz="2109" dirty="0" err="1"/>
              <a:t>is</a:t>
            </a:r>
            <a:r>
              <a:rPr lang="de-AT" sz="2109" dirty="0"/>
              <a:t> </a:t>
            </a:r>
            <a:r>
              <a:rPr lang="de-AT" sz="2109" dirty="0" err="1"/>
              <a:t>from</a:t>
            </a:r>
            <a:r>
              <a:rPr lang="de-AT" sz="2109" dirty="0"/>
              <a:t> </a:t>
            </a:r>
            <a:r>
              <a:rPr lang="de-AT" sz="2109" dirty="0" err="1"/>
              <a:t>one</a:t>
            </a:r>
            <a:r>
              <a:rPr lang="de-AT" sz="2109" dirty="0"/>
              <a:t> </a:t>
            </a:r>
            <a:r>
              <a:rPr lang="de-AT" sz="2109" dirty="0" err="1"/>
              <a:t>sender</a:t>
            </a:r>
            <a:r>
              <a:rPr lang="de-AT" sz="2109" dirty="0"/>
              <a:t> </a:t>
            </a:r>
            <a:r>
              <a:rPr lang="de-AT" sz="2109" dirty="0" err="1"/>
              <a:t>to</a:t>
            </a:r>
            <a:r>
              <a:rPr lang="de-AT" sz="2109" dirty="0"/>
              <a:t> </a:t>
            </a:r>
            <a:r>
              <a:rPr lang="de-AT" sz="2109" dirty="0" err="1"/>
              <a:t>one</a:t>
            </a:r>
            <a:r>
              <a:rPr lang="de-AT" sz="2109" dirty="0"/>
              <a:t> </a:t>
            </a:r>
            <a:r>
              <a:rPr lang="de-AT" sz="2109" dirty="0" err="1"/>
              <a:t>or</a:t>
            </a:r>
            <a:r>
              <a:rPr lang="de-AT" sz="2109" dirty="0"/>
              <a:t> </a:t>
            </a:r>
            <a:br>
              <a:rPr lang="de-AT" sz="2109" dirty="0"/>
            </a:br>
            <a:r>
              <a:rPr lang="de-AT" sz="2109" dirty="0"/>
              <a:t>multiple </a:t>
            </a:r>
            <a:r>
              <a:rPr lang="de-AT" sz="2109" dirty="0" err="1"/>
              <a:t>receivers</a:t>
            </a:r>
            <a:endParaRPr sz="2109" dirty="0"/>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err="1"/>
              <a:t>synchronised</a:t>
            </a:r>
            <a:r>
              <a:rPr sz="2109" dirty="0"/>
              <a:t> time (&lt;1 </a:t>
            </a:r>
            <a:r>
              <a:rPr sz="2109" dirty="0" err="1"/>
              <a:t>usec</a:t>
            </a:r>
            <a:r>
              <a:rPr sz="2109" dirty="0"/>
              <a:t> precision)</a:t>
            </a:r>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wire and device delays</a:t>
            </a:r>
          </a:p>
        </p:txBody>
      </p:sp>
      <p:pic>
        <p:nvPicPr>
          <p:cNvPr id="14" name="Image" descr="Image">
            <a:extLst>
              <a:ext uri="{FF2B5EF4-FFF2-40B4-BE49-F238E27FC236}">
                <a16:creationId xmlns:a16="http://schemas.microsoft.com/office/drawing/2014/main" id="{9BCE59E1-8683-4763-A40C-EC4335D4A741}"/>
              </a:ext>
            </a:extLst>
          </p:cNvPr>
          <p:cNvPicPr>
            <a:picLocks noChangeAspect="1"/>
          </p:cNvPicPr>
          <p:nvPr/>
        </p:nvPicPr>
        <p:blipFill>
          <a:blip r:embed="rId2"/>
          <a:stretch>
            <a:fillRect/>
          </a:stretch>
        </p:blipFill>
        <p:spPr>
          <a:xfrm>
            <a:off x="1213735" y="3933056"/>
            <a:ext cx="2551213" cy="1733835"/>
          </a:xfrm>
          <a:prstGeom prst="rect">
            <a:avLst/>
          </a:prstGeom>
          <a:ln w="12700">
            <a:miter lim="400000"/>
          </a:ln>
        </p:spPr>
      </p:pic>
      <p:sp>
        <p:nvSpPr>
          <p:cNvPr id="15" name="Scheduled 802.1Qbv-compatible devices (Sw + Es)…">
            <a:extLst>
              <a:ext uri="{FF2B5EF4-FFF2-40B4-BE49-F238E27FC236}">
                <a16:creationId xmlns:a16="http://schemas.microsoft.com/office/drawing/2014/main" id="{AFE28D6E-5FF2-4ED5-85EA-A0361C6E268C}"/>
              </a:ext>
            </a:extLst>
          </p:cNvPr>
          <p:cNvSpPr txBox="1"/>
          <p:nvPr/>
        </p:nvSpPr>
        <p:spPr>
          <a:xfrm>
            <a:off x="4953430" y="3933056"/>
            <a:ext cx="5895407" cy="157562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Scheduled 802.1Qbv-compatible devices (</a:t>
            </a:r>
            <a:r>
              <a:rPr sz="2109" dirty="0" err="1"/>
              <a:t>Sw</a:t>
            </a:r>
            <a:r>
              <a:rPr sz="2109" dirty="0"/>
              <a:t> + Es)</a:t>
            </a:r>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Scheduled (mutually exclusive) &amp; priority queues</a:t>
            </a:r>
          </a:p>
          <a:p>
            <a:pPr marL="269121" indent="-269121" defTabSz="321457">
              <a:spcBef>
                <a:spcPts val="844"/>
              </a:spcBef>
              <a:buSzPct val="75000"/>
              <a:buChar char="•"/>
              <a:defRPr sz="3000">
                <a:solidFill>
                  <a:srgbClr val="414141"/>
                </a:solidFill>
                <a:latin typeface="Gill Sans Light"/>
                <a:ea typeface="Gill Sans Light"/>
                <a:cs typeface="Gill Sans Light"/>
                <a:sym typeface="Gill Sans Light"/>
              </a:defRPr>
            </a:pPr>
            <a:r>
              <a:rPr sz="2109" dirty="0"/>
              <a:t>Guaranteed delivery of critical traffic with known latency, small &amp; bounded jitter</a:t>
            </a:r>
          </a:p>
        </p:txBody>
      </p:sp>
      <p:pic>
        <p:nvPicPr>
          <p:cNvPr id="17" name="Picture 16">
            <a:extLst>
              <a:ext uri="{FF2B5EF4-FFF2-40B4-BE49-F238E27FC236}">
                <a16:creationId xmlns:a16="http://schemas.microsoft.com/office/drawing/2014/main" id="{B323E918-0E09-4782-8266-8791FF193B0C}"/>
              </a:ext>
            </a:extLst>
          </p:cNvPr>
          <p:cNvPicPr>
            <a:picLocks noChangeAspect="1"/>
          </p:cNvPicPr>
          <p:nvPr/>
        </p:nvPicPr>
        <p:blipFill>
          <a:blip r:embed="rId3">
            <a:alphaModFix/>
          </a:blip>
          <a:stretch>
            <a:fillRect/>
          </a:stretch>
        </p:blipFill>
        <p:spPr>
          <a:xfrm>
            <a:off x="6503605" y="1679197"/>
            <a:ext cx="5688395" cy="1830023"/>
          </a:xfrm>
          <a:prstGeom prst="rect">
            <a:avLst/>
          </a:prstGeom>
        </p:spPr>
      </p:pic>
    </p:spTree>
    <p:extLst>
      <p:ext uri="{BB962C8B-B14F-4D97-AF65-F5344CB8AC3E}">
        <p14:creationId xmlns:p14="http://schemas.microsoft.com/office/powerpoint/2010/main" val="2729819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3">
            <a:extLst>
              <a:ext uri="{FF2B5EF4-FFF2-40B4-BE49-F238E27FC236}">
                <a16:creationId xmlns:a16="http://schemas.microsoft.com/office/drawing/2014/main" id="{46F0CEB1-1090-44AC-89CD-29BECADB8A1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7107" y="3471710"/>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a:extLst>
              <a:ext uri="{FF2B5EF4-FFF2-40B4-BE49-F238E27FC236}">
                <a16:creationId xmlns:a16="http://schemas.microsoft.com/office/drawing/2014/main" id="{8F000E21-C8DA-4F07-A358-D43F4AACEF1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1336" y="3446592"/>
            <a:ext cx="652596" cy="49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D00C1C18-220E-4911-B680-DCF74881C8A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9755" y="4501082"/>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2">
            <a:extLst>
              <a:ext uri="{FF2B5EF4-FFF2-40B4-BE49-F238E27FC236}">
                <a16:creationId xmlns:a16="http://schemas.microsoft.com/office/drawing/2014/main" id="{5B59E79F-CBDC-477D-B814-09C6338DA89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2571" y="3390977"/>
            <a:ext cx="652596" cy="49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a:extLst>
              <a:ext uri="{FF2B5EF4-FFF2-40B4-BE49-F238E27FC236}">
                <a16:creationId xmlns:a16="http://schemas.microsoft.com/office/drawing/2014/main" id="{4126E5D4-8965-4E7C-8BC2-036EBCDE3E6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9326" y="2752408"/>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a:extLst>
              <a:ext uri="{FF2B5EF4-FFF2-40B4-BE49-F238E27FC236}">
                <a16:creationId xmlns:a16="http://schemas.microsoft.com/office/drawing/2014/main" id="{AA753AA2-CDA9-445A-BB71-05BD24E5681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7044" y="3693366"/>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a:extLst>
              <a:ext uri="{FF2B5EF4-FFF2-40B4-BE49-F238E27FC236}">
                <a16:creationId xmlns:a16="http://schemas.microsoft.com/office/drawing/2014/main" id="{3F58D283-742C-4882-99E8-827DCCA5195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6732" y="4628070"/>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 name="Group 47">
            <a:extLst>
              <a:ext uri="{FF2B5EF4-FFF2-40B4-BE49-F238E27FC236}">
                <a16:creationId xmlns:a16="http://schemas.microsoft.com/office/drawing/2014/main" id="{BED25984-A5F2-46C7-973F-D9F01AB60614}"/>
              </a:ext>
            </a:extLst>
          </p:cNvPr>
          <p:cNvGrpSpPr/>
          <p:nvPr/>
        </p:nvGrpSpPr>
        <p:grpSpPr>
          <a:xfrm>
            <a:off x="8613594" y="5149816"/>
            <a:ext cx="2927895" cy="968708"/>
            <a:chOff x="8984510" y="5445224"/>
            <a:chExt cx="2376264" cy="968708"/>
          </a:xfrm>
        </p:grpSpPr>
        <p:sp>
          <p:nvSpPr>
            <p:cNvPr id="49" name="Rectangle 48">
              <a:extLst>
                <a:ext uri="{FF2B5EF4-FFF2-40B4-BE49-F238E27FC236}">
                  <a16:creationId xmlns:a16="http://schemas.microsoft.com/office/drawing/2014/main" id="{DC5FCA52-7AE5-46BF-B40B-BA70C6E5F3F4}"/>
                </a:ext>
              </a:extLst>
            </p:cNvPr>
            <p:cNvSpPr/>
            <p:nvPr/>
          </p:nvSpPr>
          <p:spPr>
            <a:xfrm>
              <a:off x="8984510" y="5445224"/>
              <a:ext cx="2376264" cy="944855"/>
            </a:xfrm>
            <a:prstGeom prst="rect">
              <a:avLst/>
            </a:prstGeom>
            <a:solidFill>
              <a:schemeClr val="bg1">
                <a:lumMod val="95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GB" sz="1600" dirty="0">
                <a:latin typeface="Gill Sans Light"/>
                <a:cs typeface="Arial" panose="020B0604020202020204" pitchFamily="34" charset="0"/>
              </a:endParaRPr>
            </a:p>
          </p:txBody>
        </p:sp>
        <p:pic>
          <p:nvPicPr>
            <p:cNvPr id="50" name="Picture 2">
              <a:extLst>
                <a:ext uri="{FF2B5EF4-FFF2-40B4-BE49-F238E27FC236}">
                  <a16:creationId xmlns:a16="http://schemas.microsoft.com/office/drawing/2014/main" id="{256E6C6A-FD33-42FA-8263-61DFD19719D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88771" y="5492930"/>
              <a:ext cx="591312" cy="45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Inhaltsplatzhalter 5">
              <a:extLst>
                <a:ext uri="{FF2B5EF4-FFF2-40B4-BE49-F238E27FC236}">
                  <a16:creationId xmlns:a16="http://schemas.microsoft.com/office/drawing/2014/main" id="{F9408A1C-B273-488E-9D84-E3919FC9D438}"/>
                </a:ext>
              </a:extLst>
            </p:cNvPr>
            <p:cNvSpPr txBox="1">
              <a:spLocks/>
            </p:cNvSpPr>
            <p:nvPr/>
          </p:nvSpPr>
          <p:spPr>
            <a:xfrm>
              <a:off x="9762809" y="5604732"/>
              <a:ext cx="1512168" cy="247650"/>
            </a:xfrm>
            <a:prstGeom prst="rect">
              <a:avLst/>
            </a:prstGeom>
          </p:spPr>
          <p:txBody>
            <a:bodyPr vert="horz" lIns="0" tIns="0" rIns="0" bIns="0" rtlCol="0">
              <a:norm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5"/>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lvl="1"/>
              <a:r>
                <a:rPr lang="en-GB" sz="1600" dirty="0">
                  <a:latin typeface="Gill Sans Light"/>
                </a:rPr>
                <a:t>TSN Switch</a:t>
              </a:r>
            </a:p>
          </p:txBody>
        </p:sp>
        <p:pic>
          <p:nvPicPr>
            <p:cNvPr id="53" name="Picture 3">
              <a:extLst>
                <a:ext uri="{FF2B5EF4-FFF2-40B4-BE49-F238E27FC236}">
                  <a16:creationId xmlns:a16="http://schemas.microsoft.com/office/drawing/2014/main" id="{AA8D7E0E-CC6A-4D39-850C-BE87B6D4D81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5906" y="6037913"/>
              <a:ext cx="420624"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Inhaltsplatzhalter 5">
              <a:extLst>
                <a:ext uri="{FF2B5EF4-FFF2-40B4-BE49-F238E27FC236}">
                  <a16:creationId xmlns:a16="http://schemas.microsoft.com/office/drawing/2014/main" id="{89477EC6-C829-4DE2-8E53-B5DBA8966930}"/>
                </a:ext>
              </a:extLst>
            </p:cNvPr>
            <p:cNvSpPr txBox="1">
              <a:spLocks/>
            </p:cNvSpPr>
            <p:nvPr/>
          </p:nvSpPr>
          <p:spPr>
            <a:xfrm>
              <a:off x="9762809" y="6073644"/>
              <a:ext cx="1557112" cy="340288"/>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5"/>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lvl="1"/>
              <a:r>
                <a:rPr lang="en-GB" sz="1600" dirty="0">
                  <a:latin typeface="Gill Sans Light"/>
                </a:rPr>
                <a:t>TSN End System</a:t>
              </a:r>
            </a:p>
          </p:txBody>
        </p:sp>
      </p:grpSp>
      <p:pic>
        <p:nvPicPr>
          <p:cNvPr id="56" name="Picture 2">
            <a:extLst>
              <a:ext uri="{FF2B5EF4-FFF2-40B4-BE49-F238E27FC236}">
                <a16:creationId xmlns:a16="http://schemas.microsoft.com/office/drawing/2014/main" id="{708DDC8A-C403-40DE-9C82-859CB98017B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2092" y="4333229"/>
            <a:ext cx="652596" cy="49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2">
            <a:extLst>
              <a:ext uri="{FF2B5EF4-FFF2-40B4-BE49-F238E27FC236}">
                <a16:creationId xmlns:a16="http://schemas.microsoft.com/office/drawing/2014/main" id="{0365503B-31E5-445E-976F-CA9A8A94D9C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1072" y="4310125"/>
            <a:ext cx="652596" cy="49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3">
            <a:extLst>
              <a:ext uri="{FF2B5EF4-FFF2-40B4-BE49-F238E27FC236}">
                <a16:creationId xmlns:a16="http://schemas.microsoft.com/office/drawing/2014/main" id="{00D71CD3-5313-4DAB-BA56-FCCFDDB7FC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5398" y="5127492"/>
            <a:ext cx="464218" cy="3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2" name="Freeform: Shape 71">
            <a:extLst>
              <a:ext uri="{FF2B5EF4-FFF2-40B4-BE49-F238E27FC236}">
                <a16:creationId xmlns:a16="http://schemas.microsoft.com/office/drawing/2014/main" id="{83F430E3-391A-4F00-A325-B55CA37661ED}"/>
              </a:ext>
            </a:extLst>
          </p:cNvPr>
          <p:cNvSpPr/>
          <p:nvPr/>
        </p:nvSpPr>
        <p:spPr>
          <a:xfrm>
            <a:off x="4328129" y="3540446"/>
            <a:ext cx="1455089" cy="162151"/>
          </a:xfrm>
          <a:custGeom>
            <a:avLst/>
            <a:gdLst>
              <a:gd name="connsiteX0" fmla="*/ 0 w 890546"/>
              <a:gd name="connsiteY0" fmla="*/ 53628 h 182778"/>
              <a:gd name="connsiteX1" fmla="*/ 246491 w 890546"/>
              <a:gd name="connsiteY1" fmla="*/ 5921 h 182778"/>
              <a:gd name="connsiteX2" fmla="*/ 620202 w 890546"/>
              <a:gd name="connsiteY2" fmla="*/ 172898 h 182778"/>
              <a:gd name="connsiteX3" fmla="*/ 890546 w 890546"/>
              <a:gd name="connsiteY3" fmla="*/ 149044 h 182778"/>
            </a:gdLst>
            <a:ahLst/>
            <a:cxnLst>
              <a:cxn ang="0">
                <a:pos x="connsiteX0" y="connsiteY0"/>
              </a:cxn>
              <a:cxn ang="0">
                <a:pos x="connsiteX1" y="connsiteY1"/>
              </a:cxn>
              <a:cxn ang="0">
                <a:pos x="connsiteX2" y="connsiteY2"/>
              </a:cxn>
              <a:cxn ang="0">
                <a:pos x="connsiteX3" y="connsiteY3"/>
              </a:cxn>
            </a:cxnLst>
            <a:rect l="l" t="t" r="r" b="b"/>
            <a:pathLst>
              <a:path w="890546" h="182778">
                <a:moveTo>
                  <a:pt x="0" y="53628"/>
                </a:moveTo>
                <a:cubicBezTo>
                  <a:pt x="71562" y="19835"/>
                  <a:pt x="143124" y="-13957"/>
                  <a:pt x="246491" y="5921"/>
                </a:cubicBezTo>
                <a:cubicBezTo>
                  <a:pt x="349858" y="25799"/>
                  <a:pt x="512860" y="149044"/>
                  <a:pt x="620202" y="172898"/>
                </a:cubicBezTo>
                <a:cubicBezTo>
                  <a:pt x="727545" y="196752"/>
                  <a:pt x="809045" y="172898"/>
                  <a:pt x="890546" y="149044"/>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Freeform: Shape 72">
            <a:extLst>
              <a:ext uri="{FF2B5EF4-FFF2-40B4-BE49-F238E27FC236}">
                <a16:creationId xmlns:a16="http://schemas.microsoft.com/office/drawing/2014/main" id="{DFF41D72-5C33-40C7-A489-3E2B25F84636}"/>
              </a:ext>
            </a:extLst>
          </p:cNvPr>
          <p:cNvSpPr/>
          <p:nvPr/>
        </p:nvSpPr>
        <p:spPr>
          <a:xfrm>
            <a:off x="6285121" y="3671817"/>
            <a:ext cx="1558456" cy="1013617"/>
          </a:xfrm>
          <a:custGeom>
            <a:avLst/>
            <a:gdLst>
              <a:gd name="connsiteX0" fmla="*/ 0 w 1558456"/>
              <a:gd name="connsiteY0" fmla="*/ 3801 h 1013617"/>
              <a:gd name="connsiteX1" fmla="*/ 890546 w 1558456"/>
              <a:gd name="connsiteY1" fmla="*/ 154876 h 1013617"/>
              <a:gd name="connsiteX2" fmla="*/ 1558456 w 1558456"/>
              <a:gd name="connsiteY2" fmla="*/ 1013617 h 1013617"/>
            </a:gdLst>
            <a:ahLst/>
            <a:cxnLst>
              <a:cxn ang="0">
                <a:pos x="connsiteX0" y="connsiteY0"/>
              </a:cxn>
              <a:cxn ang="0">
                <a:pos x="connsiteX1" y="connsiteY1"/>
              </a:cxn>
              <a:cxn ang="0">
                <a:pos x="connsiteX2" y="connsiteY2"/>
              </a:cxn>
            </a:cxnLst>
            <a:rect l="l" t="t" r="r" b="b"/>
            <a:pathLst>
              <a:path w="1558456" h="1013617">
                <a:moveTo>
                  <a:pt x="0" y="3801"/>
                </a:moveTo>
                <a:cubicBezTo>
                  <a:pt x="315401" y="-4813"/>
                  <a:pt x="630803" y="-13427"/>
                  <a:pt x="890546" y="154876"/>
                </a:cubicBezTo>
                <a:cubicBezTo>
                  <a:pt x="1150289" y="323179"/>
                  <a:pt x="1354372" y="668398"/>
                  <a:pt x="1558456" y="1013617"/>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1D45B937-A9C9-451D-8033-809FABA1130B}"/>
              </a:ext>
            </a:extLst>
          </p:cNvPr>
          <p:cNvSpPr/>
          <p:nvPr/>
        </p:nvSpPr>
        <p:spPr>
          <a:xfrm>
            <a:off x="6650881" y="3922109"/>
            <a:ext cx="1256306" cy="556591"/>
          </a:xfrm>
          <a:custGeom>
            <a:avLst/>
            <a:gdLst>
              <a:gd name="connsiteX0" fmla="*/ 1256306 w 1256306"/>
              <a:gd name="connsiteY0" fmla="*/ 0 h 556591"/>
              <a:gd name="connsiteX1" fmla="*/ 636104 w 1256306"/>
              <a:gd name="connsiteY1" fmla="*/ 135172 h 556591"/>
              <a:gd name="connsiteX2" fmla="*/ 0 w 1256306"/>
              <a:gd name="connsiteY2" fmla="*/ 556591 h 556591"/>
            </a:gdLst>
            <a:ahLst/>
            <a:cxnLst>
              <a:cxn ang="0">
                <a:pos x="connsiteX0" y="connsiteY0"/>
              </a:cxn>
              <a:cxn ang="0">
                <a:pos x="connsiteX1" y="connsiteY1"/>
              </a:cxn>
              <a:cxn ang="0">
                <a:pos x="connsiteX2" y="connsiteY2"/>
              </a:cxn>
            </a:cxnLst>
            <a:rect l="l" t="t" r="r" b="b"/>
            <a:pathLst>
              <a:path w="1256306" h="556591">
                <a:moveTo>
                  <a:pt x="1256306" y="0"/>
                </a:moveTo>
                <a:cubicBezTo>
                  <a:pt x="1050897" y="21203"/>
                  <a:pt x="845488" y="42407"/>
                  <a:pt x="636104" y="135172"/>
                </a:cubicBezTo>
                <a:cubicBezTo>
                  <a:pt x="426720" y="227937"/>
                  <a:pt x="213360" y="392264"/>
                  <a:pt x="0" y="556591"/>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423339AB-3FFB-4EEC-84F4-C0DF1E81BDD9}"/>
              </a:ext>
            </a:extLst>
          </p:cNvPr>
          <p:cNvSpPr/>
          <p:nvPr/>
        </p:nvSpPr>
        <p:spPr>
          <a:xfrm>
            <a:off x="6666783" y="4374625"/>
            <a:ext cx="1097280" cy="350565"/>
          </a:xfrm>
          <a:custGeom>
            <a:avLst/>
            <a:gdLst>
              <a:gd name="connsiteX0" fmla="*/ 1097280 w 1097280"/>
              <a:gd name="connsiteY0" fmla="*/ 350565 h 350565"/>
              <a:gd name="connsiteX1" fmla="*/ 540689 w 1097280"/>
              <a:gd name="connsiteY1" fmla="*/ 8659 h 350565"/>
              <a:gd name="connsiteX2" fmla="*/ 0 w 1097280"/>
              <a:gd name="connsiteY2" fmla="*/ 135880 h 350565"/>
            </a:gdLst>
            <a:ahLst/>
            <a:cxnLst>
              <a:cxn ang="0">
                <a:pos x="connsiteX0" y="connsiteY0"/>
              </a:cxn>
              <a:cxn ang="0">
                <a:pos x="connsiteX1" y="connsiteY1"/>
              </a:cxn>
              <a:cxn ang="0">
                <a:pos x="connsiteX2" y="connsiteY2"/>
              </a:cxn>
            </a:cxnLst>
            <a:rect l="l" t="t" r="r" b="b"/>
            <a:pathLst>
              <a:path w="1097280" h="350565">
                <a:moveTo>
                  <a:pt x="1097280" y="350565"/>
                </a:moveTo>
                <a:cubicBezTo>
                  <a:pt x="910424" y="197502"/>
                  <a:pt x="723569" y="44440"/>
                  <a:pt x="540689" y="8659"/>
                </a:cubicBezTo>
                <a:cubicBezTo>
                  <a:pt x="357809" y="-27122"/>
                  <a:pt x="178904" y="54379"/>
                  <a:pt x="0" y="135880"/>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36110ACF-C8EA-488D-941E-A5654D7AED66}"/>
              </a:ext>
            </a:extLst>
          </p:cNvPr>
          <p:cNvSpPr/>
          <p:nvPr/>
        </p:nvSpPr>
        <p:spPr>
          <a:xfrm>
            <a:off x="6126095" y="3558569"/>
            <a:ext cx="1836751" cy="260173"/>
          </a:xfrm>
          <a:custGeom>
            <a:avLst/>
            <a:gdLst>
              <a:gd name="connsiteX0" fmla="*/ 1836751 w 1836751"/>
              <a:gd name="connsiteY0" fmla="*/ 260173 h 260173"/>
              <a:gd name="connsiteX1" fmla="*/ 882595 w 1836751"/>
              <a:gd name="connsiteY1" fmla="*/ 13682 h 260173"/>
              <a:gd name="connsiteX2" fmla="*/ 0 w 1836751"/>
              <a:gd name="connsiteY2" fmla="*/ 53439 h 260173"/>
            </a:gdLst>
            <a:ahLst/>
            <a:cxnLst>
              <a:cxn ang="0">
                <a:pos x="connsiteX0" y="connsiteY0"/>
              </a:cxn>
              <a:cxn ang="0">
                <a:pos x="connsiteX1" y="connsiteY1"/>
              </a:cxn>
              <a:cxn ang="0">
                <a:pos x="connsiteX2" y="connsiteY2"/>
              </a:cxn>
            </a:cxnLst>
            <a:rect l="l" t="t" r="r" b="b"/>
            <a:pathLst>
              <a:path w="1836751" h="260173">
                <a:moveTo>
                  <a:pt x="1836751" y="260173"/>
                </a:moveTo>
                <a:cubicBezTo>
                  <a:pt x="1512735" y="154155"/>
                  <a:pt x="1188720" y="48138"/>
                  <a:pt x="882595" y="13682"/>
                </a:cubicBezTo>
                <a:cubicBezTo>
                  <a:pt x="576470" y="-20774"/>
                  <a:pt x="288235" y="16332"/>
                  <a:pt x="0" y="53439"/>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E72F040E-39C8-4751-BF27-1B0D77F7AD81}"/>
              </a:ext>
            </a:extLst>
          </p:cNvPr>
          <p:cNvSpPr/>
          <p:nvPr/>
        </p:nvSpPr>
        <p:spPr>
          <a:xfrm>
            <a:off x="6022728" y="3222394"/>
            <a:ext cx="946205" cy="318052"/>
          </a:xfrm>
          <a:custGeom>
            <a:avLst/>
            <a:gdLst>
              <a:gd name="connsiteX0" fmla="*/ 946205 w 946205"/>
              <a:gd name="connsiteY0" fmla="*/ 0 h 318052"/>
              <a:gd name="connsiteX1" fmla="*/ 469127 w 946205"/>
              <a:gd name="connsiteY1" fmla="*/ 230588 h 318052"/>
              <a:gd name="connsiteX2" fmla="*/ 0 w 946205"/>
              <a:gd name="connsiteY2" fmla="*/ 318052 h 318052"/>
            </a:gdLst>
            <a:ahLst/>
            <a:cxnLst>
              <a:cxn ang="0">
                <a:pos x="connsiteX0" y="connsiteY0"/>
              </a:cxn>
              <a:cxn ang="0">
                <a:pos x="connsiteX1" y="connsiteY1"/>
              </a:cxn>
              <a:cxn ang="0">
                <a:pos x="connsiteX2" y="connsiteY2"/>
              </a:cxn>
            </a:cxnLst>
            <a:rect l="l" t="t" r="r" b="b"/>
            <a:pathLst>
              <a:path w="946205" h="318052">
                <a:moveTo>
                  <a:pt x="946205" y="0"/>
                </a:moveTo>
                <a:cubicBezTo>
                  <a:pt x="786516" y="88789"/>
                  <a:pt x="626828" y="177579"/>
                  <a:pt x="469127" y="230588"/>
                </a:cubicBezTo>
                <a:cubicBezTo>
                  <a:pt x="311426" y="283597"/>
                  <a:pt x="155713" y="300824"/>
                  <a:pt x="0" y="318052"/>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Freeform: Shape 77">
            <a:extLst>
              <a:ext uri="{FF2B5EF4-FFF2-40B4-BE49-F238E27FC236}">
                <a16:creationId xmlns:a16="http://schemas.microsoft.com/office/drawing/2014/main" id="{4065C4CD-C2B6-4A8F-9498-5E088170EAF8}"/>
              </a:ext>
            </a:extLst>
          </p:cNvPr>
          <p:cNvSpPr/>
          <p:nvPr/>
        </p:nvSpPr>
        <p:spPr>
          <a:xfrm>
            <a:off x="6547514" y="3293956"/>
            <a:ext cx="543187" cy="1152939"/>
          </a:xfrm>
          <a:custGeom>
            <a:avLst/>
            <a:gdLst>
              <a:gd name="connsiteX0" fmla="*/ 0 w 543187"/>
              <a:gd name="connsiteY0" fmla="*/ 1152939 h 1152939"/>
              <a:gd name="connsiteX1" fmla="*/ 461176 w 543187"/>
              <a:gd name="connsiteY1" fmla="*/ 699714 h 1152939"/>
              <a:gd name="connsiteX2" fmla="*/ 540689 w 543187"/>
              <a:gd name="connsiteY2" fmla="*/ 0 h 1152939"/>
            </a:gdLst>
            <a:ahLst/>
            <a:cxnLst>
              <a:cxn ang="0">
                <a:pos x="connsiteX0" y="connsiteY0"/>
              </a:cxn>
              <a:cxn ang="0">
                <a:pos x="connsiteX1" y="connsiteY1"/>
              </a:cxn>
              <a:cxn ang="0">
                <a:pos x="connsiteX2" y="connsiteY2"/>
              </a:cxn>
            </a:cxnLst>
            <a:rect l="l" t="t" r="r" b="b"/>
            <a:pathLst>
              <a:path w="543187" h="1152939">
                <a:moveTo>
                  <a:pt x="0" y="1152939"/>
                </a:moveTo>
                <a:cubicBezTo>
                  <a:pt x="185530" y="1022404"/>
                  <a:pt x="371061" y="891870"/>
                  <a:pt x="461176" y="699714"/>
                </a:cubicBezTo>
                <a:cubicBezTo>
                  <a:pt x="551291" y="507557"/>
                  <a:pt x="545990" y="253778"/>
                  <a:pt x="540689" y="0"/>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66F619F5-CF1A-43D3-BC36-831C3BC3D50D}"/>
              </a:ext>
            </a:extLst>
          </p:cNvPr>
          <p:cNvSpPr/>
          <p:nvPr/>
        </p:nvSpPr>
        <p:spPr>
          <a:xfrm>
            <a:off x="4862341" y="4420007"/>
            <a:ext cx="1455089" cy="162151"/>
          </a:xfrm>
          <a:custGeom>
            <a:avLst/>
            <a:gdLst>
              <a:gd name="connsiteX0" fmla="*/ 0 w 890546"/>
              <a:gd name="connsiteY0" fmla="*/ 53628 h 182778"/>
              <a:gd name="connsiteX1" fmla="*/ 246491 w 890546"/>
              <a:gd name="connsiteY1" fmla="*/ 5921 h 182778"/>
              <a:gd name="connsiteX2" fmla="*/ 620202 w 890546"/>
              <a:gd name="connsiteY2" fmla="*/ 172898 h 182778"/>
              <a:gd name="connsiteX3" fmla="*/ 890546 w 890546"/>
              <a:gd name="connsiteY3" fmla="*/ 149044 h 182778"/>
            </a:gdLst>
            <a:ahLst/>
            <a:cxnLst>
              <a:cxn ang="0">
                <a:pos x="connsiteX0" y="connsiteY0"/>
              </a:cxn>
              <a:cxn ang="0">
                <a:pos x="connsiteX1" y="connsiteY1"/>
              </a:cxn>
              <a:cxn ang="0">
                <a:pos x="connsiteX2" y="connsiteY2"/>
              </a:cxn>
              <a:cxn ang="0">
                <a:pos x="connsiteX3" y="connsiteY3"/>
              </a:cxn>
            </a:cxnLst>
            <a:rect l="l" t="t" r="r" b="b"/>
            <a:pathLst>
              <a:path w="890546" h="182778">
                <a:moveTo>
                  <a:pt x="0" y="53628"/>
                </a:moveTo>
                <a:cubicBezTo>
                  <a:pt x="71562" y="19835"/>
                  <a:pt x="143124" y="-13957"/>
                  <a:pt x="246491" y="5921"/>
                </a:cubicBezTo>
                <a:cubicBezTo>
                  <a:pt x="349858" y="25799"/>
                  <a:pt x="512860" y="149044"/>
                  <a:pt x="620202" y="172898"/>
                </a:cubicBezTo>
                <a:cubicBezTo>
                  <a:pt x="727545" y="196752"/>
                  <a:pt x="809045" y="172898"/>
                  <a:pt x="890546" y="149044"/>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1A455F13-2360-40FD-A992-C72ACA256E53}"/>
              </a:ext>
            </a:extLst>
          </p:cNvPr>
          <p:cNvSpPr/>
          <p:nvPr/>
        </p:nvSpPr>
        <p:spPr>
          <a:xfrm>
            <a:off x="3056891" y="3659716"/>
            <a:ext cx="962108" cy="135754"/>
          </a:xfrm>
          <a:custGeom>
            <a:avLst/>
            <a:gdLst>
              <a:gd name="connsiteX0" fmla="*/ 0 w 962108"/>
              <a:gd name="connsiteY0" fmla="*/ 39756 h 135754"/>
              <a:gd name="connsiteX1" fmla="*/ 477079 w 962108"/>
              <a:gd name="connsiteY1" fmla="*/ 135172 h 135754"/>
              <a:gd name="connsiteX2" fmla="*/ 962108 w 962108"/>
              <a:gd name="connsiteY2" fmla="*/ 0 h 135754"/>
            </a:gdLst>
            <a:ahLst/>
            <a:cxnLst>
              <a:cxn ang="0">
                <a:pos x="connsiteX0" y="connsiteY0"/>
              </a:cxn>
              <a:cxn ang="0">
                <a:pos x="connsiteX1" y="connsiteY1"/>
              </a:cxn>
              <a:cxn ang="0">
                <a:pos x="connsiteX2" y="connsiteY2"/>
              </a:cxn>
            </a:cxnLst>
            <a:rect l="l" t="t" r="r" b="b"/>
            <a:pathLst>
              <a:path w="962108" h="135754">
                <a:moveTo>
                  <a:pt x="0" y="39756"/>
                </a:moveTo>
                <a:cubicBezTo>
                  <a:pt x="158364" y="90777"/>
                  <a:pt x="316728" y="141798"/>
                  <a:pt x="477079" y="135172"/>
                </a:cubicBezTo>
                <a:cubicBezTo>
                  <a:pt x="637430" y="128546"/>
                  <a:pt x="799769" y="64273"/>
                  <a:pt x="962108" y="0"/>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AEF84431-B2FE-4A84-B86E-6A8DDC1D3824}"/>
              </a:ext>
            </a:extLst>
          </p:cNvPr>
          <p:cNvSpPr/>
          <p:nvPr/>
        </p:nvSpPr>
        <p:spPr>
          <a:xfrm>
            <a:off x="2929670" y="3715375"/>
            <a:ext cx="1160891" cy="834887"/>
          </a:xfrm>
          <a:custGeom>
            <a:avLst/>
            <a:gdLst>
              <a:gd name="connsiteX0" fmla="*/ 0 w 1160891"/>
              <a:gd name="connsiteY0" fmla="*/ 834887 h 834887"/>
              <a:gd name="connsiteX1" fmla="*/ 548640 w 1160891"/>
              <a:gd name="connsiteY1" fmla="*/ 286247 h 834887"/>
              <a:gd name="connsiteX2" fmla="*/ 1160891 w 1160891"/>
              <a:gd name="connsiteY2" fmla="*/ 0 h 834887"/>
            </a:gdLst>
            <a:ahLst/>
            <a:cxnLst>
              <a:cxn ang="0">
                <a:pos x="connsiteX0" y="connsiteY0"/>
              </a:cxn>
              <a:cxn ang="0">
                <a:pos x="connsiteX1" y="connsiteY1"/>
              </a:cxn>
              <a:cxn ang="0">
                <a:pos x="connsiteX2" y="connsiteY2"/>
              </a:cxn>
            </a:cxnLst>
            <a:rect l="l" t="t" r="r" b="b"/>
            <a:pathLst>
              <a:path w="1160891" h="834887">
                <a:moveTo>
                  <a:pt x="0" y="834887"/>
                </a:moveTo>
                <a:cubicBezTo>
                  <a:pt x="177579" y="630141"/>
                  <a:pt x="355158" y="425395"/>
                  <a:pt x="548640" y="286247"/>
                </a:cubicBezTo>
                <a:cubicBezTo>
                  <a:pt x="742122" y="147099"/>
                  <a:pt x="951506" y="73549"/>
                  <a:pt x="1160891" y="0"/>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Freeform: Shape 81">
            <a:extLst>
              <a:ext uri="{FF2B5EF4-FFF2-40B4-BE49-F238E27FC236}">
                <a16:creationId xmlns:a16="http://schemas.microsoft.com/office/drawing/2014/main" id="{505A3D7C-5401-46E0-A23E-4FE3B9A29425}"/>
              </a:ext>
            </a:extLst>
          </p:cNvPr>
          <p:cNvSpPr/>
          <p:nvPr/>
        </p:nvSpPr>
        <p:spPr>
          <a:xfrm>
            <a:off x="3684299" y="3755131"/>
            <a:ext cx="461921" cy="1399430"/>
          </a:xfrm>
          <a:custGeom>
            <a:avLst/>
            <a:gdLst>
              <a:gd name="connsiteX0" fmla="*/ 24599 w 461921"/>
              <a:gd name="connsiteY0" fmla="*/ 1399430 h 1399430"/>
              <a:gd name="connsiteX1" fmla="*/ 48453 w 461921"/>
              <a:gd name="connsiteY1" fmla="*/ 349858 h 1399430"/>
              <a:gd name="connsiteX2" fmla="*/ 461921 w 461921"/>
              <a:gd name="connsiteY2" fmla="*/ 0 h 1399430"/>
            </a:gdLst>
            <a:ahLst/>
            <a:cxnLst>
              <a:cxn ang="0">
                <a:pos x="connsiteX0" y="connsiteY0"/>
              </a:cxn>
              <a:cxn ang="0">
                <a:pos x="connsiteX1" y="connsiteY1"/>
              </a:cxn>
              <a:cxn ang="0">
                <a:pos x="connsiteX2" y="connsiteY2"/>
              </a:cxn>
            </a:cxnLst>
            <a:rect l="l" t="t" r="r" b="b"/>
            <a:pathLst>
              <a:path w="461921" h="1399430">
                <a:moveTo>
                  <a:pt x="24599" y="1399430"/>
                </a:moveTo>
                <a:cubicBezTo>
                  <a:pt x="82" y="991263"/>
                  <a:pt x="-24434" y="583096"/>
                  <a:pt x="48453" y="349858"/>
                </a:cubicBezTo>
                <a:cubicBezTo>
                  <a:pt x="121340" y="116620"/>
                  <a:pt x="291630" y="58310"/>
                  <a:pt x="461921" y="0"/>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3" name="Freeform: Shape 82">
            <a:extLst>
              <a:ext uri="{FF2B5EF4-FFF2-40B4-BE49-F238E27FC236}">
                <a16:creationId xmlns:a16="http://schemas.microsoft.com/office/drawing/2014/main" id="{8030F633-D214-4F6F-A4F1-1411BAD97E48}"/>
              </a:ext>
            </a:extLst>
          </p:cNvPr>
          <p:cNvSpPr/>
          <p:nvPr/>
        </p:nvSpPr>
        <p:spPr>
          <a:xfrm>
            <a:off x="3788411" y="4653776"/>
            <a:ext cx="930303" cy="572494"/>
          </a:xfrm>
          <a:custGeom>
            <a:avLst/>
            <a:gdLst>
              <a:gd name="connsiteX0" fmla="*/ 930303 w 930303"/>
              <a:gd name="connsiteY0" fmla="*/ 0 h 572494"/>
              <a:gd name="connsiteX1" fmla="*/ 389614 w 930303"/>
              <a:gd name="connsiteY1" fmla="*/ 166978 h 572494"/>
              <a:gd name="connsiteX2" fmla="*/ 0 w 930303"/>
              <a:gd name="connsiteY2" fmla="*/ 572494 h 572494"/>
            </a:gdLst>
            <a:ahLst/>
            <a:cxnLst>
              <a:cxn ang="0">
                <a:pos x="connsiteX0" y="connsiteY0"/>
              </a:cxn>
              <a:cxn ang="0">
                <a:pos x="connsiteX1" y="connsiteY1"/>
              </a:cxn>
              <a:cxn ang="0">
                <a:pos x="connsiteX2" y="connsiteY2"/>
              </a:cxn>
            </a:cxnLst>
            <a:rect l="l" t="t" r="r" b="b"/>
            <a:pathLst>
              <a:path w="930303" h="572494">
                <a:moveTo>
                  <a:pt x="930303" y="0"/>
                </a:moveTo>
                <a:cubicBezTo>
                  <a:pt x="737484" y="35781"/>
                  <a:pt x="544665" y="71562"/>
                  <a:pt x="389614" y="166978"/>
                </a:cubicBezTo>
                <a:cubicBezTo>
                  <a:pt x="234563" y="262394"/>
                  <a:pt x="117281" y="417444"/>
                  <a:pt x="0" y="572494"/>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Freeform: Shape 83">
            <a:extLst>
              <a:ext uri="{FF2B5EF4-FFF2-40B4-BE49-F238E27FC236}">
                <a16:creationId xmlns:a16="http://schemas.microsoft.com/office/drawing/2014/main" id="{746F49AB-2EC5-42E4-AD5A-0F48DA39996F}"/>
              </a:ext>
            </a:extLst>
          </p:cNvPr>
          <p:cNvSpPr/>
          <p:nvPr/>
        </p:nvSpPr>
        <p:spPr>
          <a:xfrm>
            <a:off x="3002996" y="4590018"/>
            <a:ext cx="1598212" cy="103393"/>
          </a:xfrm>
          <a:custGeom>
            <a:avLst/>
            <a:gdLst>
              <a:gd name="connsiteX0" fmla="*/ 0 w 1598212"/>
              <a:gd name="connsiteY0" fmla="*/ 7952 h 103393"/>
              <a:gd name="connsiteX1" fmla="*/ 1065474 w 1598212"/>
              <a:gd name="connsiteY1" fmla="*/ 103367 h 103393"/>
              <a:gd name="connsiteX2" fmla="*/ 1598212 w 1598212"/>
              <a:gd name="connsiteY2" fmla="*/ 0 h 103393"/>
            </a:gdLst>
            <a:ahLst/>
            <a:cxnLst>
              <a:cxn ang="0">
                <a:pos x="connsiteX0" y="connsiteY0"/>
              </a:cxn>
              <a:cxn ang="0">
                <a:pos x="connsiteX1" y="connsiteY1"/>
              </a:cxn>
              <a:cxn ang="0">
                <a:pos x="connsiteX2" y="connsiteY2"/>
              </a:cxn>
            </a:cxnLst>
            <a:rect l="l" t="t" r="r" b="b"/>
            <a:pathLst>
              <a:path w="1598212" h="103393">
                <a:moveTo>
                  <a:pt x="0" y="7952"/>
                </a:moveTo>
                <a:cubicBezTo>
                  <a:pt x="399552" y="56322"/>
                  <a:pt x="799105" y="104692"/>
                  <a:pt x="1065474" y="103367"/>
                </a:cubicBezTo>
                <a:cubicBezTo>
                  <a:pt x="1331843" y="102042"/>
                  <a:pt x="1465027" y="51021"/>
                  <a:pt x="1598212" y="0"/>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B19EF041-F10E-4B74-91F9-5EBB547E8277}"/>
              </a:ext>
            </a:extLst>
          </p:cNvPr>
          <p:cNvSpPr/>
          <p:nvPr/>
        </p:nvSpPr>
        <p:spPr>
          <a:xfrm>
            <a:off x="2993281" y="3755131"/>
            <a:ext cx="1566407" cy="845017"/>
          </a:xfrm>
          <a:custGeom>
            <a:avLst/>
            <a:gdLst>
              <a:gd name="connsiteX0" fmla="*/ 0 w 1566407"/>
              <a:gd name="connsiteY0" fmla="*/ 0 h 845017"/>
              <a:gd name="connsiteX1" fmla="*/ 747422 w 1566407"/>
              <a:gd name="connsiteY1" fmla="*/ 763326 h 845017"/>
              <a:gd name="connsiteX2" fmla="*/ 1566407 w 1566407"/>
              <a:gd name="connsiteY2" fmla="*/ 787179 h 845017"/>
            </a:gdLst>
            <a:ahLst/>
            <a:cxnLst>
              <a:cxn ang="0">
                <a:pos x="connsiteX0" y="connsiteY0"/>
              </a:cxn>
              <a:cxn ang="0">
                <a:pos x="connsiteX1" y="connsiteY1"/>
              </a:cxn>
              <a:cxn ang="0">
                <a:pos x="connsiteX2" y="connsiteY2"/>
              </a:cxn>
            </a:cxnLst>
            <a:rect l="l" t="t" r="r" b="b"/>
            <a:pathLst>
              <a:path w="1566407" h="845017">
                <a:moveTo>
                  <a:pt x="0" y="0"/>
                </a:moveTo>
                <a:cubicBezTo>
                  <a:pt x="243177" y="316065"/>
                  <a:pt x="486354" y="632130"/>
                  <a:pt x="747422" y="763326"/>
                </a:cubicBezTo>
                <a:cubicBezTo>
                  <a:pt x="1008490" y="894522"/>
                  <a:pt x="1287448" y="840850"/>
                  <a:pt x="1566407" y="787179"/>
                </a:cubicBezTo>
              </a:path>
            </a:pathLst>
          </a:custGeom>
          <a:noFill/>
          <a:ln w="38100">
            <a:solidFill>
              <a:srgbClr val="0092D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F25A3EBA-E1E6-40E3-97C9-06196A4B4EAF}"/>
              </a:ext>
            </a:extLst>
          </p:cNvPr>
          <p:cNvSpPr/>
          <p:nvPr/>
        </p:nvSpPr>
        <p:spPr>
          <a:xfrm>
            <a:off x="2635660" y="3422365"/>
            <a:ext cx="505243" cy="427765"/>
          </a:xfrm>
          <a:prstGeom prst="ellipse">
            <a:avLst/>
          </a:prstGeom>
          <a:solidFill>
            <a:srgbClr val="0093D0">
              <a:alpha val="50196"/>
            </a:srgbClr>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7" name="Oval 86">
            <a:extLst>
              <a:ext uri="{FF2B5EF4-FFF2-40B4-BE49-F238E27FC236}">
                <a16:creationId xmlns:a16="http://schemas.microsoft.com/office/drawing/2014/main" id="{F739F91F-79DE-4429-9D70-5132DF3A1099}"/>
              </a:ext>
            </a:extLst>
          </p:cNvPr>
          <p:cNvSpPr/>
          <p:nvPr/>
        </p:nvSpPr>
        <p:spPr>
          <a:xfrm>
            <a:off x="7876603" y="3647678"/>
            <a:ext cx="505243" cy="427765"/>
          </a:xfrm>
          <a:prstGeom prst="ellipse">
            <a:avLst/>
          </a:prstGeom>
          <a:solidFill>
            <a:srgbClr val="0093D0">
              <a:alpha val="50196"/>
            </a:srgbClr>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8" name="Oval 87">
            <a:extLst>
              <a:ext uri="{FF2B5EF4-FFF2-40B4-BE49-F238E27FC236}">
                <a16:creationId xmlns:a16="http://schemas.microsoft.com/office/drawing/2014/main" id="{7B4457D3-3245-4418-A1CB-B399486260A6}"/>
              </a:ext>
            </a:extLst>
          </p:cNvPr>
          <p:cNvSpPr/>
          <p:nvPr/>
        </p:nvSpPr>
        <p:spPr>
          <a:xfrm>
            <a:off x="7654565" y="4574918"/>
            <a:ext cx="505243" cy="427765"/>
          </a:xfrm>
          <a:prstGeom prst="ellipse">
            <a:avLst/>
          </a:prstGeom>
          <a:solidFill>
            <a:srgbClr val="0093D0">
              <a:alpha val="50196"/>
            </a:srgbClr>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1" name="TextBox 90">
            <a:extLst>
              <a:ext uri="{FF2B5EF4-FFF2-40B4-BE49-F238E27FC236}">
                <a16:creationId xmlns:a16="http://schemas.microsoft.com/office/drawing/2014/main" id="{9E85858D-1DED-4CF5-BA5B-61DFFCA94C3A}"/>
              </a:ext>
            </a:extLst>
          </p:cNvPr>
          <p:cNvSpPr txBox="1"/>
          <p:nvPr/>
        </p:nvSpPr>
        <p:spPr>
          <a:xfrm>
            <a:off x="1909484" y="3499931"/>
            <a:ext cx="556243" cy="246221"/>
          </a:xfrm>
          <a:prstGeom prst="rect">
            <a:avLst/>
          </a:prstGeom>
        </p:spPr>
        <p:txBody>
          <a:bodyPr vert="horz" wrap="none" lIns="0" tIns="0" rIns="0" bIns="0" rtlCol="0">
            <a:spAutoFit/>
          </a:bodyPr>
          <a:lstStyle/>
          <a:p>
            <a:r>
              <a:rPr lang="de-AT" sz="1600" dirty="0">
                <a:solidFill>
                  <a:srgbClr val="0092D0"/>
                </a:solidFill>
                <a:latin typeface="Gill Sans Light"/>
              </a:rPr>
              <a:t>Sender</a:t>
            </a:r>
            <a:endParaRPr lang="en-GB" sz="1600" dirty="0">
              <a:solidFill>
                <a:srgbClr val="0092D0"/>
              </a:solidFill>
              <a:latin typeface="Gill Sans Light"/>
            </a:endParaRPr>
          </a:p>
        </p:txBody>
      </p:sp>
      <p:sp>
        <p:nvSpPr>
          <p:cNvPr id="92" name="TextBox 91">
            <a:extLst>
              <a:ext uri="{FF2B5EF4-FFF2-40B4-BE49-F238E27FC236}">
                <a16:creationId xmlns:a16="http://schemas.microsoft.com/office/drawing/2014/main" id="{F031B916-8554-46EE-A4AC-99C12B22FFAF}"/>
              </a:ext>
            </a:extLst>
          </p:cNvPr>
          <p:cNvSpPr txBox="1"/>
          <p:nvPr/>
        </p:nvSpPr>
        <p:spPr>
          <a:xfrm>
            <a:off x="8528294" y="3742408"/>
            <a:ext cx="833498" cy="246221"/>
          </a:xfrm>
          <a:prstGeom prst="rect">
            <a:avLst/>
          </a:prstGeom>
        </p:spPr>
        <p:txBody>
          <a:bodyPr vert="horz" wrap="none" lIns="0" tIns="0" rIns="0" bIns="0" rtlCol="0">
            <a:spAutoFit/>
          </a:bodyPr>
          <a:lstStyle/>
          <a:p>
            <a:r>
              <a:rPr lang="de-AT" sz="1600" dirty="0">
                <a:solidFill>
                  <a:srgbClr val="0092D0"/>
                </a:solidFill>
                <a:latin typeface="Gill Sans Light"/>
              </a:rPr>
              <a:t>Receiver 1</a:t>
            </a:r>
            <a:endParaRPr lang="en-GB" sz="1600" dirty="0">
              <a:solidFill>
                <a:srgbClr val="0092D0"/>
              </a:solidFill>
              <a:latin typeface="Gill Sans Light"/>
            </a:endParaRPr>
          </a:p>
        </p:txBody>
      </p:sp>
      <p:sp>
        <p:nvSpPr>
          <p:cNvPr id="93" name="TextBox 92">
            <a:extLst>
              <a:ext uri="{FF2B5EF4-FFF2-40B4-BE49-F238E27FC236}">
                <a16:creationId xmlns:a16="http://schemas.microsoft.com/office/drawing/2014/main" id="{380010CA-E656-4D5C-9E15-F899FE5DD8D5}"/>
              </a:ext>
            </a:extLst>
          </p:cNvPr>
          <p:cNvSpPr txBox="1"/>
          <p:nvPr/>
        </p:nvSpPr>
        <p:spPr>
          <a:xfrm>
            <a:off x="8306161" y="4736426"/>
            <a:ext cx="833498" cy="246221"/>
          </a:xfrm>
          <a:prstGeom prst="rect">
            <a:avLst/>
          </a:prstGeom>
        </p:spPr>
        <p:txBody>
          <a:bodyPr vert="horz" wrap="none" lIns="0" tIns="0" rIns="0" bIns="0" rtlCol="0">
            <a:spAutoFit/>
          </a:bodyPr>
          <a:lstStyle/>
          <a:p>
            <a:r>
              <a:rPr lang="de-AT" sz="1600" dirty="0">
                <a:solidFill>
                  <a:srgbClr val="0092D0"/>
                </a:solidFill>
                <a:latin typeface="Gill Sans Light"/>
              </a:rPr>
              <a:t>Receiver 2</a:t>
            </a:r>
            <a:endParaRPr lang="en-GB" sz="1600" dirty="0">
              <a:solidFill>
                <a:srgbClr val="0092D0"/>
              </a:solidFill>
              <a:latin typeface="Gill Sans Light"/>
            </a:endParaRPr>
          </a:p>
        </p:txBody>
      </p:sp>
      <p:sp>
        <p:nvSpPr>
          <p:cNvPr id="95" name="TextBox 94">
            <a:extLst>
              <a:ext uri="{FF2B5EF4-FFF2-40B4-BE49-F238E27FC236}">
                <a16:creationId xmlns:a16="http://schemas.microsoft.com/office/drawing/2014/main" id="{FCF5B2AF-DED2-4542-A361-0C8457E99D0F}"/>
              </a:ext>
            </a:extLst>
          </p:cNvPr>
          <p:cNvSpPr txBox="1"/>
          <p:nvPr/>
        </p:nvSpPr>
        <p:spPr>
          <a:xfrm>
            <a:off x="4328129" y="5626992"/>
            <a:ext cx="2640804" cy="430887"/>
          </a:xfrm>
          <a:prstGeom prst="rect">
            <a:avLst/>
          </a:prstGeom>
        </p:spPr>
        <p:txBody>
          <a:bodyPr vert="horz" wrap="square" lIns="0" tIns="0" rIns="0" bIns="0" rtlCol="0">
            <a:spAutoFit/>
          </a:bodyPr>
          <a:lstStyle/>
          <a:p>
            <a:r>
              <a:rPr lang="en-US" sz="2800" dirty="0">
                <a:solidFill>
                  <a:srgbClr val="0092D0"/>
                </a:solidFill>
                <a:latin typeface="Gill Sans Light"/>
              </a:rPr>
              <a:t>Offline scheduling</a:t>
            </a:r>
          </a:p>
        </p:txBody>
      </p:sp>
      <p:grpSp>
        <p:nvGrpSpPr>
          <p:cNvPr id="16" name="Group 15">
            <a:extLst>
              <a:ext uri="{FF2B5EF4-FFF2-40B4-BE49-F238E27FC236}">
                <a16:creationId xmlns:a16="http://schemas.microsoft.com/office/drawing/2014/main" id="{4A20E780-70C3-4E51-9F9B-7A788883B6CE}"/>
              </a:ext>
            </a:extLst>
          </p:cNvPr>
          <p:cNvGrpSpPr/>
          <p:nvPr/>
        </p:nvGrpSpPr>
        <p:grpSpPr>
          <a:xfrm>
            <a:off x="3245822" y="3540986"/>
            <a:ext cx="576064" cy="50933"/>
            <a:chOff x="2946655" y="3099452"/>
            <a:chExt cx="576064" cy="50933"/>
          </a:xfrm>
        </p:grpSpPr>
        <p:cxnSp>
          <p:nvCxnSpPr>
            <p:cNvPr id="55" name="Straight Connector 54">
              <a:extLst>
                <a:ext uri="{FF2B5EF4-FFF2-40B4-BE49-F238E27FC236}">
                  <a16:creationId xmlns:a16="http://schemas.microsoft.com/office/drawing/2014/main" id="{CE7DEF34-8586-4D03-AF14-9520EDD0D692}"/>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1E62AE5-95DA-49C3-871B-7CEC0BBEA928}"/>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39DBA30D-9A04-45F1-B0B4-359F5409AF0F}"/>
              </a:ext>
            </a:extLst>
          </p:cNvPr>
          <p:cNvSpPr/>
          <p:nvPr/>
        </p:nvSpPr>
        <p:spPr>
          <a:xfrm>
            <a:off x="3378101" y="3474880"/>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7" name="Group 16">
            <a:extLst>
              <a:ext uri="{FF2B5EF4-FFF2-40B4-BE49-F238E27FC236}">
                <a16:creationId xmlns:a16="http://schemas.microsoft.com/office/drawing/2014/main" id="{DBB678E7-F9A2-4377-9801-0AF87CC3ECB5}"/>
              </a:ext>
            </a:extLst>
          </p:cNvPr>
          <p:cNvGrpSpPr/>
          <p:nvPr/>
        </p:nvGrpSpPr>
        <p:grpSpPr>
          <a:xfrm>
            <a:off x="3429353" y="4173127"/>
            <a:ext cx="576064" cy="50933"/>
            <a:chOff x="2677447" y="3872570"/>
            <a:chExt cx="576064" cy="50933"/>
          </a:xfrm>
        </p:grpSpPr>
        <p:cxnSp>
          <p:nvCxnSpPr>
            <p:cNvPr id="66" name="Straight Connector 65">
              <a:extLst>
                <a:ext uri="{FF2B5EF4-FFF2-40B4-BE49-F238E27FC236}">
                  <a16:creationId xmlns:a16="http://schemas.microsoft.com/office/drawing/2014/main" id="{8BE20DED-3C9A-49F4-A137-A9DEB56A3D3F}"/>
                </a:ext>
              </a:extLst>
            </p:cNvPr>
            <p:cNvCxnSpPr>
              <a:cxnSpLocks/>
            </p:cNvCxnSpPr>
            <p:nvPr/>
          </p:nvCxnSpPr>
          <p:spPr>
            <a:xfrm>
              <a:off x="2677447" y="3872570"/>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7F2A86C-6332-4252-B16E-753735F85A27}"/>
                </a:ext>
              </a:extLst>
            </p:cNvPr>
            <p:cNvCxnSpPr>
              <a:cxnSpLocks/>
            </p:cNvCxnSpPr>
            <p:nvPr/>
          </p:nvCxnSpPr>
          <p:spPr>
            <a:xfrm>
              <a:off x="2677447" y="3898036"/>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CB5F4025-93C1-4D4C-8D80-B3F51F71B80E}"/>
              </a:ext>
            </a:extLst>
          </p:cNvPr>
          <p:cNvSpPr/>
          <p:nvPr/>
        </p:nvSpPr>
        <p:spPr>
          <a:xfrm>
            <a:off x="3561632" y="4107021"/>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89" name="Group 88">
            <a:extLst>
              <a:ext uri="{FF2B5EF4-FFF2-40B4-BE49-F238E27FC236}">
                <a16:creationId xmlns:a16="http://schemas.microsoft.com/office/drawing/2014/main" id="{1D6B7361-36AB-4B21-9C6A-4E15D4E33A7C}"/>
              </a:ext>
            </a:extLst>
          </p:cNvPr>
          <p:cNvGrpSpPr/>
          <p:nvPr/>
        </p:nvGrpSpPr>
        <p:grpSpPr>
          <a:xfrm>
            <a:off x="4658643" y="3422365"/>
            <a:ext cx="576064" cy="50933"/>
            <a:chOff x="2946655" y="3099452"/>
            <a:chExt cx="576064" cy="50933"/>
          </a:xfrm>
        </p:grpSpPr>
        <p:cxnSp>
          <p:nvCxnSpPr>
            <p:cNvPr id="90" name="Straight Connector 89">
              <a:extLst>
                <a:ext uri="{FF2B5EF4-FFF2-40B4-BE49-F238E27FC236}">
                  <a16:creationId xmlns:a16="http://schemas.microsoft.com/office/drawing/2014/main" id="{632D0561-9A1B-4BC3-BC6A-13B22B45FD10}"/>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A2633DE-6A98-4D9F-868D-1693C0E6CD98}"/>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57E9A45B-00CE-493C-84F5-4C877F8AE64C}"/>
              </a:ext>
            </a:extLst>
          </p:cNvPr>
          <p:cNvSpPr/>
          <p:nvPr/>
        </p:nvSpPr>
        <p:spPr>
          <a:xfrm>
            <a:off x="4888728" y="3356147"/>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05" name="Group 104">
            <a:extLst>
              <a:ext uri="{FF2B5EF4-FFF2-40B4-BE49-F238E27FC236}">
                <a16:creationId xmlns:a16="http://schemas.microsoft.com/office/drawing/2014/main" id="{086CD038-F882-4331-B2E3-99AAF2594423}"/>
              </a:ext>
            </a:extLst>
          </p:cNvPr>
          <p:cNvGrpSpPr/>
          <p:nvPr/>
        </p:nvGrpSpPr>
        <p:grpSpPr>
          <a:xfrm>
            <a:off x="5166945" y="4316731"/>
            <a:ext cx="576064" cy="50933"/>
            <a:chOff x="2946655" y="3099452"/>
            <a:chExt cx="576064" cy="50933"/>
          </a:xfrm>
        </p:grpSpPr>
        <p:cxnSp>
          <p:nvCxnSpPr>
            <p:cNvPr id="106" name="Straight Connector 105">
              <a:extLst>
                <a:ext uri="{FF2B5EF4-FFF2-40B4-BE49-F238E27FC236}">
                  <a16:creationId xmlns:a16="http://schemas.microsoft.com/office/drawing/2014/main" id="{E6C9A233-5CFA-4B55-914D-4A97CF99F405}"/>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03183A0-4C8C-4538-9365-6A0B5A6852DB}"/>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742979E8-CF2C-4EF8-ADBA-AE0FD3CAF38F}"/>
              </a:ext>
            </a:extLst>
          </p:cNvPr>
          <p:cNvSpPr/>
          <p:nvPr/>
        </p:nvSpPr>
        <p:spPr>
          <a:xfrm>
            <a:off x="5397030" y="4250513"/>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09" name="Group 108">
            <a:extLst>
              <a:ext uri="{FF2B5EF4-FFF2-40B4-BE49-F238E27FC236}">
                <a16:creationId xmlns:a16="http://schemas.microsoft.com/office/drawing/2014/main" id="{73FC5F4E-557C-470F-A80C-98240044DE83}"/>
              </a:ext>
            </a:extLst>
          </p:cNvPr>
          <p:cNvGrpSpPr/>
          <p:nvPr/>
        </p:nvGrpSpPr>
        <p:grpSpPr>
          <a:xfrm>
            <a:off x="6900364" y="3460059"/>
            <a:ext cx="576064" cy="50933"/>
            <a:chOff x="2946655" y="3099452"/>
            <a:chExt cx="576064" cy="50933"/>
          </a:xfrm>
        </p:grpSpPr>
        <p:cxnSp>
          <p:nvCxnSpPr>
            <p:cNvPr id="110" name="Straight Connector 109">
              <a:extLst>
                <a:ext uri="{FF2B5EF4-FFF2-40B4-BE49-F238E27FC236}">
                  <a16:creationId xmlns:a16="http://schemas.microsoft.com/office/drawing/2014/main" id="{4FB0A9FA-4EBA-4FCC-A611-7A2FED31B0E6}"/>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9E47AAA-99AD-454B-9EE8-9EADE0886666}"/>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2ACD6670-8767-4785-8FF4-4317506A55B1}"/>
              </a:ext>
            </a:extLst>
          </p:cNvPr>
          <p:cNvSpPr/>
          <p:nvPr/>
        </p:nvSpPr>
        <p:spPr>
          <a:xfrm>
            <a:off x="7243387" y="3393841"/>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13" name="Group 112">
            <a:extLst>
              <a:ext uri="{FF2B5EF4-FFF2-40B4-BE49-F238E27FC236}">
                <a16:creationId xmlns:a16="http://schemas.microsoft.com/office/drawing/2014/main" id="{9618BE6E-CA27-4066-BBC7-E096363E4574}"/>
              </a:ext>
            </a:extLst>
          </p:cNvPr>
          <p:cNvGrpSpPr/>
          <p:nvPr/>
        </p:nvGrpSpPr>
        <p:grpSpPr>
          <a:xfrm>
            <a:off x="6376446" y="3820420"/>
            <a:ext cx="576064" cy="50933"/>
            <a:chOff x="2946655" y="3099452"/>
            <a:chExt cx="576064" cy="50933"/>
          </a:xfrm>
        </p:grpSpPr>
        <p:cxnSp>
          <p:nvCxnSpPr>
            <p:cNvPr id="114" name="Straight Connector 113">
              <a:extLst>
                <a:ext uri="{FF2B5EF4-FFF2-40B4-BE49-F238E27FC236}">
                  <a16:creationId xmlns:a16="http://schemas.microsoft.com/office/drawing/2014/main" id="{354954DC-A977-409D-941A-3EB949583C79}"/>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2754880-325F-45AC-AF22-74B2BBBA9E78}"/>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4C484448-08D6-4FE2-877A-F20C9BB6C9D1}"/>
              </a:ext>
            </a:extLst>
          </p:cNvPr>
          <p:cNvSpPr/>
          <p:nvPr/>
        </p:nvSpPr>
        <p:spPr>
          <a:xfrm>
            <a:off x="6719469" y="3754202"/>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17" name="Group 116">
            <a:extLst>
              <a:ext uri="{FF2B5EF4-FFF2-40B4-BE49-F238E27FC236}">
                <a16:creationId xmlns:a16="http://schemas.microsoft.com/office/drawing/2014/main" id="{BC7DD4EA-D42F-42C5-9022-B706B36C17F8}"/>
              </a:ext>
            </a:extLst>
          </p:cNvPr>
          <p:cNvGrpSpPr/>
          <p:nvPr/>
        </p:nvGrpSpPr>
        <p:grpSpPr>
          <a:xfrm>
            <a:off x="6965735" y="4657078"/>
            <a:ext cx="576064" cy="50933"/>
            <a:chOff x="2946655" y="3099452"/>
            <a:chExt cx="576064" cy="50933"/>
          </a:xfrm>
        </p:grpSpPr>
        <p:cxnSp>
          <p:nvCxnSpPr>
            <p:cNvPr id="118" name="Straight Connector 117">
              <a:extLst>
                <a:ext uri="{FF2B5EF4-FFF2-40B4-BE49-F238E27FC236}">
                  <a16:creationId xmlns:a16="http://schemas.microsoft.com/office/drawing/2014/main" id="{9B199A35-8FBA-45CA-B136-17119CDF65FF}"/>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0DF9C0D-A147-4546-A42F-54DFDEABF2BC}"/>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42E0C30B-2F88-4399-B2F3-3BC8ABB87DDC}"/>
              </a:ext>
            </a:extLst>
          </p:cNvPr>
          <p:cNvSpPr/>
          <p:nvPr/>
        </p:nvSpPr>
        <p:spPr>
          <a:xfrm>
            <a:off x="7308758" y="4590860"/>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21" name="Group 120">
            <a:extLst>
              <a:ext uri="{FF2B5EF4-FFF2-40B4-BE49-F238E27FC236}">
                <a16:creationId xmlns:a16="http://schemas.microsoft.com/office/drawing/2014/main" id="{829B047E-BE55-4BAC-AF35-E87F138948BF}"/>
              </a:ext>
            </a:extLst>
          </p:cNvPr>
          <p:cNvGrpSpPr/>
          <p:nvPr/>
        </p:nvGrpSpPr>
        <p:grpSpPr>
          <a:xfrm>
            <a:off x="7321182" y="4147660"/>
            <a:ext cx="576064" cy="50933"/>
            <a:chOff x="2946655" y="3099452"/>
            <a:chExt cx="576064" cy="50933"/>
          </a:xfrm>
        </p:grpSpPr>
        <p:cxnSp>
          <p:nvCxnSpPr>
            <p:cNvPr id="122" name="Straight Connector 121">
              <a:extLst>
                <a:ext uri="{FF2B5EF4-FFF2-40B4-BE49-F238E27FC236}">
                  <a16:creationId xmlns:a16="http://schemas.microsoft.com/office/drawing/2014/main" id="{D6F57052-0070-4B7F-9E1B-54B3730B6798}"/>
                </a:ext>
              </a:extLst>
            </p:cNvPr>
            <p:cNvCxnSpPr>
              <a:cxnSpLocks/>
            </p:cNvCxnSpPr>
            <p:nvPr/>
          </p:nvCxnSpPr>
          <p:spPr>
            <a:xfrm>
              <a:off x="2946655" y="3099452"/>
              <a:ext cx="0" cy="5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EF9CDE9-89C1-42BC-9C13-BB6E6981ADFE}"/>
                </a:ext>
              </a:extLst>
            </p:cNvPr>
            <p:cNvCxnSpPr>
              <a:cxnSpLocks/>
            </p:cNvCxnSpPr>
            <p:nvPr/>
          </p:nvCxnSpPr>
          <p:spPr>
            <a:xfrm>
              <a:off x="2946655" y="3124918"/>
              <a:ext cx="576064"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24" name="Rectangle 123">
            <a:extLst>
              <a:ext uri="{FF2B5EF4-FFF2-40B4-BE49-F238E27FC236}">
                <a16:creationId xmlns:a16="http://schemas.microsoft.com/office/drawing/2014/main" id="{BDABB781-EFFB-41DE-9995-713A569A31A8}"/>
              </a:ext>
            </a:extLst>
          </p:cNvPr>
          <p:cNvSpPr/>
          <p:nvPr/>
        </p:nvSpPr>
        <p:spPr>
          <a:xfrm>
            <a:off x="7664205" y="4081442"/>
            <a:ext cx="83741" cy="85775"/>
          </a:xfrm>
          <a:prstGeom prst="rect">
            <a:avLst/>
          </a:prstGeom>
          <a:solidFill>
            <a:srgbClr val="0092D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 name="Inhaltsplatzhalter 5">
            <a:extLst>
              <a:ext uri="{FF2B5EF4-FFF2-40B4-BE49-F238E27FC236}">
                <a16:creationId xmlns:a16="http://schemas.microsoft.com/office/drawing/2014/main" id="{1DE1D8AD-6A35-4789-8724-3008065A4839}"/>
              </a:ext>
            </a:extLst>
          </p:cNvPr>
          <p:cNvSpPr txBox="1">
            <a:spLocks/>
          </p:cNvSpPr>
          <p:nvPr/>
        </p:nvSpPr>
        <p:spPr>
          <a:xfrm>
            <a:off x="508000" y="1031200"/>
            <a:ext cx="11168062" cy="1793844"/>
          </a:xfrm>
          <a:prstGeom prst="rect">
            <a:avLst/>
          </a:prstGeom>
        </p:spPr>
        <p:txBody>
          <a:bodyPr vert="horz" lIns="0" tIns="0" rIns="0" bIns="0" rtlCol="0">
            <a:norm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5"/>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lvl="1"/>
            <a:r>
              <a:rPr lang="en-GB" sz="2000" dirty="0">
                <a:latin typeface="Gill Sans Light"/>
              </a:rPr>
              <a:t>The</a:t>
            </a:r>
            <a:r>
              <a:rPr lang="en-GB" sz="2000" b="1" dirty="0">
                <a:latin typeface="Gill Sans Light"/>
              </a:rPr>
              <a:t> TSN (</a:t>
            </a:r>
            <a:r>
              <a:rPr lang="en-GB" sz="2000" b="1" dirty="0" err="1">
                <a:latin typeface="Gill Sans Light"/>
              </a:rPr>
              <a:t>Qbv</a:t>
            </a:r>
            <a:r>
              <a:rPr lang="en-GB" sz="2000" b="1" dirty="0">
                <a:latin typeface="Gill Sans Light"/>
              </a:rPr>
              <a:t>) schedule </a:t>
            </a:r>
            <a:r>
              <a:rPr lang="en-GB" sz="2000" dirty="0">
                <a:latin typeface="Gill Sans Light"/>
              </a:rPr>
              <a:t>defines open and close events for the Gate Control List (GCL) in each output port of every TSN device in the network</a:t>
            </a:r>
          </a:p>
          <a:p>
            <a:pPr lvl="1"/>
            <a:r>
              <a:rPr lang="en-GB" sz="2000" dirty="0">
                <a:latin typeface="Gill Sans Light"/>
              </a:rPr>
              <a:t>The schedule is build off-line taking into account the maximum end-to-end latency, frame length, as well as constraints derived from resources and physical limitations.</a:t>
            </a:r>
          </a:p>
          <a:p>
            <a:pPr lvl="1"/>
            <a:r>
              <a:rPr lang="en-GB" sz="2000" dirty="0">
                <a:latin typeface="Gill Sans Light"/>
              </a:rPr>
              <a:t>The schedule must enforce a </a:t>
            </a:r>
            <a:r>
              <a:rPr lang="en-GB" sz="2000" b="1" dirty="0">
                <a:latin typeface="Gill Sans Light"/>
              </a:rPr>
              <a:t>deterministic</a:t>
            </a:r>
            <a:r>
              <a:rPr lang="en-GB" sz="2000" dirty="0">
                <a:latin typeface="Gill Sans Light"/>
              </a:rPr>
              <a:t> behaviour of frame transmission and reception</a:t>
            </a:r>
          </a:p>
        </p:txBody>
      </p:sp>
      <p:sp>
        <p:nvSpPr>
          <p:cNvPr id="96" name="Title 3">
            <a:extLst>
              <a:ext uri="{FF2B5EF4-FFF2-40B4-BE49-F238E27FC236}">
                <a16:creationId xmlns:a16="http://schemas.microsoft.com/office/drawing/2014/main" id="{44980859-C490-4251-A249-9089A9E515C7}"/>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TSN schedule</a:t>
            </a:r>
          </a:p>
        </p:txBody>
      </p:sp>
      <p:sp>
        <p:nvSpPr>
          <p:cNvPr id="97" name="Date Placeholder 1">
            <a:extLst>
              <a:ext uri="{FF2B5EF4-FFF2-40B4-BE49-F238E27FC236}">
                <a16:creationId xmlns:a16="http://schemas.microsoft.com/office/drawing/2014/main" id="{50214314-C1EC-415D-9D81-1E4BCA942BA5}"/>
              </a:ext>
            </a:extLst>
          </p:cNvPr>
          <p:cNvSpPr txBox="1">
            <a:spLocks/>
          </p:cNvSpPr>
          <p:nvPr/>
        </p:nvSpPr>
        <p:spPr>
          <a:xfrm>
            <a:off x="507935" y="6498163"/>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5"/>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99" name="Inhaltsplatzhalter 5">
            <a:extLst>
              <a:ext uri="{FF2B5EF4-FFF2-40B4-BE49-F238E27FC236}">
                <a16:creationId xmlns:a16="http://schemas.microsoft.com/office/drawing/2014/main" id="{4312878E-8405-4B3C-B223-B905FE8891A2}"/>
              </a:ext>
            </a:extLst>
          </p:cNvPr>
          <p:cNvSpPr txBox="1">
            <a:spLocks/>
          </p:cNvSpPr>
          <p:nvPr/>
        </p:nvSpPr>
        <p:spPr>
          <a:xfrm>
            <a:off x="4007767" y="6496576"/>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spTree>
    <p:extLst>
      <p:ext uri="{BB962C8B-B14F-4D97-AF65-F5344CB8AC3E}">
        <p14:creationId xmlns:p14="http://schemas.microsoft.com/office/powerpoint/2010/main" val="2019473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TSN schedule synthesis</a:t>
            </a:r>
          </a:p>
        </p:txBody>
      </p:sp>
      <p:sp>
        <p:nvSpPr>
          <p:cNvPr id="14" name="Optimize schedule with respect to certain properties…">
            <a:extLst>
              <a:ext uri="{FF2B5EF4-FFF2-40B4-BE49-F238E27FC236}">
                <a16:creationId xmlns:a16="http://schemas.microsoft.com/office/drawing/2014/main" id="{981D012D-7A55-4A85-8513-5C5F0251A56E}"/>
              </a:ext>
            </a:extLst>
          </p:cNvPr>
          <p:cNvSpPr txBox="1"/>
          <p:nvPr/>
        </p:nvSpPr>
        <p:spPr>
          <a:xfrm>
            <a:off x="334964" y="1358492"/>
            <a:ext cx="11593512" cy="39190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3300">
                <a:solidFill>
                  <a:srgbClr val="414141"/>
                </a:solidFill>
                <a:latin typeface="Gill Sans Light"/>
                <a:ea typeface="Gill Sans Light"/>
                <a:cs typeface="Gill Sans Light"/>
                <a:sym typeface="Gill Sans Light"/>
              </a:defRPr>
            </a:pPr>
            <a:r>
              <a:rPr lang="en-US" sz="3200" b="1" dirty="0">
                <a:latin typeface="Gill Sans Nova Light" panose="020B0302020104020203" pitchFamily="34" charset="0"/>
              </a:rPr>
              <a:t>          </a:t>
            </a:r>
            <a:r>
              <a:rPr lang="en-US" sz="2800" b="1" dirty="0">
                <a:latin typeface="Gill Sans Nova Light" panose="020B0302020104020203" pitchFamily="34" charset="0"/>
              </a:rPr>
              <a:t>Scheduling for TSN therefore means: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Find </a:t>
            </a:r>
            <a:r>
              <a:rPr lang="en-US" sz="2800" b="1" dirty="0">
                <a:latin typeface="Gill Sans Nova Light" panose="020B0302020104020203" pitchFamily="34" charset="0"/>
              </a:rPr>
              <a:t>transmit</a:t>
            </a:r>
            <a:r>
              <a:rPr lang="en-US" sz="2800" dirty="0">
                <a:latin typeface="Gill Sans Nova Light" panose="020B0302020104020203" pitchFamily="34" charset="0"/>
              </a:rPr>
              <a:t> (and implicitly receive) times and queue assignment for </a:t>
            </a:r>
            <a:r>
              <a:rPr lang="en-US" sz="2800" b="1" dirty="0">
                <a:latin typeface="Gill Sans Nova Light" panose="020B0302020104020203" pitchFamily="34" charset="0"/>
              </a:rPr>
              <a:t>all frames </a:t>
            </a:r>
            <a:r>
              <a:rPr lang="en-US" sz="2800" dirty="0">
                <a:latin typeface="Gill Sans Nova Light" panose="020B0302020104020203" pitchFamily="34" charset="0"/>
              </a:rPr>
              <a:t>on </a:t>
            </a:r>
            <a:r>
              <a:rPr lang="en-US" sz="2800" b="1" dirty="0">
                <a:latin typeface="Gill Sans Nova Light" panose="020B0302020104020203" pitchFamily="34" charset="0"/>
              </a:rPr>
              <a:t>all devices such that</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No collisions on ports occur</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Frames are sent correctly in the time domain</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End-to-end latencies are fulfilled</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Other user-defined constraints are fulfilled</a:t>
            </a:r>
          </a:p>
          <a:p>
            <a:pPr marL="952485" lvl="1"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Etc.</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endParaRPr lang="en-US" sz="2000" b="1" dirty="0">
              <a:latin typeface="Gill Sans Nova Light" panose="020B0302020104020203" pitchFamily="34" charset="0"/>
            </a:endParaRP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7" name="Graphic 6" descr="Monthly calendar">
            <a:extLst>
              <a:ext uri="{FF2B5EF4-FFF2-40B4-BE49-F238E27FC236}">
                <a16:creationId xmlns:a16="http://schemas.microsoft.com/office/drawing/2014/main" id="{162E767F-06E7-4232-A4DC-430927DEA3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463" y="811213"/>
            <a:ext cx="914400" cy="914400"/>
          </a:xfrm>
          <a:prstGeom prst="rect">
            <a:avLst/>
          </a:prstGeom>
        </p:spPr>
      </p:pic>
      <p:grpSp>
        <p:nvGrpSpPr>
          <p:cNvPr id="6" name="Group 5">
            <a:extLst>
              <a:ext uri="{FF2B5EF4-FFF2-40B4-BE49-F238E27FC236}">
                <a16:creationId xmlns:a16="http://schemas.microsoft.com/office/drawing/2014/main" id="{80DB3552-DACE-4EAE-8674-74A8726EAB97}"/>
              </a:ext>
            </a:extLst>
          </p:cNvPr>
          <p:cNvGrpSpPr/>
          <p:nvPr/>
        </p:nvGrpSpPr>
        <p:grpSpPr>
          <a:xfrm>
            <a:off x="2999655" y="2884911"/>
            <a:ext cx="6192688" cy="1943893"/>
            <a:chOff x="2711624" y="2884911"/>
            <a:chExt cx="6192688" cy="1943893"/>
          </a:xfrm>
        </p:grpSpPr>
        <p:sp>
          <p:nvSpPr>
            <p:cNvPr id="5" name="Rectangle: Rounded Corners 4">
              <a:extLst>
                <a:ext uri="{FF2B5EF4-FFF2-40B4-BE49-F238E27FC236}">
                  <a16:creationId xmlns:a16="http://schemas.microsoft.com/office/drawing/2014/main" id="{1D93A6FC-8D53-42C2-87E9-C90DD8BC09A0}"/>
                </a:ext>
              </a:extLst>
            </p:cNvPr>
            <p:cNvSpPr/>
            <p:nvPr/>
          </p:nvSpPr>
          <p:spPr>
            <a:xfrm>
              <a:off x="2711624" y="2884911"/>
              <a:ext cx="6192688" cy="1943893"/>
            </a:xfrm>
            <a:prstGeom prst="roundRect">
              <a:avLst/>
            </a:prstGeom>
            <a:solidFill>
              <a:schemeClr val="accent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r>
                <a:rPr lang="de-AT" b="1" dirty="0">
                  <a:latin typeface="Gill Sans Light"/>
                  <a:cs typeface="Arial" panose="020B0604020202020204" pitchFamily="34" charset="0"/>
                </a:rPr>
                <a:t>Schedule </a:t>
              </a:r>
              <a:r>
                <a:rPr lang="de-AT" b="1" dirty="0" err="1">
                  <a:latin typeface="Gill Sans Light"/>
                  <a:cs typeface="Arial" panose="020B0604020202020204" pitchFamily="34" charset="0"/>
                </a:rPr>
                <a:t>correctness</a:t>
              </a:r>
              <a:r>
                <a:rPr lang="de-AT" b="1" dirty="0">
                  <a:latin typeface="Gill Sans Light"/>
                  <a:cs typeface="Arial" panose="020B0604020202020204" pitchFamily="34" charset="0"/>
                </a:rPr>
                <a:t> </a:t>
              </a:r>
              <a:r>
                <a:rPr lang="de-AT" b="1" dirty="0" err="1">
                  <a:latin typeface="Gill Sans Light"/>
                  <a:cs typeface="Arial" panose="020B0604020202020204" pitchFamily="34" charset="0"/>
                </a:rPr>
                <a:t>conditions</a:t>
              </a:r>
              <a:endParaRPr lang="de-AT" b="1" dirty="0">
                <a:latin typeface="Gill Sans Light"/>
                <a:cs typeface="Arial" panose="020B0604020202020204" pitchFamily="34" charset="0"/>
              </a:endParaRPr>
            </a:p>
            <a:p>
              <a:pPr marL="342900" indent="-342900" algn="ctr">
                <a:buFont typeface="Arial" panose="020B0604020202020204" pitchFamily="34" charset="0"/>
                <a:buChar char="•"/>
              </a:pPr>
              <a:r>
                <a:rPr lang="de-AT" dirty="0">
                  <a:latin typeface="Gill Sans Light"/>
                  <a:cs typeface="Arial" panose="020B0604020202020204" pitchFamily="34" charset="0"/>
                </a:rPr>
                <a:t>Technology</a:t>
              </a:r>
            </a:p>
            <a:p>
              <a:pPr marL="342900" indent="-342900" algn="ctr">
                <a:buFont typeface="Arial" panose="020B0604020202020204" pitchFamily="34" charset="0"/>
                <a:buChar char="•"/>
              </a:pPr>
              <a:r>
                <a:rPr lang="de-AT" dirty="0">
                  <a:latin typeface="Gill Sans Light"/>
                  <a:cs typeface="Arial" panose="020B0604020202020204" pitchFamily="34" charset="0"/>
                </a:rPr>
                <a:t>Communication</a:t>
              </a:r>
            </a:p>
            <a:p>
              <a:pPr marL="342900" indent="-342900" algn="ctr">
                <a:buFont typeface="Arial" panose="020B0604020202020204" pitchFamily="34" charset="0"/>
                <a:buChar char="•"/>
              </a:pPr>
              <a:r>
                <a:rPr lang="de-AT" dirty="0">
                  <a:latin typeface="Gill Sans Light"/>
                  <a:cs typeface="Arial" panose="020B0604020202020204" pitchFamily="34" charset="0"/>
                </a:rPr>
                <a:t>User-</a:t>
              </a:r>
              <a:r>
                <a:rPr lang="de-AT" dirty="0" err="1">
                  <a:latin typeface="Gill Sans Light"/>
                  <a:cs typeface="Arial" panose="020B0604020202020204" pitchFamily="34" charset="0"/>
                </a:rPr>
                <a:t>defined</a:t>
              </a:r>
              <a:endParaRPr lang="en-US" dirty="0">
                <a:latin typeface="Gill Sans Light"/>
                <a:cs typeface="Arial" panose="020B0604020202020204" pitchFamily="34" charset="0"/>
              </a:endParaRPr>
            </a:p>
          </p:txBody>
        </p:sp>
        <p:pic>
          <p:nvPicPr>
            <p:cNvPr id="10" name="Graphic 9" descr="Puzzle pieces">
              <a:extLst>
                <a:ext uri="{FF2B5EF4-FFF2-40B4-BE49-F238E27FC236}">
                  <a16:creationId xmlns:a16="http://schemas.microsoft.com/office/drawing/2014/main" id="{3FB9988D-2AFA-4440-8934-FBA0ACC2B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138" y="3460813"/>
              <a:ext cx="914400" cy="914400"/>
            </a:xfrm>
            <a:prstGeom prst="rect">
              <a:avLst/>
            </a:prstGeom>
          </p:spPr>
        </p:pic>
      </p:grpSp>
    </p:spTree>
    <p:extLst>
      <p:ext uri="{BB962C8B-B14F-4D97-AF65-F5344CB8AC3E}">
        <p14:creationId xmlns:p14="http://schemas.microsoft.com/office/powerpoint/2010/main" val="10884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CF7DC7-038D-411C-804F-A0B05BBC545F}"/>
              </a:ext>
            </a:extLst>
          </p:cNvPr>
          <p:cNvSpPr>
            <a:spLocks noGrp="1"/>
          </p:cNvSpPr>
          <p:nvPr>
            <p:ph type="sldNum" sz="quarter" idx="10"/>
          </p:nvPr>
        </p:nvSpPr>
        <p:spPr>
          <a:xfrm>
            <a:off x="14539881" y="8567115"/>
            <a:ext cx="393056" cy="380989"/>
          </a:xfrm>
        </p:spPr>
        <p:txBody>
          <a:bodyPr/>
          <a:lstStyle/>
          <a:p>
            <a:pPr fontAlgn="base">
              <a:spcBef>
                <a:spcPct val="0"/>
              </a:spcBef>
              <a:spcAft>
                <a:spcPct val="0"/>
              </a:spcAft>
            </a:pPr>
            <a:fld id="{960969DB-8E82-4D43-9BFE-4A6533691751}" type="slidenum">
              <a:rPr lang="en-US">
                <a:solidFill>
                  <a:srgbClr val="414141">
                    <a:lumMod val="65000"/>
                    <a:lumOff val="35000"/>
                  </a:srgbClr>
                </a:solidFill>
                <a:latin typeface="Arial" charset="0"/>
                <a:cs typeface="Arial" charset="0"/>
              </a:rPr>
              <a:pPr fontAlgn="base">
                <a:spcBef>
                  <a:spcPct val="0"/>
                </a:spcBef>
                <a:spcAft>
                  <a:spcPct val="0"/>
                </a:spcAft>
              </a:pPr>
              <a:t>7</a:t>
            </a:fld>
            <a:endParaRPr lang="en-US" dirty="0">
              <a:solidFill>
                <a:srgbClr val="414141">
                  <a:lumMod val="65000"/>
                  <a:lumOff val="35000"/>
                </a:srgbClr>
              </a:solidFill>
              <a:latin typeface="Arial" charset="0"/>
              <a:cs typeface="Arial" charset="0"/>
            </a:endParaRPr>
          </a:p>
        </p:txBody>
      </p:sp>
      <p:sp>
        <p:nvSpPr>
          <p:cNvPr id="5" name="TextBox 4">
            <a:extLst>
              <a:ext uri="{FF2B5EF4-FFF2-40B4-BE49-F238E27FC236}">
                <a16:creationId xmlns:a16="http://schemas.microsoft.com/office/drawing/2014/main" id="{D227D93B-D1F9-47A5-A6B9-74D86AA4205E}"/>
              </a:ext>
            </a:extLst>
          </p:cNvPr>
          <p:cNvSpPr txBox="1"/>
          <p:nvPr/>
        </p:nvSpPr>
        <p:spPr>
          <a:xfrm>
            <a:off x="2047210" y="3254704"/>
            <a:ext cx="617348" cy="307777"/>
          </a:xfrm>
          <a:prstGeom prst="rect">
            <a:avLst/>
          </a:prstGeom>
          <a:noFill/>
        </p:spPr>
        <p:txBody>
          <a:bodyPr wrap="none" lIns="0" tIns="0" rIns="0" bIns="0" rtlCol="0">
            <a:spAutoFit/>
          </a:bodyPr>
          <a:lstStyle/>
          <a:p>
            <a:pPr fontAlgn="base">
              <a:spcBef>
                <a:spcPct val="0"/>
              </a:spcBef>
              <a:spcAft>
                <a:spcPct val="0"/>
              </a:spcAft>
            </a:pPr>
            <a:r>
              <a:rPr lang="de-AT" sz="2000" dirty="0">
                <a:solidFill>
                  <a:srgbClr val="414141"/>
                </a:solidFill>
                <a:latin typeface="Gill Sans Light"/>
                <a:cs typeface="Arial" charset="0"/>
              </a:rPr>
              <a:t>Robot</a:t>
            </a:r>
            <a:endParaRPr lang="de-AT" sz="2800" dirty="0">
              <a:solidFill>
                <a:srgbClr val="414141"/>
              </a:solidFill>
              <a:latin typeface="Gill Sans Light"/>
              <a:cs typeface="Arial" charset="0"/>
            </a:endParaRPr>
          </a:p>
        </p:txBody>
      </p:sp>
      <p:sp>
        <p:nvSpPr>
          <p:cNvPr id="6" name="Equals 5">
            <a:extLst>
              <a:ext uri="{FF2B5EF4-FFF2-40B4-BE49-F238E27FC236}">
                <a16:creationId xmlns:a16="http://schemas.microsoft.com/office/drawing/2014/main" id="{E2746A94-741D-4CAD-BC98-B7B73772741E}"/>
              </a:ext>
            </a:extLst>
          </p:cNvPr>
          <p:cNvSpPr/>
          <p:nvPr/>
        </p:nvSpPr>
        <p:spPr bwMode="auto">
          <a:xfrm>
            <a:off x="3501663" y="2734072"/>
            <a:ext cx="480053" cy="228841"/>
          </a:xfrm>
          <a:prstGeom prst="mathEqual">
            <a:avLst/>
          </a:prstGeom>
          <a:solidFill>
            <a:schemeClr val="accent1"/>
          </a:solidFill>
          <a:ln>
            <a:noFill/>
          </a:ln>
          <a:effectLst/>
        </p:spPr>
        <p:txBody>
          <a:bodyPr vert="horz" wrap="square" lIns="121920" tIns="60960" rIns="121920" bIns="60960" numCol="1" rtlCol="0" anchor="b" anchorCtr="0" compatLnSpc="1">
            <a:prstTxWarp prst="textNoShape">
              <a:avLst/>
            </a:prstTxWarp>
          </a:bodyPr>
          <a:lstStyle/>
          <a:p>
            <a:pPr fontAlgn="base">
              <a:spcBef>
                <a:spcPct val="0"/>
              </a:spcBef>
              <a:spcAft>
                <a:spcPct val="0"/>
              </a:spcAft>
            </a:pPr>
            <a:endParaRPr lang="de-AT" sz="5733" dirty="0">
              <a:solidFill>
                <a:srgbClr val="0093D0"/>
              </a:solidFill>
              <a:latin typeface="Arial" charset="0"/>
              <a:cs typeface="Arial" charset="0"/>
            </a:endParaRPr>
          </a:p>
        </p:txBody>
      </p:sp>
      <p:sp>
        <p:nvSpPr>
          <p:cNvPr id="7" name="AutoShape 2" descr="Bildergebnis für robot icon">
            <a:extLst>
              <a:ext uri="{FF2B5EF4-FFF2-40B4-BE49-F238E27FC236}">
                <a16:creationId xmlns:a16="http://schemas.microsoft.com/office/drawing/2014/main" id="{BE36CDB2-CEC0-4065-88EF-3C0B8792E1EC}"/>
              </a:ext>
            </a:extLst>
          </p:cNvPr>
          <p:cNvSpPr>
            <a:spLocks noChangeAspect="1" noChangeArrowheads="1"/>
          </p:cNvSpPr>
          <p:nvPr/>
        </p:nvSpPr>
        <p:spPr bwMode="auto">
          <a:xfrm>
            <a:off x="5381243" y="307730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de-AT" sz="5733">
              <a:solidFill>
                <a:srgbClr val="0093D0"/>
              </a:solidFill>
              <a:latin typeface="Arial" charset="0"/>
              <a:cs typeface="Arial" charset="0"/>
            </a:endParaRPr>
          </a:p>
        </p:txBody>
      </p:sp>
      <p:sp>
        <p:nvSpPr>
          <p:cNvPr id="19" name="AutoShape 4" descr="Bildergebnis für robot icon">
            <a:extLst>
              <a:ext uri="{FF2B5EF4-FFF2-40B4-BE49-F238E27FC236}">
                <a16:creationId xmlns:a16="http://schemas.microsoft.com/office/drawing/2014/main" id="{D0147867-FE3E-46B8-9A6C-A99F82B20794}"/>
              </a:ext>
            </a:extLst>
          </p:cNvPr>
          <p:cNvSpPr>
            <a:spLocks noChangeAspect="1" noChangeArrowheads="1"/>
          </p:cNvSpPr>
          <p:nvPr/>
        </p:nvSpPr>
        <p:spPr bwMode="auto">
          <a:xfrm>
            <a:off x="5584443" y="328050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de-AT" sz="5733">
              <a:solidFill>
                <a:srgbClr val="0093D0"/>
              </a:solidFill>
              <a:latin typeface="Arial" charset="0"/>
              <a:cs typeface="Arial" charset="0"/>
            </a:endParaRPr>
          </a:p>
        </p:txBody>
      </p:sp>
      <p:sp>
        <p:nvSpPr>
          <p:cNvPr id="20" name="AutoShape 6" descr="Bildergebnis für robot icon">
            <a:extLst>
              <a:ext uri="{FF2B5EF4-FFF2-40B4-BE49-F238E27FC236}">
                <a16:creationId xmlns:a16="http://schemas.microsoft.com/office/drawing/2014/main" id="{2C98D007-A213-4E47-B901-2FD70F8E16E3}"/>
              </a:ext>
            </a:extLst>
          </p:cNvPr>
          <p:cNvSpPr>
            <a:spLocks noChangeAspect="1" noChangeArrowheads="1"/>
          </p:cNvSpPr>
          <p:nvPr/>
        </p:nvSpPr>
        <p:spPr bwMode="auto">
          <a:xfrm>
            <a:off x="5787643" y="348370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de-AT" sz="5733">
              <a:solidFill>
                <a:srgbClr val="0093D0"/>
              </a:solidFill>
              <a:latin typeface="Arial" charset="0"/>
              <a:cs typeface="Arial" charset="0"/>
            </a:endParaRPr>
          </a:p>
        </p:txBody>
      </p:sp>
      <p:sp>
        <p:nvSpPr>
          <p:cNvPr id="21" name="AutoShape 8" descr="Bildergebnis für robot icon">
            <a:extLst>
              <a:ext uri="{FF2B5EF4-FFF2-40B4-BE49-F238E27FC236}">
                <a16:creationId xmlns:a16="http://schemas.microsoft.com/office/drawing/2014/main" id="{EF32BC9C-E1C7-43FA-A439-87BB821B2A47}"/>
              </a:ext>
            </a:extLst>
          </p:cNvPr>
          <p:cNvSpPr>
            <a:spLocks noChangeAspect="1" noChangeArrowheads="1"/>
          </p:cNvSpPr>
          <p:nvPr/>
        </p:nvSpPr>
        <p:spPr bwMode="auto">
          <a:xfrm>
            <a:off x="5990843" y="368690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de-AT" sz="5733">
              <a:solidFill>
                <a:srgbClr val="0093D0"/>
              </a:solidFill>
              <a:latin typeface="Arial" charset="0"/>
              <a:cs typeface="Arial" charset="0"/>
            </a:endParaRPr>
          </a:p>
        </p:txBody>
      </p:sp>
      <p:sp>
        <p:nvSpPr>
          <p:cNvPr id="27" name="TextBox 26">
            <a:extLst>
              <a:ext uri="{FF2B5EF4-FFF2-40B4-BE49-F238E27FC236}">
                <a16:creationId xmlns:a16="http://schemas.microsoft.com/office/drawing/2014/main" id="{DF3B347A-FE3B-451F-A8EE-3C67CEB28279}"/>
              </a:ext>
            </a:extLst>
          </p:cNvPr>
          <p:cNvSpPr txBox="1"/>
          <p:nvPr/>
        </p:nvSpPr>
        <p:spPr>
          <a:xfrm>
            <a:off x="4508941" y="3175459"/>
            <a:ext cx="1377564" cy="307777"/>
          </a:xfrm>
          <a:prstGeom prst="rect">
            <a:avLst/>
          </a:prstGeom>
          <a:noFill/>
        </p:spPr>
        <p:txBody>
          <a:bodyPr wrap="square" lIns="0" tIns="0" rIns="0" bIns="0" rtlCol="0">
            <a:spAutoFit/>
          </a:bodyPr>
          <a:lstStyle/>
          <a:p>
            <a:pPr fontAlgn="base">
              <a:spcBef>
                <a:spcPct val="0"/>
              </a:spcBef>
              <a:spcAft>
                <a:spcPct val="0"/>
              </a:spcAft>
            </a:pPr>
            <a:r>
              <a:rPr lang="de-AT" sz="2000" dirty="0">
                <a:solidFill>
                  <a:srgbClr val="414141"/>
                </a:solidFill>
                <a:latin typeface="Gill Sans Light"/>
                <a:cs typeface="Arial" charset="0"/>
              </a:rPr>
              <a:t>Sense = See</a:t>
            </a:r>
            <a:endParaRPr lang="de-AT" sz="2800" dirty="0">
              <a:solidFill>
                <a:srgbClr val="414141"/>
              </a:solidFill>
              <a:latin typeface="Gill Sans Light"/>
              <a:cs typeface="Arial" charset="0"/>
            </a:endParaRPr>
          </a:p>
        </p:txBody>
      </p:sp>
      <p:sp>
        <p:nvSpPr>
          <p:cNvPr id="28" name="TextBox 27">
            <a:extLst>
              <a:ext uri="{FF2B5EF4-FFF2-40B4-BE49-F238E27FC236}">
                <a16:creationId xmlns:a16="http://schemas.microsoft.com/office/drawing/2014/main" id="{85431FC9-E817-48B3-8395-4AE59E86D8A8}"/>
              </a:ext>
            </a:extLst>
          </p:cNvPr>
          <p:cNvSpPr txBox="1"/>
          <p:nvPr/>
        </p:nvSpPr>
        <p:spPr>
          <a:xfrm>
            <a:off x="6501950" y="3239252"/>
            <a:ext cx="954492" cy="615553"/>
          </a:xfrm>
          <a:prstGeom prst="rect">
            <a:avLst/>
          </a:prstGeom>
          <a:noFill/>
        </p:spPr>
        <p:txBody>
          <a:bodyPr wrap="none" lIns="0" tIns="0" rIns="0" bIns="0" rtlCol="0">
            <a:spAutoFit/>
          </a:bodyPr>
          <a:lstStyle/>
          <a:p>
            <a:pPr fontAlgn="base">
              <a:spcBef>
                <a:spcPct val="0"/>
              </a:spcBef>
              <a:spcAft>
                <a:spcPct val="0"/>
              </a:spcAft>
            </a:pPr>
            <a:r>
              <a:rPr lang="de-AT" sz="2000" dirty="0">
                <a:solidFill>
                  <a:srgbClr val="414141"/>
                </a:solidFill>
                <a:latin typeface="Gill Sans Light"/>
                <a:cs typeface="Arial" charset="0"/>
              </a:rPr>
              <a:t>Think = </a:t>
            </a:r>
            <a:br>
              <a:rPr lang="de-AT" sz="2000" dirty="0">
                <a:solidFill>
                  <a:srgbClr val="414141"/>
                </a:solidFill>
                <a:latin typeface="Gill Sans Light"/>
                <a:cs typeface="Arial" charset="0"/>
              </a:rPr>
            </a:br>
            <a:r>
              <a:rPr lang="de-AT" sz="2000" dirty="0" err="1">
                <a:solidFill>
                  <a:srgbClr val="414141"/>
                </a:solidFill>
                <a:latin typeface="Gill Sans Light"/>
                <a:cs typeface="Arial" charset="0"/>
              </a:rPr>
              <a:t>Compute</a:t>
            </a:r>
            <a:endParaRPr lang="de-AT" sz="2000" dirty="0">
              <a:solidFill>
                <a:srgbClr val="414141"/>
              </a:solidFill>
              <a:latin typeface="Gill Sans Light"/>
              <a:cs typeface="Arial" charset="0"/>
            </a:endParaRPr>
          </a:p>
        </p:txBody>
      </p:sp>
      <p:sp>
        <p:nvSpPr>
          <p:cNvPr id="29" name="TextBox 28">
            <a:extLst>
              <a:ext uri="{FF2B5EF4-FFF2-40B4-BE49-F238E27FC236}">
                <a16:creationId xmlns:a16="http://schemas.microsoft.com/office/drawing/2014/main" id="{255776BE-7362-4D20-9DF0-027945A6A033}"/>
              </a:ext>
            </a:extLst>
          </p:cNvPr>
          <p:cNvSpPr txBox="1"/>
          <p:nvPr/>
        </p:nvSpPr>
        <p:spPr>
          <a:xfrm>
            <a:off x="8549043" y="3227747"/>
            <a:ext cx="349904" cy="307777"/>
          </a:xfrm>
          <a:prstGeom prst="rect">
            <a:avLst/>
          </a:prstGeom>
          <a:noFill/>
        </p:spPr>
        <p:txBody>
          <a:bodyPr wrap="none" lIns="0" tIns="0" rIns="0" bIns="0" rtlCol="0">
            <a:spAutoFit/>
          </a:bodyPr>
          <a:lstStyle/>
          <a:p>
            <a:pPr fontAlgn="base">
              <a:spcBef>
                <a:spcPct val="0"/>
              </a:spcBef>
              <a:spcAft>
                <a:spcPct val="0"/>
              </a:spcAft>
            </a:pPr>
            <a:r>
              <a:rPr lang="de-AT" sz="2000" dirty="0">
                <a:solidFill>
                  <a:srgbClr val="414141"/>
                </a:solidFill>
                <a:latin typeface="Gill Sans Light"/>
                <a:cs typeface="Arial" charset="0"/>
              </a:rPr>
              <a:t>Act</a:t>
            </a:r>
            <a:endParaRPr lang="de-AT" sz="2800" dirty="0">
              <a:solidFill>
                <a:srgbClr val="414141"/>
              </a:solidFill>
              <a:latin typeface="Gill Sans Light"/>
              <a:cs typeface="Arial" charset="0"/>
            </a:endParaRPr>
          </a:p>
        </p:txBody>
      </p:sp>
      <p:sp>
        <p:nvSpPr>
          <p:cNvPr id="8" name="TextBox 7">
            <a:extLst>
              <a:ext uri="{FF2B5EF4-FFF2-40B4-BE49-F238E27FC236}">
                <a16:creationId xmlns:a16="http://schemas.microsoft.com/office/drawing/2014/main" id="{09F181C5-4E9F-4FD1-9E3F-7427E00678F8}"/>
              </a:ext>
            </a:extLst>
          </p:cNvPr>
          <p:cNvSpPr txBox="1"/>
          <p:nvPr/>
        </p:nvSpPr>
        <p:spPr>
          <a:xfrm>
            <a:off x="8288364" y="3626460"/>
            <a:ext cx="2112506" cy="830997"/>
          </a:xfrm>
          <a:prstGeom prst="rect">
            <a:avLst/>
          </a:prstGeom>
        </p:spPr>
        <p:txBody>
          <a:bodyPr vert="horz" wrap="square" lIns="0" tIns="0" rIns="0" bIns="0" rtlCol="0">
            <a:spAutoFit/>
          </a:bodyPr>
          <a:lstStyle/>
          <a:p>
            <a:r>
              <a:rPr lang="en-US" sz="1800" dirty="0">
                <a:latin typeface="Gill Sans Light"/>
              </a:rPr>
              <a:t>Brake Actuators</a:t>
            </a:r>
          </a:p>
          <a:p>
            <a:r>
              <a:rPr lang="en-US" sz="1800" dirty="0">
                <a:latin typeface="Gill Sans Light"/>
              </a:rPr>
              <a:t>Steering Actuators</a:t>
            </a:r>
          </a:p>
          <a:p>
            <a:r>
              <a:rPr lang="en-US" sz="1800" dirty="0">
                <a:latin typeface="Gill Sans Light"/>
              </a:rPr>
              <a:t>Electric Drivetrain</a:t>
            </a:r>
          </a:p>
        </p:txBody>
      </p:sp>
      <p:sp>
        <p:nvSpPr>
          <p:cNvPr id="25" name="TextBox 24">
            <a:extLst>
              <a:ext uri="{FF2B5EF4-FFF2-40B4-BE49-F238E27FC236}">
                <a16:creationId xmlns:a16="http://schemas.microsoft.com/office/drawing/2014/main" id="{161682E5-F582-4776-B274-D12B62708B30}"/>
              </a:ext>
            </a:extLst>
          </p:cNvPr>
          <p:cNvSpPr txBox="1"/>
          <p:nvPr/>
        </p:nvSpPr>
        <p:spPr>
          <a:xfrm>
            <a:off x="4658464" y="3530445"/>
            <a:ext cx="1052352" cy="369332"/>
          </a:xfrm>
          <a:prstGeom prst="rect">
            <a:avLst/>
          </a:prstGeom>
        </p:spPr>
        <p:txBody>
          <a:bodyPr vert="horz" wrap="square" lIns="0" tIns="0" rIns="0" bIns="0" rtlCol="0">
            <a:spAutoFit/>
          </a:bodyPr>
          <a:lstStyle/>
          <a:p>
            <a:r>
              <a:rPr lang="en-US" dirty="0">
                <a:latin typeface="Gill Sans Light"/>
              </a:rPr>
              <a:t>Sensors</a:t>
            </a:r>
          </a:p>
        </p:txBody>
      </p:sp>
      <p:sp>
        <p:nvSpPr>
          <p:cNvPr id="26" name="Date Placeholder 1">
            <a:extLst>
              <a:ext uri="{FF2B5EF4-FFF2-40B4-BE49-F238E27FC236}">
                <a16:creationId xmlns:a16="http://schemas.microsoft.com/office/drawing/2014/main" id="{AE911B82-7598-49BE-85FF-8671ED8EE9C6}"/>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30" name="Inhaltsplatzhalter 5">
            <a:extLst>
              <a:ext uri="{FF2B5EF4-FFF2-40B4-BE49-F238E27FC236}">
                <a16:creationId xmlns:a16="http://schemas.microsoft.com/office/drawing/2014/main" id="{1F69188B-5E68-4EC7-ACDC-4AF7A3F6BA44}"/>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10" name="Graphic 9" descr="Robot">
            <a:extLst>
              <a:ext uri="{FF2B5EF4-FFF2-40B4-BE49-F238E27FC236}">
                <a16:creationId xmlns:a16="http://schemas.microsoft.com/office/drawing/2014/main" id="{2DE0D208-452A-499E-8117-8EC9C2004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3574" y="2276872"/>
            <a:ext cx="914400" cy="914400"/>
          </a:xfrm>
          <a:prstGeom prst="rect">
            <a:avLst/>
          </a:prstGeom>
        </p:spPr>
      </p:pic>
      <p:pic>
        <p:nvPicPr>
          <p:cNvPr id="12" name="Graphic 11" descr="Head with gears">
            <a:extLst>
              <a:ext uri="{FF2B5EF4-FFF2-40B4-BE49-F238E27FC236}">
                <a16:creationId xmlns:a16="http://schemas.microsoft.com/office/drawing/2014/main" id="{174B922B-B57E-48C8-AC1F-2491F4F53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2666" y="2292783"/>
            <a:ext cx="914400" cy="914400"/>
          </a:xfrm>
          <a:prstGeom prst="rect">
            <a:avLst/>
          </a:prstGeom>
        </p:spPr>
      </p:pic>
      <p:pic>
        <p:nvPicPr>
          <p:cNvPr id="31" name="Graphic 30" descr="Eye">
            <a:extLst>
              <a:ext uri="{FF2B5EF4-FFF2-40B4-BE49-F238E27FC236}">
                <a16:creationId xmlns:a16="http://schemas.microsoft.com/office/drawing/2014/main" id="{487FEA72-9E39-4293-AA8B-CB72B145B7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2727" y="2313347"/>
            <a:ext cx="914400" cy="914400"/>
          </a:xfrm>
          <a:prstGeom prst="rect">
            <a:avLst/>
          </a:prstGeom>
        </p:spPr>
      </p:pic>
      <p:pic>
        <p:nvPicPr>
          <p:cNvPr id="1025" name="Graphic 1024" descr="Run">
            <a:extLst>
              <a:ext uri="{FF2B5EF4-FFF2-40B4-BE49-F238E27FC236}">
                <a16:creationId xmlns:a16="http://schemas.microsoft.com/office/drawing/2014/main" id="{43E16850-ED46-4EAB-8919-A4D8554E9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2605" y="2276872"/>
            <a:ext cx="914400" cy="914400"/>
          </a:xfrm>
          <a:prstGeom prst="rect">
            <a:avLst/>
          </a:prstGeom>
        </p:spPr>
      </p:pic>
      <p:sp>
        <p:nvSpPr>
          <p:cNvPr id="36" name="Title 3">
            <a:extLst>
              <a:ext uri="{FF2B5EF4-FFF2-40B4-BE49-F238E27FC236}">
                <a16:creationId xmlns:a16="http://schemas.microsoft.com/office/drawing/2014/main" id="{EC8E0796-877E-44E5-A1AB-360651F32328}"/>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An autonomous vehicle can be understood as a robot</a:t>
            </a:r>
          </a:p>
        </p:txBody>
      </p:sp>
      <p:pic>
        <p:nvPicPr>
          <p:cNvPr id="1027" name="Graphic 1026" descr="Add">
            <a:extLst>
              <a:ext uri="{FF2B5EF4-FFF2-40B4-BE49-F238E27FC236}">
                <a16:creationId xmlns:a16="http://schemas.microsoft.com/office/drawing/2014/main" id="{6BEF1DF6-CABC-4C4D-86C0-80351E7C00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6394" y="2533299"/>
            <a:ext cx="422209" cy="422209"/>
          </a:xfrm>
          <a:prstGeom prst="rect">
            <a:avLst/>
          </a:prstGeom>
        </p:spPr>
      </p:pic>
      <p:pic>
        <p:nvPicPr>
          <p:cNvPr id="39" name="Graphic 38" descr="Add">
            <a:extLst>
              <a:ext uri="{FF2B5EF4-FFF2-40B4-BE49-F238E27FC236}">
                <a16:creationId xmlns:a16="http://schemas.microsoft.com/office/drawing/2014/main" id="{C2A6A26B-37A5-4046-819E-B9B25C497C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1797" y="2533298"/>
            <a:ext cx="422209" cy="422209"/>
          </a:xfrm>
          <a:prstGeom prst="rect">
            <a:avLst/>
          </a:prstGeom>
        </p:spPr>
      </p:pic>
    </p:spTree>
    <p:extLst>
      <p:ext uri="{BB962C8B-B14F-4D97-AF65-F5344CB8AC3E}">
        <p14:creationId xmlns:p14="http://schemas.microsoft.com/office/powerpoint/2010/main" val="2803584957"/>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Correctness conditions</a:t>
            </a:r>
          </a:p>
        </p:txBody>
      </p:sp>
      <p:sp>
        <p:nvSpPr>
          <p:cNvPr id="14" name="Optimize schedule with respect to certain properties…">
            <a:extLst>
              <a:ext uri="{FF2B5EF4-FFF2-40B4-BE49-F238E27FC236}">
                <a16:creationId xmlns:a16="http://schemas.microsoft.com/office/drawing/2014/main" id="{981D012D-7A55-4A85-8513-5C5F0251A56E}"/>
              </a:ext>
            </a:extLst>
          </p:cNvPr>
          <p:cNvSpPr txBox="1"/>
          <p:nvPr/>
        </p:nvSpPr>
        <p:spPr>
          <a:xfrm>
            <a:off x="1318089" y="788689"/>
            <a:ext cx="6514132"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Frame placement within period</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1603504" y="274401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160489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222247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284004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3457619"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4075193"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469276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531034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592791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6545489"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163063"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7780637"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839821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9015785"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9633359" y="2656818"/>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108241" y="286854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1435620" y="2873321"/>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279" y="2173019"/>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0210521" y="265681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0020FCC1-E74D-452C-B01B-4E61B9B3229A}"/>
              </a:ext>
            </a:extLst>
          </p:cNvPr>
          <p:cNvCxnSpPr/>
          <p:nvPr/>
        </p:nvCxnSpPr>
        <p:spPr>
          <a:xfrm>
            <a:off x="1604897" y="4796745"/>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95B3BC4-1961-4924-B46B-E433D6BFFE97}"/>
              </a:ext>
            </a:extLst>
          </p:cNvPr>
          <p:cNvCxnSpPr/>
          <p:nvPr/>
        </p:nvCxnSpPr>
        <p:spPr>
          <a:xfrm>
            <a:off x="1606290"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8BF796F3-BBCD-45E4-887B-DB8D7D4DC63B}"/>
              </a:ext>
            </a:extLst>
          </p:cNvPr>
          <p:cNvCxnSpPr/>
          <p:nvPr/>
        </p:nvCxnSpPr>
        <p:spPr>
          <a:xfrm>
            <a:off x="2223864"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462DEFFF-446D-49F2-A66F-9EAB0181E464}"/>
              </a:ext>
            </a:extLst>
          </p:cNvPr>
          <p:cNvCxnSpPr/>
          <p:nvPr/>
        </p:nvCxnSpPr>
        <p:spPr>
          <a:xfrm>
            <a:off x="2841438"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47D73EB-9652-4778-83A3-A55F420F98AC}"/>
              </a:ext>
            </a:extLst>
          </p:cNvPr>
          <p:cNvCxnSpPr/>
          <p:nvPr/>
        </p:nvCxnSpPr>
        <p:spPr>
          <a:xfrm>
            <a:off x="3459012"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F34514CD-9209-4013-8FD9-88A8BAA511D0}"/>
              </a:ext>
            </a:extLst>
          </p:cNvPr>
          <p:cNvCxnSpPr/>
          <p:nvPr/>
        </p:nvCxnSpPr>
        <p:spPr>
          <a:xfrm>
            <a:off x="4076586"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C3FA27FA-5491-401F-93A8-6431C45FB7F0}"/>
              </a:ext>
            </a:extLst>
          </p:cNvPr>
          <p:cNvCxnSpPr/>
          <p:nvPr/>
        </p:nvCxnSpPr>
        <p:spPr>
          <a:xfrm>
            <a:off x="4694160"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AD4E48C5-6AAF-4F5A-8283-EE5DB6BCB809}"/>
              </a:ext>
            </a:extLst>
          </p:cNvPr>
          <p:cNvCxnSpPr/>
          <p:nvPr/>
        </p:nvCxnSpPr>
        <p:spPr>
          <a:xfrm>
            <a:off x="5311734"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3649DEA-8B7D-4CB4-A883-FD2B4F80A225}"/>
              </a:ext>
            </a:extLst>
          </p:cNvPr>
          <p:cNvCxnSpPr/>
          <p:nvPr/>
        </p:nvCxnSpPr>
        <p:spPr>
          <a:xfrm>
            <a:off x="5929308"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A3B1150-680B-427C-AD07-F94EE9D684A7}"/>
              </a:ext>
            </a:extLst>
          </p:cNvPr>
          <p:cNvCxnSpPr/>
          <p:nvPr/>
        </p:nvCxnSpPr>
        <p:spPr>
          <a:xfrm>
            <a:off x="6546882"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038D88A-3F15-4280-83F3-38D6CFE5FD43}"/>
              </a:ext>
            </a:extLst>
          </p:cNvPr>
          <p:cNvCxnSpPr/>
          <p:nvPr/>
        </p:nvCxnSpPr>
        <p:spPr>
          <a:xfrm>
            <a:off x="7164456"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0A06372-6857-4EE5-8F5C-F18B516AE325}"/>
              </a:ext>
            </a:extLst>
          </p:cNvPr>
          <p:cNvCxnSpPr/>
          <p:nvPr/>
        </p:nvCxnSpPr>
        <p:spPr>
          <a:xfrm>
            <a:off x="7782030"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7EBBA67E-51BA-4860-B7FD-B3DB874103FF}"/>
              </a:ext>
            </a:extLst>
          </p:cNvPr>
          <p:cNvCxnSpPr/>
          <p:nvPr/>
        </p:nvCxnSpPr>
        <p:spPr>
          <a:xfrm>
            <a:off x="8399604"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A4A2AE0-3928-4C2F-B8F9-8FFE5DD8DBB4}"/>
              </a:ext>
            </a:extLst>
          </p:cNvPr>
          <p:cNvCxnSpPr/>
          <p:nvPr/>
        </p:nvCxnSpPr>
        <p:spPr>
          <a:xfrm>
            <a:off x="9017178"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E2C7A97-8E65-4E7E-8182-B8F4C1568651}"/>
              </a:ext>
            </a:extLst>
          </p:cNvPr>
          <p:cNvCxnSpPr/>
          <p:nvPr/>
        </p:nvCxnSpPr>
        <p:spPr>
          <a:xfrm>
            <a:off x="9634752" y="4709549"/>
            <a:ext cx="0" cy="252000"/>
          </a:xfrm>
          <a:prstGeom prst="line">
            <a:avLst/>
          </a:prstGeom>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C367089A-0EF4-4A97-95D2-196F39C3D122}"/>
              </a:ext>
            </a:extLst>
          </p:cNvPr>
          <p:cNvSpPr/>
          <p:nvPr/>
        </p:nvSpPr>
        <p:spPr>
          <a:xfrm>
            <a:off x="10109634" y="4921278"/>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48" name="Rectangle 47">
            <a:extLst>
              <a:ext uri="{FF2B5EF4-FFF2-40B4-BE49-F238E27FC236}">
                <a16:creationId xmlns:a16="http://schemas.microsoft.com/office/drawing/2014/main" id="{145EC007-42C5-486A-9A79-116DF260A3AA}"/>
              </a:ext>
            </a:extLst>
          </p:cNvPr>
          <p:cNvSpPr/>
          <p:nvPr/>
        </p:nvSpPr>
        <p:spPr>
          <a:xfrm>
            <a:off x="1437013" y="4926052"/>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49" name="Graphic 48" descr="Envelope">
            <a:extLst>
              <a:ext uri="{FF2B5EF4-FFF2-40B4-BE49-F238E27FC236}">
                <a16:creationId xmlns:a16="http://schemas.microsoft.com/office/drawing/2014/main" id="{7BC1D588-5853-4DCC-9C1C-8170C5EF0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93908" y="4232849"/>
            <a:ext cx="680378" cy="680378"/>
          </a:xfrm>
          <a:prstGeom prst="rect">
            <a:avLst/>
          </a:prstGeom>
        </p:spPr>
      </p:pic>
      <p:cxnSp>
        <p:nvCxnSpPr>
          <p:cNvPr id="50" name="Straight Connector 49">
            <a:extLst>
              <a:ext uri="{FF2B5EF4-FFF2-40B4-BE49-F238E27FC236}">
                <a16:creationId xmlns:a16="http://schemas.microsoft.com/office/drawing/2014/main" id="{031E5597-60B7-42D7-B36E-FE2F11CD2D57}"/>
              </a:ext>
            </a:extLst>
          </p:cNvPr>
          <p:cNvCxnSpPr/>
          <p:nvPr/>
        </p:nvCxnSpPr>
        <p:spPr>
          <a:xfrm>
            <a:off x="10211914" y="470954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BC9F77CD-E3D0-45F7-B11D-2495FF2ECD73}"/>
              </a:ext>
            </a:extLst>
          </p:cNvPr>
          <p:cNvCxnSpPr/>
          <p:nvPr/>
        </p:nvCxnSpPr>
        <p:spPr>
          <a:xfrm flipV="1">
            <a:off x="5312076" y="1833578"/>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7BC89765-5A01-433D-960A-D05972A9BDA5}"/>
              </a:ext>
            </a:extLst>
          </p:cNvPr>
          <p:cNvCxnSpPr/>
          <p:nvPr/>
        </p:nvCxnSpPr>
        <p:spPr>
          <a:xfrm flipV="1">
            <a:off x="9015785" y="1835720"/>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pic>
        <p:nvPicPr>
          <p:cNvPr id="54" name="Graphic 53" descr="Envelope">
            <a:extLst>
              <a:ext uri="{FF2B5EF4-FFF2-40B4-BE49-F238E27FC236}">
                <a16:creationId xmlns:a16="http://schemas.microsoft.com/office/drawing/2014/main" id="{F03A5EAD-A8C0-4A99-8ADA-CF62896DC5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9226" y="2179069"/>
            <a:ext cx="680378" cy="680378"/>
          </a:xfrm>
          <a:prstGeom prst="rect">
            <a:avLst/>
          </a:prstGeom>
        </p:spPr>
      </p:pic>
      <p:cxnSp>
        <p:nvCxnSpPr>
          <p:cNvPr id="55" name="Straight Arrow Connector 54">
            <a:extLst>
              <a:ext uri="{FF2B5EF4-FFF2-40B4-BE49-F238E27FC236}">
                <a16:creationId xmlns:a16="http://schemas.microsoft.com/office/drawing/2014/main" id="{ED527090-9DB6-4698-8614-FE7F7B7845EA}"/>
              </a:ext>
            </a:extLst>
          </p:cNvPr>
          <p:cNvCxnSpPr/>
          <p:nvPr/>
        </p:nvCxnSpPr>
        <p:spPr>
          <a:xfrm>
            <a:off x="1603504" y="1916832"/>
            <a:ext cx="3628400"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56" name="Rectangle 55">
            <a:extLst>
              <a:ext uri="{FF2B5EF4-FFF2-40B4-BE49-F238E27FC236}">
                <a16:creationId xmlns:a16="http://schemas.microsoft.com/office/drawing/2014/main" id="{6F2B0B6E-6D0C-4AE4-8F38-5A48DB2660C7}"/>
              </a:ext>
            </a:extLst>
          </p:cNvPr>
          <p:cNvSpPr/>
          <p:nvPr/>
        </p:nvSpPr>
        <p:spPr>
          <a:xfrm>
            <a:off x="2874889" y="1436578"/>
            <a:ext cx="965329" cy="461665"/>
          </a:xfrm>
          <a:prstGeom prst="rect">
            <a:avLst/>
          </a:prstGeom>
        </p:spPr>
        <p:txBody>
          <a:bodyPr wrap="none">
            <a:spAutoFit/>
          </a:bodyPr>
          <a:lstStyle/>
          <a:p>
            <a:r>
              <a:rPr lang="en-US" dirty="0">
                <a:latin typeface="Gill Sans Nova Light" panose="020B0302020104020203" pitchFamily="34" charset="0"/>
              </a:rPr>
              <a:t>period</a:t>
            </a:r>
            <a:endParaRPr lang="en-US" dirty="0"/>
          </a:p>
        </p:txBody>
      </p:sp>
      <p:cxnSp>
        <p:nvCxnSpPr>
          <p:cNvPr id="57" name="Straight Arrow Connector 56">
            <a:extLst>
              <a:ext uri="{FF2B5EF4-FFF2-40B4-BE49-F238E27FC236}">
                <a16:creationId xmlns:a16="http://schemas.microsoft.com/office/drawing/2014/main" id="{F7D31F68-E823-4C00-9C8E-197C777F233B}"/>
              </a:ext>
            </a:extLst>
          </p:cNvPr>
          <p:cNvCxnSpPr>
            <a:cxnSpLocks/>
          </p:cNvCxnSpPr>
          <p:nvPr/>
        </p:nvCxnSpPr>
        <p:spPr>
          <a:xfrm>
            <a:off x="1612597" y="3047703"/>
            <a:ext cx="61387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58" name="Rectangle 57">
            <a:extLst>
              <a:ext uri="{FF2B5EF4-FFF2-40B4-BE49-F238E27FC236}">
                <a16:creationId xmlns:a16="http://schemas.microsoft.com/office/drawing/2014/main" id="{E7F433E7-A39E-40F0-B6DA-3062C20A6D4B}"/>
              </a:ext>
            </a:extLst>
          </p:cNvPr>
          <p:cNvSpPr/>
          <p:nvPr/>
        </p:nvSpPr>
        <p:spPr>
          <a:xfrm>
            <a:off x="1318089" y="3138570"/>
            <a:ext cx="1385636" cy="461665"/>
          </a:xfrm>
          <a:prstGeom prst="rect">
            <a:avLst/>
          </a:prstGeom>
        </p:spPr>
        <p:txBody>
          <a:bodyPr wrap="none">
            <a:spAutoFit/>
          </a:bodyPr>
          <a:lstStyle/>
          <a:p>
            <a:r>
              <a:rPr lang="en-US" dirty="0">
                <a:latin typeface="Gill Sans Nova Light" panose="020B0302020104020203" pitchFamily="34" charset="0"/>
              </a:rPr>
              <a:t>frame size</a:t>
            </a:r>
            <a:endParaRPr lang="en-US" dirty="0"/>
          </a:p>
        </p:txBody>
      </p:sp>
      <p:cxnSp>
        <p:nvCxnSpPr>
          <p:cNvPr id="60" name="Straight Arrow Connector 59">
            <a:extLst>
              <a:ext uri="{FF2B5EF4-FFF2-40B4-BE49-F238E27FC236}">
                <a16:creationId xmlns:a16="http://schemas.microsoft.com/office/drawing/2014/main" id="{427F5774-CB9D-4BC8-90E6-515665A37570}"/>
              </a:ext>
            </a:extLst>
          </p:cNvPr>
          <p:cNvCxnSpPr/>
          <p:nvPr/>
        </p:nvCxnSpPr>
        <p:spPr>
          <a:xfrm flipV="1">
            <a:off x="5312076" y="3860694"/>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1DA0801C-0ED3-4143-8901-548BC8297B31}"/>
              </a:ext>
            </a:extLst>
          </p:cNvPr>
          <p:cNvCxnSpPr/>
          <p:nvPr/>
        </p:nvCxnSpPr>
        <p:spPr>
          <a:xfrm flipV="1">
            <a:off x="9015785" y="3862836"/>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6830D12C-20DC-4D15-B4CE-925E369A8FAC}"/>
              </a:ext>
            </a:extLst>
          </p:cNvPr>
          <p:cNvCxnSpPr/>
          <p:nvPr/>
        </p:nvCxnSpPr>
        <p:spPr>
          <a:xfrm flipV="1">
            <a:off x="4076605" y="3901590"/>
            <a:ext cx="0" cy="883580"/>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53B1F142-8621-49B1-BB84-5A664D83F833}"/>
              </a:ext>
            </a:extLst>
          </p:cNvPr>
          <p:cNvCxnSpPr/>
          <p:nvPr/>
        </p:nvCxnSpPr>
        <p:spPr>
          <a:xfrm flipV="1">
            <a:off x="7782030" y="3917750"/>
            <a:ext cx="0" cy="883580"/>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18C406EE-326D-46BB-AF42-6EED9BF9570B}"/>
              </a:ext>
            </a:extLst>
          </p:cNvPr>
          <p:cNvCxnSpPr/>
          <p:nvPr/>
        </p:nvCxnSpPr>
        <p:spPr>
          <a:xfrm flipV="1">
            <a:off x="2222471" y="3901590"/>
            <a:ext cx="0" cy="883580"/>
          </a:xfrm>
          <a:prstGeom prst="straightConnector1">
            <a:avLst/>
          </a:prstGeom>
          <a:ln>
            <a:solidFill>
              <a:schemeClr val="accent5"/>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C6BB063B-F8D2-42D9-BCD5-106F94A9437F}"/>
              </a:ext>
            </a:extLst>
          </p:cNvPr>
          <p:cNvCxnSpPr/>
          <p:nvPr/>
        </p:nvCxnSpPr>
        <p:spPr>
          <a:xfrm flipV="1">
            <a:off x="5929308" y="3883026"/>
            <a:ext cx="0" cy="883580"/>
          </a:xfrm>
          <a:prstGeom prst="straightConnector1">
            <a:avLst/>
          </a:prstGeom>
          <a:ln>
            <a:solidFill>
              <a:schemeClr val="accent5"/>
            </a:solidFill>
            <a:headEnd type="none"/>
            <a:tailEnd type="triangle"/>
          </a:ln>
        </p:spPr>
        <p:style>
          <a:lnRef idx="3">
            <a:schemeClr val="accent2"/>
          </a:lnRef>
          <a:fillRef idx="0">
            <a:schemeClr val="accent2"/>
          </a:fillRef>
          <a:effectRef idx="2">
            <a:schemeClr val="accent2"/>
          </a:effectRef>
          <a:fontRef idx="minor">
            <a:schemeClr val="tx1"/>
          </a:fontRef>
        </p:style>
      </p:cxnSp>
      <p:sp>
        <p:nvSpPr>
          <p:cNvPr id="66" name="Rectangle 65">
            <a:extLst>
              <a:ext uri="{FF2B5EF4-FFF2-40B4-BE49-F238E27FC236}">
                <a16:creationId xmlns:a16="http://schemas.microsoft.com/office/drawing/2014/main" id="{A64B6D78-9B56-4EC9-BBA5-3E186A4A8CC5}"/>
              </a:ext>
            </a:extLst>
          </p:cNvPr>
          <p:cNvSpPr/>
          <p:nvPr/>
        </p:nvSpPr>
        <p:spPr>
          <a:xfrm>
            <a:off x="1720795" y="3545711"/>
            <a:ext cx="1003352" cy="461665"/>
          </a:xfrm>
          <a:prstGeom prst="rect">
            <a:avLst/>
          </a:prstGeom>
        </p:spPr>
        <p:txBody>
          <a:bodyPr wrap="none">
            <a:spAutoFit/>
          </a:bodyPr>
          <a:lstStyle/>
          <a:p>
            <a:r>
              <a:rPr lang="en-US" dirty="0">
                <a:latin typeface="Gill Sans Nova Light" panose="020B0302020104020203" pitchFamily="34" charset="0"/>
              </a:rPr>
              <a:t>release</a:t>
            </a:r>
            <a:endParaRPr lang="en-US" dirty="0"/>
          </a:p>
        </p:txBody>
      </p:sp>
      <p:sp>
        <p:nvSpPr>
          <p:cNvPr id="67" name="Rectangle 66">
            <a:extLst>
              <a:ext uri="{FF2B5EF4-FFF2-40B4-BE49-F238E27FC236}">
                <a16:creationId xmlns:a16="http://schemas.microsoft.com/office/drawing/2014/main" id="{2560D64C-C5AD-4F18-9FEC-8ECF3CCDBAE9}"/>
              </a:ext>
            </a:extLst>
          </p:cNvPr>
          <p:cNvSpPr/>
          <p:nvPr/>
        </p:nvSpPr>
        <p:spPr>
          <a:xfrm>
            <a:off x="3486163" y="3545711"/>
            <a:ext cx="1159485" cy="461665"/>
          </a:xfrm>
          <a:prstGeom prst="rect">
            <a:avLst/>
          </a:prstGeom>
        </p:spPr>
        <p:txBody>
          <a:bodyPr wrap="none">
            <a:spAutoFit/>
          </a:bodyPr>
          <a:lstStyle/>
          <a:p>
            <a:r>
              <a:rPr lang="en-US" dirty="0">
                <a:latin typeface="Gill Sans Nova Light" panose="020B0302020104020203" pitchFamily="34" charset="0"/>
              </a:rPr>
              <a:t>deadline</a:t>
            </a:r>
            <a:endParaRPr lang="en-US" dirty="0"/>
          </a:p>
        </p:txBody>
      </p:sp>
    </p:spTree>
    <p:extLst>
      <p:ext uri="{BB962C8B-B14F-4D97-AF65-F5344CB8AC3E}">
        <p14:creationId xmlns:p14="http://schemas.microsoft.com/office/powerpoint/2010/main" val="254533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4.07407E-6 L 0.25078 -0.00139 " pathEditMode="relative" rAng="0" ptsTypes="AA">
                                      <p:cBhvr>
                                        <p:cTn id="6" dur="2000" fill="hold"/>
                                        <p:tgtEl>
                                          <p:spTgt spid="28"/>
                                        </p:tgtEl>
                                        <p:attrNameLst>
                                          <p:attrName>ppt_x</p:attrName>
                                          <p:attrName>ppt_y</p:attrName>
                                        </p:attrNameLst>
                                      </p:cBhvr>
                                      <p:rCtr x="12578" y="69"/>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25078 0.00023 L 0.05 0.00023 " pathEditMode="relative" rAng="0" ptsTypes="AA">
                                      <p:cBhvr>
                                        <p:cTn id="9" dur="2000" fill="hold"/>
                                        <p:tgtEl>
                                          <p:spTgt spid="28"/>
                                        </p:tgtEl>
                                        <p:attrNameLst>
                                          <p:attrName>ppt_x</p:attrName>
                                          <p:attrName>ppt_y</p:attrName>
                                        </p:attrNameLst>
                                      </p:cBhvr>
                                      <p:rCtr x="-10039" y="0"/>
                                    </p:animMotion>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par>
                                <p:cTn id="24" presetID="53" presetClass="entr" presetSubtype="16"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p:cTn id="26" dur="500" fill="hold"/>
                                        <p:tgtEl>
                                          <p:spTgt spid="65"/>
                                        </p:tgtEl>
                                        <p:attrNameLst>
                                          <p:attrName>ppt_w</p:attrName>
                                        </p:attrNameLst>
                                      </p:cBhvr>
                                      <p:tavLst>
                                        <p:tav tm="0">
                                          <p:val>
                                            <p:fltVal val="0"/>
                                          </p:val>
                                        </p:tav>
                                        <p:tav tm="100000">
                                          <p:val>
                                            <p:strVal val="#ppt_w"/>
                                          </p:val>
                                        </p:tav>
                                      </p:tavLst>
                                    </p:anim>
                                    <p:anim calcmode="lin" valueType="num">
                                      <p:cBhvr>
                                        <p:cTn id="27" dur="500" fill="hold"/>
                                        <p:tgtEl>
                                          <p:spTgt spid="65"/>
                                        </p:tgtEl>
                                        <p:attrNameLst>
                                          <p:attrName>ppt_h</p:attrName>
                                        </p:attrNameLst>
                                      </p:cBhvr>
                                      <p:tavLst>
                                        <p:tav tm="0">
                                          <p:val>
                                            <p:fltVal val="0"/>
                                          </p:val>
                                        </p:tav>
                                        <p:tav tm="100000">
                                          <p:val>
                                            <p:strVal val="#ppt_h"/>
                                          </p:val>
                                        </p:tav>
                                      </p:tavLst>
                                    </p:anim>
                                    <p:animEffect transition="in" filter="fade">
                                      <p:cBhvr>
                                        <p:cTn id="28" dur="500"/>
                                        <p:tgtEl>
                                          <p:spTgt spid="6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p:cTn id="35" dur="500" fill="hold"/>
                                        <p:tgtEl>
                                          <p:spTgt spid="62"/>
                                        </p:tgtEl>
                                        <p:attrNameLst>
                                          <p:attrName>ppt_w</p:attrName>
                                        </p:attrNameLst>
                                      </p:cBhvr>
                                      <p:tavLst>
                                        <p:tav tm="0">
                                          <p:val>
                                            <p:fltVal val="0"/>
                                          </p:val>
                                        </p:tav>
                                        <p:tav tm="100000">
                                          <p:val>
                                            <p:strVal val="#ppt_w"/>
                                          </p:val>
                                        </p:tav>
                                      </p:tavLst>
                                    </p:anim>
                                    <p:anim calcmode="lin" valueType="num">
                                      <p:cBhvr>
                                        <p:cTn id="36" dur="500" fill="hold"/>
                                        <p:tgtEl>
                                          <p:spTgt spid="62"/>
                                        </p:tgtEl>
                                        <p:attrNameLst>
                                          <p:attrName>ppt_h</p:attrName>
                                        </p:attrNameLst>
                                      </p:cBhvr>
                                      <p:tavLst>
                                        <p:tav tm="0">
                                          <p:val>
                                            <p:fltVal val="0"/>
                                          </p:val>
                                        </p:tav>
                                        <p:tav tm="100000">
                                          <p:val>
                                            <p:strVal val="#ppt_h"/>
                                          </p:val>
                                        </p:tav>
                                      </p:tavLst>
                                    </p:anim>
                                    <p:animEffect transition="in" filter="fade">
                                      <p:cBhvr>
                                        <p:cTn id="37" dur="500"/>
                                        <p:tgtEl>
                                          <p:spTgt spid="62"/>
                                        </p:tgtEl>
                                      </p:cBhvr>
                                    </p:animEffect>
                                  </p:childTnLst>
                                </p:cTn>
                              </p:par>
                              <p:par>
                                <p:cTn id="38" presetID="53" presetClass="entr" presetSubtype="16"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p:cTn id="40" dur="500" fill="hold"/>
                                        <p:tgtEl>
                                          <p:spTgt spid="63"/>
                                        </p:tgtEl>
                                        <p:attrNameLst>
                                          <p:attrName>ppt_w</p:attrName>
                                        </p:attrNameLst>
                                      </p:cBhvr>
                                      <p:tavLst>
                                        <p:tav tm="0">
                                          <p:val>
                                            <p:fltVal val="0"/>
                                          </p:val>
                                        </p:tav>
                                        <p:tav tm="100000">
                                          <p:val>
                                            <p:strVal val="#ppt_w"/>
                                          </p:val>
                                        </p:tav>
                                      </p:tavLst>
                                    </p:anim>
                                    <p:anim calcmode="lin" valueType="num">
                                      <p:cBhvr>
                                        <p:cTn id="41" dur="500" fill="hold"/>
                                        <p:tgtEl>
                                          <p:spTgt spid="63"/>
                                        </p:tgtEl>
                                        <p:attrNameLst>
                                          <p:attrName>ppt_h</p:attrName>
                                        </p:attrNameLst>
                                      </p:cBhvr>
                                      <p:tavLst>
                                        <p:tav tm="0">
                                          <p:val>
                                            <p:fltVal val="0"/>
                                          </p:val>
                                        </p:tav>
                                        <p:tav tm="100000">
                                          <p:val>
                                            <p:strVal val="#ppt_h"/>
                                          </p:val>
                                        </p:tav>
                                      </p:tavLst>
                                    </p:anim>
                                    <p:animEffect transition="in" filter="fade">
                                      <p:cBhvr>
                                        <p:cTn id="42" dur="500"/>
                                        <p:tgtEl>
                                          <p:spTgt spid="63"/>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5E-6 3.33333E-6 L 0.09974 -0.00162 " pathEditMode="relative" rAng="0" ptsTypes="AA">
                                      <p:cBhvr>
                                        <p:cTn id="52" dur="2000" fill="hold"/>
                                        <p:tgtEl>
                                          <p:spTgt spid="49"/>
                                        </p:tgtEl>
                                        <p:attrNameLst>
                                          <p:attrName>ppt_x</p:attrName>
                                          <p:attrName>ppt_y</p:attrName>
                                        </p:attrNameLst>
                                      </p:cBhvr>
                                      <p:rCtr x="498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Correctness conditions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1674298" y="4147362"/>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167569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229326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291083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3528413"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4145987"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476356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538113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599870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6616283"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233857"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785143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846900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908657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9704153" y="4060166"/>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179035" y="4271895"/>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1506414" y="4276669"/>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4916" y="1562349"/>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0281315" y="4060166"/>
            <a:ext cx="0" cy="252000"/>
          </a:xfrm>
          <a:prstGeom prst="line">
            <a:avLst/>
          </a:prstGeom>
        </p:spPr>
        <p:style>
          <a:lnRef idx="2">
            <a:schemeClr val="dk1"/>
          </a:lnRef>
          <a:fillRef idx="0">
            <a:schemeClr val="dk1"/>
          </a:fillRef>
          <a:effectRef idx="1">
            <a:schemeClr val="dk1"/>
          </a:effectRef>
          <a:fontRef idx="minor">
            <a:schemeClr val="tx1"/>
          </a:fontRef>
        </p:style>
      </p:cxnSp>
      <p:sp>
        <p:nvSpPr>
          <p:cNvPr id="51" name="Optimize schedule with respect to certain properties…">
            <a:extLst>
              <a:ext uri="{FF2B5EF4-FFF2-40B4-BE49-F238E27FC236}">
                <a16:creationId xmlns:a16="http://schemas.microsoft.com/office/drawing/2014/main" id="{DEDFEA20-5260-4A4E-A721-F4EC380AB6FB}"/>
              </a:ext>
            </a:extLst>
          </p:cNvPr>
          <p:cNvSpPr txBox="1"/>
          <p:nvPr/>
        </p:nvSpPr>
        <p:spPr>
          <a:xfrm>
            <a:off x="1318088" y="788689"/>
            <a:ext cx="845031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Frames are not allowed to overlap in the time domain </a:t>
            </a:r>
          </a:p>
        </p:txBody>
      </p:sp>
      <p:cxnSp>
        <p:nvCxnSpPr>
          <p:cNvPr id="52" name="Straight Arrow Connector 51">
            <a:extLst>
              <a:ext uri="{FF2B5EF4-FFF2-40B4-BE49-F238E27FC236}">
                <a16:creationId xmlns:a16="http://schemas.microsoft.com/office/drawing/2014/main" id="{363D7232-816E-4089-AD01-1DD3A37563C5}"/>
              </a:ext>
            </a:extLst>
          </p:cNvPr>
          <p:cNvCxnSpPr/>
          <p:nvPr/>
        </p:nvCxnSpPr>
        <p:spPr>
          <a:xfrm flipV="1">
            <a:off x="4145987"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FB3349BA-6233-4193-A08E-89E5A5CC851E}"/>
              </a:ext>
            </a:extLst>
          </p:cNvPr>
          <p:cNvCxnSpPr/>
          <p:nvPr/>
        </p:nvCxnSpPr>
        <p:spPr>
          <a:xfrm flipV="1">
            <a:off x="6616283"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DF8A102-9376-4375-A0A3-A56550917D7F}"/>
              </a:ext>
            </a:extLst>
          </p:cNvPr>
          <p:cNvCxnSpPr/>
          <p:nvPr/>
        </p:nvCxnSpPr>
        <p:spPr>
          <a:xfrm flipV="1">
            <a:off x="9040279"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56" name="Optimize schedule with respect to certain properties…">
            <a:extLst>
              <a:ext uri="{FF2B5EF4-FFF2-40B4-BE49-F238E27FC236}">
                <a16:creationId xmlns:a16="http://schemas.microsoft.com/office/drawing/2014/main" id="{49DAF8AC-E663-45E1-A0E9-C1D61FC751EF}"/>
              </a:ext>
            </a:extLst>
          </p:cNvPr>
          <p:cNvSpPr txBox="1"/>
          <p:nvPr/>
        </p:nvSpPr>
        <p:spPr>
          <a:xfrm>
            <a:off x="2527214" y="1628044"/>
            <a:ext cx="220476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period = 4</a:t>
            </a:r>
          </a:p>
        </p:txBody>
      </p:sp>
      <p:pic>
        <p:nvPicPr>
          <p:cNvPr id="57" name="Graphic 56" descr="Envelope">
            <a:extLst>
              <a:ext uri="{FF2B5EF4-FFF2-40B4-BE49-F238E27FC236}">
                <a16:creationId xmlns:a16="http://schemas.microsoft.com/office/drawing/2014/main" id="{41D2806C-F198-4E1D-A3BE-84111DCB4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7490" y="1483466"/>
            <a:ext cx="680378" cy="680378"/>
          </a:xfrm>
          <a:prstGeom prst="rect">
            <a:avLst/>
          </a:prstGeom>
        </p:spPr>
      </p:pic>
      <p:sp>
        <p:nvSpPr>
          <p:cNvPr id="58" name="Optimize schedule with respect to certain properties…">
            <a:extLst>
              <a:ext uri="{FF2B5EF4-FFF2-40B4-BE49-F238E27FC236}">
                <a16:creationId xmlns:a16="http://schemas.microsoft.com/office/drawing/2014/main" id="{31D86F99-60D9-4CED-817F-F0BD08F68944}"/>
              </a:ext>
            </a:extLst>
          </p:cNvPr>
          <p:cNvSpPr txBox="1"/>
          <p:nvPr/>
        </p:nvSpPr>
        <p:spPr>
          <a:xfrm>
            <a:off x="8269788" y="1549161"/>
            <a:ext cx="220476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period = 6</a:t>
            </a:r>
          </a:p>
        </p:txBody>
      </p:sp>
      <p:pic>
        <p:nvPicPr>
          <p:cNvPr id="59" name="Graphic 58" descr="Envelope">
            <a:extLst>
              <a:ext uri="{FF2B5EF4-FFF2-40B4-BE49-F238E27FC236}">
                <a16:creationId xmlns:a16="http://schemas.microsoft.com/office/drawing/2014/main" id="{021E29F6-1A68-4836-AB86-328FB0D97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9089" y="3590705"/>
            <a:ext cx="680378" cy="680378"/>
          </a:xfrm>
          <a:prstGeom prst="rect">
            <a:avLst/>
          </a:prstGeom>
        </p:spPr>
      </p:pic>
      <p:pic>
        <p:nvPicPr>
          <p:cNvPr id="60" name="Graphic 59" descr="Envelope">
            <a:extLst>
              <a:ext uri="{FF2B5EF4-FFF2-40B4-BE49-F238E27FC236}">
                <a16:creationId xmlns:a16="http://schemas.microsoft.com/office/drawing/2014/main" id="{E9EC998A-664D-49A5-A6C1-04880168BB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0716" y="3590705"/>
            <a:ext cx="680378" cy="680378"/>
          </a:xfrm>
          <a:prstGeom prst="rect">
            <a:avLst/>
          </a:prstGeom>
        </p:spPr>
      </p:pic>
      <p:cxnSp>
        <p:nvCxnSpPr>
          <p:cNvPr id="61" name="Straight Arrow Connector 60">
            <a:extLst>
              <a:ext uri="{FF2B5EF4-FFF2-40B4-BE49-F238E27FC236}">
                <a16:creationId xmlns:a16="http://schemas.microsoft.com/office/drawing/2014/main" id="{3983916E-77AA-41F6-A575-E9E7923E22FA}"/>
              </a:ext>
            </a:extLst>
          </p:cNvPr>
          <p:cNvCxnSpPr/>
          <p:nvPr/>
        </p:nvCxnSpPr>
        <p:spPr>
          <a:xfrm flipV="1">
            <a:off x="5381135" y="3263782"/>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cxnSp>
        <p:nvCxnSpPr>
          <p:cNvPr id="62" name="Straight Arrow Connector 61">
            <a:extLst>
              <a:ext uri="{FF2B5EF4-FFF2-40B4-BE49-F238E27FC236}">
                <a16:creationId xmlns:a16="http://schemas.microsoft.com/office/drawing/2014/main" id="{8A23BF4C-D2B6-4732-9C4F-DB3ECB11ED87}"/>
              </a:ext>
            </a:extLst>
          </p:cNvPr>
          <p:cNvCxnSpPr/>
          <p:nvPr/>
        </p:nvCxnSpPr>
        <p:spPr>
          <a:xfrm flipV="1">
            <a:off x="9146044" y="3263782"/>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
        <p:nvSpPr>
          <p:cNvPr id="63" name="Optimize schedule with respect to certain properties…">
            <a:extLst>
              <a:ext uri="{FF2B5EF4-FFF2-40B4-BE49-F238E27FC236}">
                <a16:creationId xmlns:a16="http://schemas.microsoft.com/office/drawing/2014/main" id="{D53CDAF9-7737-4C91-9AB2-0E5ADCCE61E0}"/>
              </a:ext>
            </a:extLst>
          </p:cNvPr>
          <p:cNvSpPr txBox="1"/>
          <p:nvPr/>
        </p:nvSpPr>
        <p:spPr>
          <a:xfrm>
            <a:off x="3935648" y="5278216"/>
            <a:ext cx="273637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err="1">
                <a:latin typeface="Gill Sans Nova Light" panose="020B0302020104020203" pitchFamily="34" charset="0"/>
              </a:rPr>
              <a:t>Hyperperiod</a:t>
            </a:r>
            <a:r>
              <a:rPr lang="en-US" sz="2800" dirty="0">
                <a:latin typeface="Gill Sans Nova Light" panose="020B0302020104020203" pitchFamily="34" charset="0"/>
              </a:rPr>
              <a:t> = 12</a:t>
            </a:r>
          </a:p>
        </p:txBody>
      </p:sp>
      <p:cxnSp>
        <p:nvCxnSpPr>
          <p:cNvPr id="64" name="Straight Arrow Connector 63">
            <a:extLst>
              <a:ext uri="{FF2B5EF4-FFF2-40B4-BE49-F238E27FC236}">
                <a16:creationId xmlns:a16="http://schemas.microsoft.com/office/drawing/2014/main" id="{B7D57728-EF9E-44D9-BC85-9C695E13C30D}"/>
              </a:ext>
            </a:extLst>
          </p:cNvPr>
          <p:cNvCxnSpPr>
            <a:cxnSpLocks/>
          </p:cNvCxnSpPr>
          <p:nvPr/>
        </p:nvCxnSpPr>
        <p:spPr>
          <a:xfrm>
            <a:off x="1714916" y="5013176"/>
            <a:ext cx="743112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pic>
        <p:nvPicPr>
          <p:cNvPr id="65" name="Graphic 64" descr="Envelope">
            <a:extLst>
              <a:ext uri="{FF2B5EF4-FFF2-40B4-BE49-F238E27FC236}">
                <a16:creationId xmlns:a16="http://schemas.microsoft.com/office/drawing/2014/main" id="{EEE49C14-B882-4268-BE6B-29F9D5C5A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9484" y="3582556"/>
            <a:ext cx="680378" cy="680378"/>
          </a:xfrm>
          <a:prstGeom prst="rect">
            <a:avLst/>
          </a:prstGeom>
        </p:spPr>
      </p:pic>
      <p:pic>
        <p:nvPicPr>
          <p:cNvPr id="66" name="Graphic 65" descr="Envelope">
            <a:extLst>
              <a:ext uri="{FF2B5EF4-FFF2-40B4-BE49-F238E27FC236}">
                <a16:creationId xmlns:a16="http://schemas.microsoft.com/office/drawing/2014/main" id="{4B547113-A819-4621-B11E-2CD9C5962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4139" y="3591517"/>
            <a:ext cx="680378" cy="680378"/>
          </a:xfrm>
          <a:prstGeom prst="rect">
            <a:avLst/>
          </a:prstGeom>
        </p:spPr>
      </p:pic>
      <p:pic>
        <p:nvPicPr>
          <p:cNvPr id="67" name="Graphic 66" descr="Envelope">
            <a:extLst>
              <a:ext uri="{FF2B5EF4-FFF2-40B4-BE49-F238E27FC236}">
                <a16:creationId xmlns:a16="http://schemas.microsoft.com/office/drawing/2014/main" id="{D0AD14FE-D177-4354-BB70-C042A653CD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9780" y="3590258"/>
            <a:ext cx="680378" cy="680378"/>
          </a:xfrm>
          <a:prstGeom prst="rect">
            <a:avLst/>
          </a:prstGeom>
        </p:spPr>
      </p:pic>
      <p:sp>
        <p:nvSpPr>
          <p:cNvPr id="6" name="&quot;Not Allowed&quot; Symbol 5">
            <a:extLst>
              <a:ext uri="{FF2B5EF4-FFF2-40B4-BE49-F238E27FC236}">
                <a16:creationId xmlns:a16="http://schemas.microsoft.com/office/drawing/2014/main" id="{36A7D29E-33AF-44E6-837B-27DD24AFFF24}"/>
              </a:ext>
            </a:extLst>
          </p:cNvPr>
          <p:cNvSpPr/>
          <p:nvPr/>
        </p:nvSpPr>
        <p:spPr>
          <a:xfrm>
            <a:off x="6583679" y="3572474"/>
            <a:ext cx="686019" cy="658607"/>
          </a:xfrm>
          <a:prstGeom prst="noSmoking">
            <a:avLst>
              <a:gd name="adj" fmla="val 1311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pPr algn="ctr"/>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64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fltVal val="0"/>
                                          </p:val>
                                        </p:tav>
                                        <p:tav tm="100000">
                                          <p:val>
                                            <p:strVal val="#ppt_w"/>
                                          </p:val>
                                        </p:tav>
                                      </p:tavLst>
                                    </p:anim>
                                    <p:anim calcmode="lin" valueType="num">
                                      <p:cBhvr>
                                        <p:cTn id="27" dur="500" fill="hold"/>
                                        <p:tgtEl>
                                          <p:spTgt spid="60"/>
                                        </p:tgtEl>
                                        <p:attrNameLst>
                                          <p:attrName>ppt_h</p:attrName>
                                        </p:attrNameLst>
                                      </p:cBhvr>
                                      <p:tavLst>
                                        <p:tav tm="0">
                                          <p:val>
                                            <p:fltVal val="0"/>
                                          </p:val>
                                        </p:tav>
                                        <p:tav tm="100000">
                                          <p:val>
                                            <p:strVal val="#ppt_h"/>
                                          </p:val>
                                        </p:tav>
                                      </p:tavLst>
                                    </p:anim>
                                    <p:animEffect transition="in" filter="fad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1000"/>
                                        <p:tgtEl>
                                          <p:spTgt spid="67"/>
                                        </p:tgtEl>
                                      </p:cBhvr>
                                    </p:animEffect>
                                    <p:anim calcmode="lin" valueType="num">
                                      <p:cBhvr>
                                        <p:cTn id="34" dur="1000" fill="hold"/>
                                        <p:tgtEl>
                                          <p:spTgt spid="67"/>
                                        </p:tgtEl>
                                        <p:attrNameLst>
                                          <p:attrName>ppt_x</p:attrName>
                                        </p:attrNameLst>
                                      </p:cBhvr>
                                      <p:tavLst>
                                        <p:tav tm="0">
                                          <p:val>
                                            <p:strVal val="#ppt_x"/>
                                          </p:val>
                                        </p:tav>
                                        <p:tav tm="100000">
                                          <p:val>
                                            <p:strVal val="#ppt_x"/>
                                          </p:val>
                                        </p:tav>
                                      </p:tavLst>
                                    </p:anim>
                                    <p:anim calcmode="lin" valueType="num">
                                      <p:cBhvr>
                                        <p:cTn id="3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Correctness conditions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1674298" y="4147362"/>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167569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229326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291083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3528413"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4145987"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476356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538113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599870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6616283"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233857"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7851431"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8469005"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9086579" y="4060166"/>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9704153" y="4060166"/>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179035" y="4271895"/>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1506414" y="4276669"/>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4916" y="1562349"/>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0281315" y="4060166"/>
            <a:ext cx="0" cy="252000"/>
          </a:xfrm>
          <a:prstGeom prst="line">
            <a:avLst/>
          </a:prstGeom>
        </p:spPr>
        <p:style>
          <a:lnRef idx="2">
            <a:schemeClr val="dk1"/>
          </a:lnRef>
          <a:fillRef idx="0">
            <a:schemeClr val="dk1"/>
          </a:fillRef>
          <a:effectRef idx="1">
            <a:schemeClr val="dk1"/>
          </a:effectRef>
          <a:fontRef idx="minor">
            <a:schemeClr val="tx1"/>
          </a:fontRef>
        </p:style>
      </p:cxnSp>
      <p:sp>
        <p:nvSpPr>
          <p:cNvPr id="51" name="Optimize schedule with respect to certain properties…">
            <a:extLst>
              <a:ext uri="{FF2B5EF4-FFF2-40B4-BE49-F238E27FC236}">
                <a16:creationId xmlns:a16="http://schemas.microsoft.com/office/drawing/2014/main" id="{DEDFEA20-5260-4A4E-A721-F4EC380AB6FB}"/>
              </a:ext>
            </a:extLst>
          </p:cNvPr>
          <p:cNvSpPr txBox="1"/>
          <p:nvPr/>
        </p:nvSpPr>
        <p:spPr>
          <a:xfrm>
            <a:off x="1318088" y="788689"/>
            <a:ext cx="866633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Frames are not allowed to overlap in the time domain </a:t>
            </a:r>
          </a:p>
        </p:txBody>
      </p:sp>
      <p:cxnSp>
        <p:nvCxnSpPr>
          <p:cNvPr id="52" name="Straight Arrow Connector 51">
            <a:extLst>
              <a:ext uri="{FF2B5EF4-FFF2-40B4-BE49-F238E27FC236}">
                <a16:creationId xmlns:a16="http://schemas.microsoft.com/office/drawing/2014/main" id="{363D7232-816E-4089-AD01-1DD3A37563C5}"/>
              </a:ext>
            </a:extLst>
          </p:cNvPr>
          <p:cNvCxnSpPr/>
          <p:nvPr/>
        </p:nvCxnSpPr>
        <p:spPr>
          <a:xfrm flipV="1">
            <a:off x="4145987"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FB3349BA-6233-4193-A08E-89E5A5CC851E}"/>
              </a:ext>
            </a:extLst>
          </p:cNvPr>
          <p:cNvCxnSpPr/>
          <p:nvPr/>
        </p:nvCxnSpPr>
        <p:spPr>
          <a:xfrm flipV="1">
            <a:off x="6616283"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DF8A102-9376-4375-A0A3-A56550917D7F}"/>
              </a:ext>
            </a:extLst>
          </p:cNvPr>
          <p:cNvCxnSpPr/>
          <p:nvPr/>
        </p:nvCxnSpPr>
        <p:spPr>
          <a:xfrm flipV="1">
            <a:off x="9040279" y="3263782"/>
            <a:ext cx="0" cy="88358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56" name="Optimize schedule with respect to certain properties…">
            <a:extLst>
              <a:ext uri="{FF2B5EF4-FFF2-40B4-BE49-F238E27FC236}">
                <a16:creationId xmlns:a16="http://schemas.microsoft.com/office/drawing/2014/main" id="{49DAF8AC-E663-45E1-A0E9-C1D61FC751EF}"/>
              </a:ext>
            </a:extLst>
          </p:cNvPr>
          <p:cNvSpPr txBox="1"/>
          <p:nvPr/>
        </p:nvSpPr>
        <p:spPr>
          <a:xfrm>
            <a:off x="2527214" y="1628044"/>
            <a:ext cx="220476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period = 4</a:t>
            </a:r>
          </a:p>
        </p:txBody>
      </p:sp>
      <p:pic>
        <p:nvPicPr>
          <p:cNvPr id="57" name="Graphic 56" descr="Envelope">
            <a:extLst>
              <a:ext uri="{FF2B5EF4-FFF2-40B4-BE49-F238E27FC236}">
                <a16:creationId xmlns:a16="http://schemas.microsoft.com/office/drawing/2014/main" id="{41D2806C-F198-4E1D-A3BE-84111DCB4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7490" y="1483466"/>
            <a:ext cx="680378" cy="680378"/>
          </a:xfrm>
          <a:prstGeom prst="rect">
            <a:avLst/>
          </a:prstGeom>
        </p:spPr>
      </p:pic>
      <p:sp>
        <p:nvSpPr>
          <p:cNvPr id="58" name="Optimize schedule with respect to certain properties…">
            <a:extLst>
              <a:ext uri="{FF2B5EF4-FFF2-40B4-BE49-F238E27FC236}">
                <a16:creationId xmlns:a16="http://schemas.microsoft.com/office/drawing/2014/main" id="{31D86F99-60D9-4CED-817F-F0BD08F68944}"/>
              </a:ext>
            </a:extLst>
          </p:cNvPr>
          <p:cNvSpPr txBox="1"/>
          <p:nvPr/>
        </p:nvSpPr>
        <p:spPr>
          <a:xfrm>
            <a:off x="8269788" y="1549161"/>
            <a:ext cx="220476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period = 6</a:t>
            </a:r>
          </a:p>
        </p:txBody>
      </p:sp>
      <p:pic>
        <p:nvPicPr>
          <p:cNvPr id="59" name="Graphic 58" descr="Envelope">
            <a:extLst>
              <a:ext uri="{FF2B5EF4-FFF2-40B4-BE49-F238E27FC236}">
                <a16:creationId xmlns:a16="http://schemas.microsoft.com/office/drawing/2014/main" id="{021E29F6-1A68-4836-AB86-328FB0D97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9089" y="3590705"/>
            <a:ext cx="680378" cy="680378"/>
          </a:xfrm>
          <a:prstGeom prst="rect">
            <a:avLst/>
          </a:prstGeom>
        </p:spPr>
      </p:pic>
      <p:pic>
        <p:nvPicPr>
          <p:cNvPr id="60" name="Graphic 59" descr="Envelope">
            <a:extLst>
              <a:ext uri="{FF2B5EF4-FFF2-40B4-BE49-F238E27FC236}">
                <a16:creationId xmlns:a16="http://schemas.microsoft.com/office/drawing/2014/main" id="{E9EC998A-664D-49A5-A6C1-04880168BB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8332" y="3590705"/>
            <a:ext cx="680378" cy="680378"/>
          </a:xfrm>
          <a:prstGeom prst="rect">
            <a:avLst/>
          </a:prstGeom>
        </p:spPr>
      </p:pic>
      <p:cxnSp>
        <p:nvCxnSpPr>
          <p:cNvPr id="61" name="Straight Arrow Connector 60">
            <a:extLst>
              <a:ext uri="{FF2B5EF4-FFF2-40B4-BE49-F238E27FC236}">
                <a16:creationId xmlns:a16="http://schemas.microsoft.com/office/drawing/2014/main" id="{3983916E-77AA-41F6-A575-E9E7923E22FA}"/>
              </a:ext>
            </a:extLst>
          </p:cNvPr>
          <p:cNvCxnSpPr/>
          <p:nvPr/>
        </p:nvCxnSpPr>
        <p:spPr>
          <a:xfrm flipV="1">
            <a:off x="5381135" y="3263782"/>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cxnSp>
        <p:nvCxnSpPr>
          <p:cNvPr id="62" name="Straight Arrow Connector 61">
            <a:extLst>
              <a:ext uri="{FF2B5EF4-FFF2-40B4-BE49-F238E27FC236}">
                <a16:creationId xmlns:a16="http://schemas.microsoft.com/office/drawing/2014/main" id="{8A23BF4C-D2B6-4732-9C4F-DB3ECB11ED87}"/>
              </a:ext>
            </a:extLst>
          </p:cNvPr>
          <p:cNvCxnSpPr/>
          <p:nvPr/>
        </p:nvCxnSpPr>
        <p:spPr>
          <a:xfrm flipV="1">
            <a:off x="9146044" y="3263782"/>
            <a:ext cx="0" cy="883580"/>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
        <p:nvSpPr>
          <p:cNvPr id="63" name="Optimize schedule with respect to certain properties…">
            <a:extLst>
              <a:ext uri="{FF2B5EF4-FFF2-40B4-BE49-F238E27FC236}">
                <a16:creationId xmlns:a16="http://schemas.microsoft.com/office/drawing/2014/main" id="{D53CDAF9-7737-4C91-9AB2-0E5ADCCE61E0}"/>
              </a:ext>
            </a:extLst>
          </p:cNvPr>
          <p:cNvSpPr txBox="1"/>
          <p:nvPr/>
        </p:nvSpPr>
        <p:spPr>
          <a:xfrm>
            <a:off x="3935648" y="5278216"/>
            <a:ext cx="273637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err="1">
                <a:latin typeface="Gill Sans Nova Light" panose="020B0302020104020203" pitchFamily="34" charset="0"/>
              </a:rPr>
              <a:t>Hyperperiod</a:t>
            </a:r>
            <a:r>
              <a:rPr lang="en-US" sz="2800" dirty="0">
                <a:latin typeface="Gill Sans Nova Light" panose="020B0302020104020203" pitchFamily="34" charset="0"/>
              </a:rPr>
              <a:t> = 12</a:t>
            </a:r>
          </a:p>
        </p:txBody>
      </p:sp>
      <p:cxnSp>
        <p:nvCxnSpPr>
          <p:cNvPr id="64" name="Straight Arrow Connector 63">
            <a:extLst>
              <a:ext uri="{FF2B5EF4-FFF2-40B4-BE49-F238E27FC236}">
                <a16:creationId xmlns:a16="http://schemas.microsoft.com/office/drawing/2014/main" id="{B7D57728-EF9E-44D9-BC85-9C695E13C30D}"/>
              </a:ext>
            </a:extLst>
          </p:cNvPr>
          <p:cNvCxnSpPr>
            <a:cxnSpLocks/>
          </p:cNvCxnSpPr>
          <p:nvPr/>
        </p:nvCxnSpPr>
        <p:spPr>
          <a:xfrm>
            <a:off x="1714916" y="5013176"/>
            <a:ext cx="743112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pic>
        <p:nvPicPr>
          <p:cNvPr id="65" name="Graphic 64" descr="Envelope">
            <a:extLst>
              <a:ext uri="{FF2B5EF4-FFF2-40B4-BE49-F238E27FC236}">
                <a16:creationId xmlns:a16="http://schemas.microsoft.com/office/drawing/2014/main" id="{EEE49C14-B882-4268-BE6B-29F9D5C5A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9484" y="3594131"/>
            <a:ext cx="680378" cy="680378"/>
          </a:xfrm>
          <a:prstGeom prst="rect">
            <a:avLst/>
          </a:prstGeom>
        </p:spPr>
      </p:pic>
      <p:pic>
        <p:nvPicPr>
          <p:cNvPr id="66" name="Graphic 65" descr="Envelope">
            <a:extLst>
              <a:ext uri="{FF2B5EF4-FFF2-40B4-BE49-F238E27FC236}">
                <a16:creationId xmlns:a16="http://schemas.microsoft.com/office/drawing/2014/main" id="{4B547113-A819-4621-B11E-2CD9C5962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4139" y="3591517"/>
            <a:ext cx="680378" cy="680378"/>
          </a:xfrm>
          <a:prstGeom prst="rect">
            <a:avLst/>
          </a:prstGeom>
        </p:spPr>
      </p:pic>
      <p:pic>
        <p:nvPicPr>
          <p:cNvPr id="67" name="Graphic 66" descr="Envelope">
            <a:extLst>
              <a:ext uri="{FF2B5EF4-FFF2-40B4-BE49-F238E27FC236}">
                <a16:creationId xmlns:a16="http://schemas.microsoft.com/office/drawing/2014/main" id="{D0AD14FE-D177-4354-BB70-C042A653CD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3984" y="3590258"/>
            <a:ext cx="680378" cy="680378"/>
          </a:xfrm>
          <a:prstGeom prst="rect">
            <a:avLst/>
          </a:prstGeom>
        </p:spPr>
      </p:pic>
      <p:sp>
        <p:nvSpPr>
          <p:cNvPr id="5" name="Rectangle: Rounded Corners 4">
            <a:extLst>
              <a:ext uri="{FF2B5EF4-FFF2-40B4-BE49-F238E27FC236}">
                <a16:creationId xmlns:a16="http://schemas.microsoft.com/office/drawing/2014/main" id="{E45AEB8A-3ACF-4DF7-9AB5-D01E3F9A3DB8}"/>
              </a:ext>
            </a:extLst>
          </p:cNvPr>
          <p:cNvSpPr/>
          <p:nvPr/>
        </p:nvSpPr>
        <p:spPr>
          <a:xfrm>
            <a:off x="2186860" y="2482624"/>
            <a:ext cx="7586059" cy="206943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bIns="108000" rtlCol="0" anchor="t"/>
          <a:lstStyle/>
          <a:p>
            <a:r>
              <a:rPr lang="en-US" sz="2800" dirty="0">
                <a:latin typeface="Gill Sans Light"/>
                <a:cs typeface="Arial" panose="020B0604020202020204" pitchFamily="34" charset="0"/>
              </a:rPr>
              <a:t>For all frames scheduled on the same link</a:t>
            </a:r>
          </a:p>
          <a:p>
            <a:pPr marL="457200" indent="-457200">
              <a:buFont typeface="Arial" panose="020B0604020202020204" pitchFamily="34" charset="0"/>
              <a:buChar char="•"/>
            </a:pPr>
            <a:r>
              <a:rPr lang="en-US" sz="2800" dirty="0">
                <a:latin typeface="Gill Sans Light"/>
                <a:cs typeface="Arial" panose="020B0604020202020204" pitchFamily="34" charset="0"/>
              </a:rPr>
              <a:t>check overlapping in any period instance</a:t>
            </a:r>
          </a:p>
          <a:p>
            <a:pPr marL="457200" indent="-457200">
              <a:buFont typeface="Arial" panose="020B0604020202020204" pitchFamily="34" charset="0"/>
              <a:buChar char="•"/>
            </a:pPr>
            <a:r>
              <a:rPr lang="en-US" sz="2800" dirty="0">
                <a:latin typeface="Gill Sans Light"/>
                <a:cs typeface="Arial" panose="020B0604020202020204" pitchFamily="34" charset="0"/>
              </a:rPr>
              <a:t>until </a:t>
            </a:r>
            <a:r>
              <a:rPr lang="en-US" sz="2800" dirty="0" err="1">
                <a:latin typeface="Gill Sans Light"/>
                <a:cs typeface="Arial" panose="020B0604020202020204" pitchFamily="34" charset="0"/>
              </a:rPr>
              <a:t>hyperperiod</a:t>
            </a:r>
            <a:r>
              <a:rPr lang="en-US" sz="2800" dirty="0">
                <a:latin typeface="Gill Sans Light"/>
                <a:cs typeface="Arial" panose="020B0604020202020204" pitchFamily="34" charset="0"/>
              </a:rPr>
              <a:t> of the two considered periods</a:t>
            </a:r>
          </a:p>
        </p:txBody>
      </p:sp>
    </p:spTree>
    <p:extLst>
      <p:ext uri="{BB962C8B-B14F-4D97-AF65-F5344CB8AC3E}">
        <p14:creationId xmlns:p14="http://schemas.microsoft.com/office/powerpoint/2010/main" val="176242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fltVal val="0"/>
                                          </p:val>
                                        </p:tav>
                                        <p:tav tm="100000">
                                          <p:val>
                                            <p:strVal val="#ppt_w"/>
                                          </p:val>
                                        </p:tav>
                                      </p:tavLst>
                                    </p:anim>
                                    <p:anim calcmode="lin" valueType="num">
                                      <p:cBhvr>
                                        <p:cTn id="27" dur="500" fill="hold"/>
                                        <p:tgtEl>
                                          <p:spTgt spid="60"/>
                                        </p:tgtEl>
                                        <p:attrNameLst>
                                          <p:attrName>ppt_h</p:attrName>
                                        </p:attrNameLst>
                                      </p:cBhvr>
                                      <p:tavLst>
                                        <p:tav tm="0">
                                          <p:val>
                                            <p:fltVal val="0"/>
                                          </p:val>
                                        </p:tav>
                                        <p:tav tm="100000">
                                          <p:val>
                                            <p:strVal val="#ppt_h"/>
                                          </p:val>
                                        </p:tav>
                                      </p:tavLst>
                                    </p:anim>
                                    <p:animEffect transition="in" filter="fad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1000"/>
                                        <p:tgtEl>
                                          <p:spTgt spid="67"/>
                                        </p:tgtEl>
                                      </p:cBhvr>
                                    </p:animEffect>
                                    <p:anim calcmode="lin" valueType="num">
                                      <p:cBhvr>
                                        <p:cTn id="34" dur="1000" fill="hold"/>
                                        <p:tgtEl>
                                          <p:spTgt spid="67"/>
                                        </p:tgtEl>
                                        <p:attrNameLst>
                                          <p:attrName>ppt_x</p:attrName>
                                        </p:attrNameLst>
                                      </p:cBhvr>
                                      <p:tavLst>
                                        <p:tav tm="0">
                                          <p:val>
                                            <p:strVal val="#ppt_x"/>
                                          </p:val>
                                        </p:tav>
                                        <p:tav tm="100000">
                                          <p:val>
                                            <p:strVal val="#ppt_x"/>
                                          </p:val>
                                        </p:tav>
                                      </p:tavLst>
                                    </p:anim>
                                    <p:anim calcmode="lin" valueType="num">
                                      <p:cBhvr>
                                        <p:cTn id="3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Virtual link constraints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2412705" y="2005420"/>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2414098"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3031672"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3649246"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4266820"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4884394"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5501968"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6119542"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6737116"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7354690"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972264"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8589838"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9207412"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9824986"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10442560" y="1918224"/>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917442" y="2129953"/>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2244821" y="2134727"/>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6387" y="1918224"/>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1019722" y="1918224"/>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0020FCC1-E74D-452C-B01B-4E61B9B3229A}"/>
              </a:ext>
            </a:extLst>
          </p:cNvPr>
          <p:cNvCxnSpPr/>
          <p:nvPr/>
        </p:nvCxnSpPr>
        <p:spPr>
          <a:xfrm>
            <a:off x="2412705" y="3435949"/>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95B3BC4-1961-4924-B46B-E433D6BFFE97}"/>
              </a:ext>
            </a:extLst>
          </p:cNvPr>
          <p:cNvCxnSpPr/>
          <p:nvPr/>
        </p:nvCxnSpPr>
        <p:spPr>
          <a:xfrm>
            <a:off x="2414098"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8BF796F3-BBCD-45E4-887B-DB8D7D4DC63B}"/>
              </a:ext>
            </a:extLst>
          </p:cNvPr>
          <p:cNvCxnSpPr/>
          <p:nvPr/>
        </p:nvCxnSpPr>
        <p:spPr>
          <a:xfrm>
            <a:off x="3031672"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462DEFFF-446D-49F2-A66F-9EAB0181E464}"/>
              </a:ext>
            </a:extLst>
          </p:cNvPr>
          <p:cNvCxnSpPr/>
          <p:nvPr/>
        </p:nvCxnSpPr>
        <p:spPr>
          <a:xfrm>
            <a:off x="3649246"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47D73EB-9652-4778-83A3-A55F420F98AC}"/>
              </a:ext>
            </a:extLst>
          </p:cNvPr>
          <p:cNvCxnSpPr/>
          <p:nvPr/>
        </p:nvCxnSpPr>
        <p:spPr>
          <a:xfrm>
            <a:off x="4266820"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F34514CD-9209-4013-8FD9-88A8BAA511D0}"/>
              </a:ext>
            </a:extLst>
          </p:cNvPr>
          <p:cNvCxnSpPr/>
          <p:nvPr/>
        </p:nvCxnSpPr>
        <p:spPr>
          <a:xfrm>
            <a:off x="4884394"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C3FA27FA-5491-401F-93A8-6431C45FB7F0}"/>
              </a:ext>
            </a:extLst>
          </p:cNvPr>
          <p:cNvCxnSpPr/>
          <p:nvPr/>
        </p:nvCxnSpPr>
        <p:spPr>
          <a:xfrm>
            <a:off x="5501968"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AD4E48C5-6AAF-4F5A-8283-EE5DB6BCB809}"/>
              </a:ext>
            </a:extLst>
          </p:cNvPr>
          <p:cNvCxnSpPr/>
          <p:nvPr/>
        </p:nvCxnSpPr>
        <p:spPr>
          <a:xfrm>
            <a:off x="6119542"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3649DEA-8B7D-4CB4-A883-FD2B4F80A225}"/>
              </a:ext>
            </a:extLst>
          </p:cNvPr>
          <p:cNvCxnSpPr/>
          <p:nvPr/>
        </p:nvCxnSpPr>
        <p:spPr>
          <a:xfrm>
            <a:off x="6737116"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A3B1150-680B-427C-AD07-F94EE9D684A7}"/>
              </a:ext>
            </a:extLst>
          </p:cNvPr>
          <p:cNvCxnSpPr/>
          <p:nvPr/>
        </p:nvCxnSpPr>
        <p:spPr>
          <a:xfrm>
            <a:off x="7354690"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038D88A-3F15-4280-83F3-38D6CFE5FD43}"/>
              </a:ext>
            </a:extLst>
          </p:cNvPr>
          <p:cNvCxnSpPr/>
          <p:nvPr/>
        </p:nvCxnSpPr>
        <p:spPr>
          <a:xfrm>
            <a:off x="7972264"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0A06372-6857-4EE5-8F5C-F18B516AE325}"/>
              </a:ext>
            </a:extLst>
          </p:cNvPr>
          <p:cNvCxnSpPr/>
          <p:nvPr/>
        </p:nvCxnSpPr>
        <p:spPr>
          <a:xfrm>
            <a:off x="8589838"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7EBBA67E-51BA-4860-B7FD-B3DB874103FF}"/>
              </a:ext>
            </a:extLst>
          </p:cNvPr>
          <p:cNvCxnSpPr/>
          <p:nvPr/>
        </p:nvCxnSpPr>
        <p:spPr>
          <a:xfrm>
            <a:off x="9207412"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A4A2AE0-3928-4C2F-B8F9-8FFE5DD8DBB4}"/>
              </a:ext>
            </a:extLst>
          </p:cNvPr>
          <p:cNvCxnSpPr/>
          <p:nvPr/>
        </p:nvCxnSpPr>
        <p:spPr>
          <a:xfrm>
            <a:off x="9824986" y="334875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E2C7A97-8E65-4E7E-8182-B8F4C1568651}"/>
              </a:ext>
            </a:extLst>
          </p:cNvPr>
          <p:cNvCxnSpPr/>
          <p:nvPr/>
        </p:nvCxnSpPr>
        <p:spPr>
          <a:xfrm>
            <a:off x="10442560" y="3348753"/>
            <a:ext cx="0" cy="252000"/>
          </a:xfrm>
          <a:prstGeom prst="line">
            <a:avLst/>
          </a:prstGeom>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C367089A-0EF4-4A97-95D2-196F39C3D122}"/>
              </a:ext>
            </a:extLst>
          </p:cNvPr>
          <p:cNvSpPr/>
          <p:nvPr/>
        </p:nvSpPr>
        <p:spPr>
          <a:xfrm>
            <a:off x="10917442" y="3560482"/>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48" name="Rectangle 47">
            <a:extLst>
              <a:ext uri="{FF2B5EF4-FFF2-40B4-BE49-F238E27FC236}">
                <a16:creationId xmlns:a16="http://schemas.microsoft.com/office/drawing/2014/main" id="{145EC007-42C5-486A-9A79-116DF260A3AA}"/>
              </a:ext>
            </a:extLst>
          </p:cNvPr>
          <p:cNvSpPr/>
          <p:nvPr/>
        </p:nvSpPr>
        <p:spPr>
          <a:xfrm>
            <a:off x="2244821" y="3565256"/>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49" name="Graphic 48" descr="Envelope">
            <a:extLst>
              <a:ext uri="{FF2B5EF4-FFF2-40B4-BE49-F238E27FC236}">
                <a16:creationId xmlns:a16="http://schemas.microsoft.com/office/drawing/2014/main" id="{7BC1D588-5853-4DCC-9C1C-8170C5EF0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5883" y="2866620"/>
            <a:ext cx="680378" cy="680378"/>
          </a:xfrm>
          <a:prstGeom prst="rect">
            <a:avLst/>
          </a:prstGeom>
        </p:spPr>
      </p:pic>
      <p:cxnSp>
        <p:nvCxnSpPr>
          <p:cNvPr id="50" name="Straight Connector 49">
            <a:extLst>
              <a:ext uri="{FF2B5EF4-FFF2-40B4-BE49-F238E27FC236}">
                <a16:creationId xmlns:a16="http://schemas.microsoft.com/office/drawing/2014/main" id="{031E5597-60B7-42D7-B36E-FE2F11CD2D57}"/>
              </a:ext>
            </a:extLst>
          </p:cNvPr>
          <p:cNvCxnSpPr/>
          <p:nvPr/>
        </p:nvCxnSpPr>
        <p:spPr>
          <a:xfrm>
            <a:off x="11019722" y="3348753"/>
            <a:ext cx="0" cy="252000"/>
          </a:xfrm>
          <a:prstGeom prst="line">
            <a:avLst/>
          </a:prstGeom>
        </p:spPr>
        <p:style>
          <a:lnRef idx="2">
            <a:schemeClr val="dk1"/>
          </a:lnRef>
          <a:fillRef idx="0">
            <a:schemeClr val="dk1"/>
          </a:fillRef>
          <a:effectRef idx="1">
            <a:schemeClr val="dk1"/>
          </a:effectRef>
          <a:fontRef idx="minor">
            <a:schemeClr val="tx1"/>
          </a:fontRef>
        </p:style>
      </p:cxnSp>
      <p:sp>
        <p:nvSpPr>
          <p:cNvPr id="51" name="Optimize schedule with respect to certain properties…">
            <a:extLst>
              <a:ext uri="{FF2B5EF4-FFF2-40B4-BE49-F238E27FC236}">
                <a16:creationId xmlns:a16="http://schemas.microsoft.com/office/drawing/2014/main" id="{DF7EF15F-3635-40CD-87BA-EC2D75C840DD}"/>
              </a:ext>
            </a:extLst>
          </p:cNvPr>
          <p:cNvSpPr txBox="1"/>
          <p:nvPr/>
        </p:nvSpPr>
        <p:spPr>
          <a:xfrm>
            <a:off x="1318088" y="788689"/>
            <a:ext cx="866633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A frame must be received before it is forwarded</a:t>
            </a:r>
          </a:p>
        </p:txBody>
      </p:sp>
      <p:sp>
        <p:nvSpPr>
          <p:cNvPr id="52" name="Optimize schedule with respect to certain properties…">
            <a:extLst>
              <a:ext uri="{FF2B5EF4-FFF2-40B4-BE49-F238E27FC236}">
                <a16:creationId xmlns:a16="http://schemas.microsoft.com/office/drawing/2014/main" id="{B3821943-7271-4A06-9C49-99AECC25D53F}"/>
              </a:ext>
            </a:extLst>
          </p:cNvPr>
          <p:cNvSpPr txBox="1"/>
          <p:nvPr/>
        </p:nvSpPr>
        <p:spPr>
          <a:xfrm>
            <a:off x="696798" y="1515494"/>
            <a:ext cx="130619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Device </a:t>
            </a:r>
            <a:r>
              <a:rPr lang="en-US" sz="2800" dirty="0" err="1">
                <a:latin typeface="Gill Sans Nova Light" panose="020B0302020104020203" pitchFamily="34" charset="0"/>
              </a:rPr>
              <a:t>i</a:t>
            </a:r>
            <a:endParaRPr lang="en-US" sz="2800" dirty="0">
              <a:latin typeface="Gill Sans Nova Light" panose="020B0302020104020203" pitchFamily="34" charset="0"/>
            </a:endParaRPr>
          </a:p>
        </p:txBody>
      </p:sp>
      <p:sp>
        <p:nvSpPr>
          <p:cNvPr id="53" name="Optimize schedule with respect to certain properties…">
            <a:extLst>
              <a:ext uri="{FF2B5EF4-FFF2-40B4-BE49-F238E27FC236}">
                <a16:creationId xmlns:a16="http://schemas.microsoft.com/office/drawing/2014/main" id="{4B94762D-D36E-4BD6-9485-8BD11D01A82C}"/>
              </a:ext>
            </a:extLst>
          </p:cNvPr>
          <p:cNvSpPr txBox="1"/>
          <p:nvPr/>
        </p:nvSpPr>
        <p:spPr>
          <a:xfrm>
            <a:off x="695404" y="3038210"/>
            <a:ext cx="1671603"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Device i+1</a:t>
            </a:r>
          </a:p>
        </p:txBody>
      </p:sp>
      <p:pic>
        <p:nvPicPr>
          <p:cNvPr id="54" name="Graphic 53" descr="Envelope">
            <a:extLst>
              <a:ext uri="{FF2B5EF4-FFF2-40B4-BE49-F238E27FC236}">
                <a16:creationId xmlns:a16="http://schemas.microsoft.com/office/drawing/2014/main" id="{06031113-26F3-4E73-B464-6E0F001985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0407" y="3371524"/>
            <a:ext cx="680378" cy="680378"/>
          </a:xfrm>
          <a:prstGeom prst="rect">
            <a:avLst/>
          </a:prstGeom>
        </p:spPr>
      </p:pic>
      <p:cxnSp>
        <p:nvCxnSpPr>
          <p:cNvPr id="55" name="Straight Arrow Connector 54">
            <a:extLst>
              <a:ext uri="{FF2B5EF4-FFF2-40B4-BE49-F238E27FC236}">
                <a16:creationId xmlns:a16="http://schemas.microsoft.com/office/drawing/2014/main" id="{39E30261-4371-4FB3-807A-E5075C0758F0}"/>
              </a:ext>
            </a:extLst>
          </p:cNvPr>
          <p:cNvCxnSpPr>
            <a:cxnSpLocks/>
          </p:cNvCxnSpPr>
          <p:nvPr/>
        </p:nvCxnSpPr>
        <p:spPr>
          <a:xfrm flipH="1" flipV="1">
            <a:off x="4266821" y="2492376"/>
            <a:ext cx="2470295" cy="539575"/>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44E2A107-CF29-42A9-83A0-19FA94BC84CE}"/>
              </a:ext>
            </a:extLst>
          </p:cNvPr>
          <p:cNvCxnSpPr>
            <a:cxnSpLocks/>
          </p:cNvCxnSpPr>
          <p:nvPr/>
        </p:nvCxnSpPr>
        <p:spPr>
          <a:xfrm flipH="1" flipV="1">
            <a:off x="9185217" y="3912669"/>
            <a:ext cx="1328996" cy="292388"/>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F0680C29-1B36-44D3-8918-A08686B50C40}"/>
              </a:ext>
            </a:extLst>
          </p:cNvPr>
          <p:cNvCxnSpPr>
            <a:cxnSpLocks/>
          </p:cNvCxnSpPr>
          <p:nvPr/>
        </p:nvCxnSpPr>
        <p:spPr>
          <a:xfrm>
            <a:off x="4306765" y="3756851"/>
            <a:ext cx="240911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58" name="Rectangle 57">
            <a:extLst>
              <a:ext uri="{FF2B5EF4-FFF2-40B4-BE49-F238E27FC236}">
                <a16:creationId xmlns:a16="http://schemas.microsoft.com/office/drawing/2014/main" id="{0C60AFC8-31E3-42E9-BE9D-28E2F8DD2955}"/>
              </a:ext>
            </a:extLst>
          </p:cNvPr>
          <p:cNvSpPr/>
          <p:nvPr/>
        </p:nvSpPr>
        <p:spPr>
          <a:xfrm>
            <a:off x="4757682" y="3755012"/>
            <a:ext cx="1627690" cy="584775"/>
          </a:xfrm>
          <a:prstGeom prst="rect">
            <a:avLst/>
          </a:prstGeom>
        </p:spPr>
        <p:txBody>
          <a:bodyPr wrap="none">
            <a:spAutoFit/>
          </a:bodyPr>
          <a:lstStyle/>
          <a:p>
            <a:r>
              <a:rPr lang="el-GR" sz="3200" b="1" dirty="0">
                <a:latin typeface="Gill Sans Nova Light" panose="020B0302020104020203" pitchFamily="34" charset="0"/>
              </a:rPr>
              <a:t>δ</a:t>
            </a:r>
            <a:r>
              <a:rPr lang="de-AT" sz="2000" dirty="0" err="1">
                <a:latin typeface="Gill Sans Nova Light" panose="020B0302020104020203" pitchFamily="34" charset="0"/>
              </a:rPr>
              <a:t>transmission</a:t>
            </a:r>
            <a:endParaRPr lang="en-US" sz="3200" dirty="0"/>
          </a:p>
        </p:txBody>
      </p:sp>
      <p:sp>
        <p:nvSpPr>
          <p:cNvPr id="30" name="Rectangle 29">
            <a:extLst>
              <a:ext uri="{FF2B5EF4-FFF2-40B4-BE49-F238E27FC236}">
                <a16:creationId xmlns:a16="http://schemas.microsoft.com/office/drawing/2014/main" id="{4BA69453-D592-4B91-950A-4ECB2DCF311C}"/>
              </a:ext>
            </a:extLst>
          </p:cNvPr>
          <p:cNvSpPr/>
          <p:nvPr/>
        </p:nvSpPr>
        <p:spPr>
          <a:xfrm>
            <a:off x="7227556" y="3736743"/>
            <a:ext cx="1480213" cy="584775"/>
          </a:xfrm>
          <a:prstGeom prst="rect">
            <a:avLst/>
          </a:prstGeom>
        </p:spPr>
        <p:txBody>
          <a:bodyPr wrap="none">
            <a:spAutoFit/>
          </a:bodyPr>
          <a:lstStyle/>
          <a:p>
            <a:r>
              <a:rPr lang="el-GR" sz="3200" b="1" dirty="0">
                <a:latin typeface="Gill Sans Nova Light" panose="020B0302020104020203" pitchFamily="34" charset="0"/>
              </a:rPr>
              <a:t>δ</a:t>
            </a:r>
            <a:r>
              <a:rPr lang="de-AT" sz="2000" dirty="0" err="1">
                <a:latin typeface="Gill Sans Nova Light" panose="020B0302020104020203" pitchFamily="34" charset="0"/>
              </a:rPr>
              <a:t>forwarding</a:t>
            </a:r>
            <a:endParaRPr lang="en-US" sz="3200" dirty="0"/>
          </a:p>
        </p:txBody>
      </p:sp>
      <p:cxnSp>
        <p:nvCxnSpPr>
          <p:cNvPr id="59" name="Straight Arrow Connector 58">
            <a:extLst>
              <a:ext uri="{FF2B5EF4-FFF2-40B4-BE49-F238E27FC236}">
                <a16:creationId xmlns:a16="http://schemas.microsoft.com/office/drawing/2014/main" id="{000B1ADB-33C0-436C-8A7A-03293C19692B}"/>
              </a:ext>
            </a:extLst>
          </p:cNvPr>
          <p:cNvCxnSpPr>
            <a:cxnSpLocks/>
          </p:cNvCxnSpPr>
          <p:nvPr/>
        </p:nvCxnSpPr>
        <p:spPr>
          <a:xfrm>
            <a:off x="7354690" y="3756851"/>
            <a:ext cx="1235148"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CF8EDB3E-756E-4DC2-8DA8-3297DFCF056B}"/>
              </a:ext>
            </a:extLst>
          </p:cNvPr>
          <p:cNvSpPr/>
          <p:nvPr/>
        </p:nvSpPr>
        <p:spPr>
          <a:xfrm>
            <a:off x="786408" y="4359266"/>
            <a:ext cx="7713330" cy="584775"/>
          </a:xfrm>
          <a:prstGeom prst="rect">
            <a:avLst/>
          </a:prstGeom>
        </p:spPr>
        <p:txBody>
          <a:bodyPr wrap="none">
            <a:spAutoFit/>
          </a:bodyPr>
          <a:lstStyle/>
          <a:p>
            <a:r>
              <a:rPr lang="el-GR" sz="3200" b="1" dirty="0">
                <a:latin typeface="Gill Sans Nova Light" panose="020B0302020104020203" pitchFamily="34" charset="0"/>
              </a:rPr>
              <a:t>δ</a:t>
            </a:r>
            <a:r>
              <a:rPr lang="de-AT" sz="2000" dirty="0" err="1">
                <a:latin typeface="Gill Sans Nova Light" panose="020B0302020104020203" pitchFamily="34" charset="0"/>
              </a:rPr>
              <a:t>transmission</a:t>
            </a:r>
            <a:r>
              <a:rPr lang="de-AT" sz="2000" dirty="0">
                <a:latin typeface="Gill Sans Nova Light" panose="020B0302020104020203" pitchFamily="34" charset="0"/>
              </a:rPr>
              <a:t> = Wire Delay + Port </a:t>
            </a:r>
            <a:r>
              <a:rPr lang="de-AT" sz="2000" dirty="0" err="1">
                <a:latin typeface="Gill Sans Nova Light" panose="020B0302020104020203" pitchFamily="34" charset="0"/>
              </a:rPr>
              <a:t>delays</a:t>
            </a:r>
            <a:r>
              <a:rPr lang="de-AT" sz="2000" dirty="0">
                <a:latin typeface="Gill Sans Nova Light" panose="020B0302020104020203" pitchFamily="34" charset="0"/>
              </a:rPr>
              <a:t> + Transmission </a:t>
            </a:r>
            <a:r>
              <a:rPr lang="de-AT" sz="2000" dirty="0" err="1">
                <a:latin typeface="Gill Sans Nova Light" panose="020B0302020104020203" pitchFamily="34" charset="0"/>
              </a:rPr>
              <a:t>delay</a:t>
            </a:r>
            <a:r>
              <a:rPr lang="de-AT" sz="2000" dirty="0">
                <a:latin typeface="Gill Sans Nova Light" panose="020B0302020104020203" pitchFamily="34" charset="0"/>
              </a:rPr>
              <a:t> + </a:t>
            </a:r>
            <a:r>
              <a:rPr lang="de-AT" sz="2000" b="1" dirty="0">
                <a:latin typeface="Gill Sans Nova Light" panose="020B0302020104020203" pitchFamily="34" charset="0"/>
              </a:rPr>
              <a:t>Precision</a:t>
            </a:r>
            <a:endParaRPr lang="en-US" sz="3200" b="1" dirty="0"/>
          </a:p>
        </p:txBody>
      </p:sp>
      <p:sp>
        <p:nvSpPr>
          <p:cNvPr id="63" name="Rectangle 62">
            <a:extLst>
              <a:ext uri="{FF2B5EF4-FFF2-40B4-BE49-F238E27FC236}">
                <a16:creationId xmlns:a16="http://schemas.microsoft.com/office/drawing/2014/main" id="{526B2F46-14D9-43C9-9EF1-B8989195119B}"/>
              </a:ext>
            </a:extLst>
          </p:cNvPr>
          <p:cNvSpPr/>
          <p:nvPr/>
        </p:nvSpPr>
        <p:spPr>
          <a:xfrm>
            <a:off x="810836" y="4985586"/>
            <a:ext cx="4130746" cy="584775"/>
          </a:xfrm>
          <a:prstGeom prst="rect">
            <a:avLst/>
          </a:prstGeom>
        </p:spPr>
        <p:txBody>
          <a:bodyPr wrap="none">
            <a:spAutoFit/>
          </a:bodyPr>
          <a:lstStyle/>
          <a:p>
            <a:r>
              <a:rPr lang="el-GR" sz="3200" b="1" dirty="0">
                <a:latin typeface="Gill Sans Nova Light" panose="020B0302020104020203" pitchFamily="34" charset="0"/>
              </a:rPr>
              <a:t>δ</a:t>
            </a:r>
            <a:r>
              <a:rPr lang="de-AT" sz="2000" dirty="0" err="1">
                <a:latin typeface="Gill Sans Nova Light" panose="020B0302020104020203" pitchFamily="34" charset="0"/>
              </a:rPr>
              <a:t>forwarding</a:t>
            </a:r>
            <a:r>
              <a:rPr lang="de-AT" sz="2000" dirty="0">
                <a:latin typeface="Gill Sans Nova Light" panose="020B0302020104020203" pitchFamily="34" charset="0"/>
              </a:rPr>
              <a:t> = Switch </a:t>
            </a:r>
            <a:r>
              <a:rPr lang="de-AT" sz="2000" dirty="0" err="1">
                <a:latin typeface="Gill Sans Nova Light" panose="020B0302020104020203" pitchFamily="34" charset="0"/>
              </a:rPr>
              <a:t>forwarding</a:t>
            </a:r>
            <a:r>
              <a:rPr lang="de-AT" sz="2000" dirty="0">
                <a:latin typeface="Gill Sans Nova Light" panose="020B0302020104020203" pitchFamily="34" charset="0"/>
              </a:rPr>
              <a:t> </a:t>
            </a:r>
            <a:r>
              <a:rPr lang="de-AT" sz="2000" dirty="0" err="1">
                <a:latin typeface="Gill Sans Nova Light" panose="020B0302020104020203" pitchFamily="34" charset="0"/>
              </a:rPr>
              <a:t>delay</a:t>
            </a:r>
            <a:endParaRPr lang="en-US" sz="3200" dirty="0"/>
          </a:p>
        </p:txBody>
      </p:sp>
    </p:spTree>
    <p:extLst>
      <p:ext uri="{BB962C8B-B14F-4D97-AF65-F5344CB8AC3E}">
        <p14:creationId xmlns:p14="http://schemas.microsoft.com/office/powerpoint/2010/main" val="3377971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Correctness conditions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1514210" y="2107683"/>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1515603"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2133177"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2750751"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3368325"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3985899"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4603473"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5221047"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5838621"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6456195"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073769"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7691343"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8308917"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8926491" y="202048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9544065" y="2020487"/>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018947" y="2232216"/>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1346326" y="2236990"/>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0648" y="1546577"/>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0121227" y="2020487"/>
            <a:ext cx="0" cy="252000"/>
          </a:xfrm>
          <a:prstGeom prst="line">
            <a:avLst/>
          </a:prstGeom>
        </p:spPr>
        <p:style>
          <a:lnRef idx="2">
            <a:schemeClr val="dk1"/>
          </a:lnRef>
          <a:fillRef idx="0">
            <a:schemeClr val="dk1"/>
          </a:fillRef>
          <a:effectRef idx="1">
            <a:schemeClr val="dk1"/>
          </a:effectRef>
          <a:fontRef idx="minor">
            <a:schemeClr val="tx1"/>
          </a:fontRef>
        </p:style>
      </p:cxnSp>
      <p:pic>
        <p:nvPicPr>
          <p:cNvPr id="49" name="Graphic 48" descr="Envelope">
            <a:extLst>
              <a:ext uri="{FF2B5EF4-FFF2-40B4-BE49-F238E27FC236}">
                <a16:creationId xmlns:a16="http://schemas.microsoft.com/office/drawing/2014/main" id="{7BC1D588-5853-4DCC-9C1C-8170C5EF0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2567" y="2006883"/>
            <a:ext cx="680378" cy="680378"/>
          </a:xfrm>
          <a:prstGeom prst="rect">
            <a:avLst/>
          </a:prstGeom>
        </p:spPr>
      </p:pic>
      <p:sp>
        <p:nvSpPr>
          <p:cNvPr id="51" name="Optimize schedule with respect to certain properties…">
            <a:extLst>
              <a:ext uri="{FF2B5EF4-FFF2-40B4-BE49-F238E27FC236}">
                <a16:creationId xmlns:a16="http://schemas.microsoft.com/office/drawing/2014/main" id="{806641E4-4D32-465B-B211-9B65BCD72B5C}"/>
              </a:ext>
            </a:extLst>
          </p:cNvPr>
          <p:cNvSpPr txBox="1"/>
          <p:nvPr/>
        </p:nvSpPr>
        <p:spPr>
          <a:xfrm>
            <a:off x="1318088" y="788689"/>
            <a:ext cx="866633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Memory buffer constraints</a:t>
            </a:r>
          </a:p>
        </p:txBody>
      </p:sp>
      <p:cxnSp>
        <p:nvCxnSpPr>
          <p:cNvPr id="52" name="Straight Arrow Connector 51">
            <a:extLst>
              <a:ext uri="{FF2B5EF4-FFF2-40B4-BE49-F238E27FC236}">
                <a16:creationId xmlns:a16="http://schemas.microsoft.com/office/drawing/2014/main" id="{E42E4910-F6C7-4A75-A661-36BDD57CF168}"/>
              </a:ext>
            </a:extLst>
          </p:cNvPr>
          <p:cNvCxnSpPr>
            <a:cxnSpLocks/>
          </p:cNvCxnSpPr>
          <p:nvPr/>
        </p:nvCxnSpPr>
        <p:spPr>
          <a:xfrm>
            <a:off x="4017881" y="2422340"/>
            <a:ext cx="3036261"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B6E7A9D9-147B-446D-B2E5-4D95EEDF8100}"/>
              </a:ext>
            </a:extLst>
          </p:cNvPr>
          <p:cNvSpPr/>
          <p:nvPr/>
        </p:nvSpPr>
        <p:spPr>
          <a:xfrm>
            <a:off x="2430096" y="2509537"/>
            <a:ext cx="6446637" cy="400110"/>
          </a:xfrm>
          <a:prstGeom prst="rect">
            <a:avLst/>
          </a:prstGeom>
        </p:spPr>
        <p:txBody>
          <a:bodyPr wrap="none">
            <a:spAutoFit/>
          </a:bodyPr>
          <a:lstStyle/>
          <a:p>
            <a:r>
              <a:rPr lang="de-AT" sz="2000" dirty="0">
                <a:latin typeface="Gill Sans Nova Light" panose="020B0302020104020203" pitchFamily="34" charset="0"/>
              </a:rPr>
              <a:t>Maximum </a:t>
            </a:r>
            <a:r>
              <a:rPr lang="de-AT" sz="2000" dirty="0" err="1">
                <a:latin typeface="Gill Sans Nova Light" panose="020B0302020104020203" pitchFamily="34" charset="0"/>
              </a:rPr>
              <a:t>allowed</a:t>
            </a:r>
            <a:r>
              <a:rPr lang="de-AT" sz="2000" dirty="0">
                <a:latin typeface="Gill Sans Nova Light" panose="020B0302020104020203" pitchFamily="34" charset="0"/>
              </a:rPr>
              <a:t> time </a:t>
            </a:r>
            <a:r>
              <a:rPr lang="de-AT" sz="2000" dirty="0" err="1">
                <a:latin typeface="Gill Sans Nova Light" panose="020B0302020104020203" pitchFamily="34" charset="0"/>
              </a:rPr>
              <a:t>for</a:t>
            </a:r>
            <a:r>
              <a:rPr lang="de-AT" sz="2000" dirty="0">
                <a:latin typeface="Gill Sans Nova Light" panose="020B0302020104020203" pitchFamily="34" charset="0"/>
              </a:rPr>
              <a:t> </a:t>
            </a:r>
            <a:r>
              <a:rPr lang="de-AT" sz="2000" dirty="0" err="1">
                <a:latin typeface="Gill Sans Nova Light" panose="020B0302020104020203" pitchFamily="34" charset="0"/>
              </a:rPr>
              <a:t>frame</a:t>
            </a:r>
            <a:r>
              <a:rPr lang="de-AT" sz="2000" dirty="0">
                <a:latin typeface="Gill Sans Nova Light" panose="020B0302020104020203" pitchFamily="34" charset="0"/>
              </a:rPr>
              <a:t> </a:t>
            </a:r>
            <a:r>
              <a:rPr lang="de-AT" sz="2000" dirty="0" err="1">
                <a:latin typeface="Gill Sans Nova Light" panose="020B0302020104020203" pitchFamily="34" charset="0"/>
              </a:rPr>
              <a:t>to</a:t>
            </a:r>
            <a:r>
              <a:rPr lang="de-AT" sz="2000" dirty="0">
                <a:latin typeface="Gill Sans Nova Light" panose="020B0302020104020203" pitchFamily="34" charset="0"/>
              </a:rPr>
              <a:t> </a:t>
            </a:r>
            <a:r>
              <a:rPr lang="de-AT" sz="2000" dirty="0" err="1">
                <a:latin typeface="Gill Sans Nova Light" panose="020B0302020104020203" pitchFamily="34" charset="0"/>
              </a:rPr>
              <a:t>be</a:t>
            </a:r>
            <a:r>
              <a:rPr lang="de-AT" sz="2000" dirty="0">
                <a:latin typeface="Gill Sans Nova Light" panose="020B0302020104020203" pitchFamily="34" charset="0"/>
              </a:rPr>
              <a:t> </a:t>
            </a:r>
            <a:r>
              <a:rPr lang="de-AT" sz="2000" dirty="0" err="1">
                <a:latin typeface="Gill Sans Nova Light" panose="020B0302020104020203" pitchFamily="34" charset="0"/>
              </a:rPr>
              <a:t>stored</a:t>
            </a:r>
            <a:r>
              <a:rPr lang="de-AT" sz="2000" dirty="0">
                <a:latin typeface="Gill Sans Nova Light" panose="020B0302020104020203" pitchFamily="34" charset="0"/>
              </a:rPr>
              <a:t> in switch </a:t>
            </a:r>
            <a:r>
              <a:rPr lang="de-AT" sz="2000" dirty="0" err="1">
                <a:latin typeface="Gill Sans Nova Light" panose="020B0302020104020203" pitchFamily="34" charset="0"/>
              </a:rPr>
              <a:t>buffer</a:t>
            </a:r>
            <a:endParaRPr lang="en-US" sz="2000" dirty="0"/>
          </a:p>
        </p:txBody>
      </p:sp>
      <p:pic>
        <p:nvPicPr>
          <p:cNvPr id="7" name="Picture 6">
            <a:extLst>
              <a:ext uri="{FF2B5EF4-FFF2-40B4-BE49-F238E27FC236}">
                <a16:creationId xmlns:a16="http://schemas.microsoft.com/office/drawing/2014/main" id="{84B591A7-DE2E-46B7-BE5B-6EE3B83867B8}"/>
              </a:ext>
            </a:extLst>
          </p:cNvPr>
          <p:cNvPicPr>
            <a:picLocks noChangeAspect="1"/>
          </p:cNvPicPr>
          <p:nvPr/>
        </p:nvPicPr>
        <p:blipFill>
          <a:blip r:embed="rId6"/>
          <a:stretch>
            <a:fillRect/>
          </a:stretch>
        </p:blipFill>
        <p:spPr>
          <a:xfrm>
            <a:off x="82248" y="3356934"/>
            <a:ext cx="5811236" cy="2939016"/>
          </a:xfrm>
          <a:prstGeom prst="rect">
            <a:avLst/>
          </a:prstGeom>
        </p:spPr>
      </p:pic>
      <p:pic>
        <p:nvPicPr>
          <p:cNvPr id="31" name="Picture 30">
            <a:extLst>
              <a:ext uri="{FF2B5EF4-FFF2-40B4-BE49-F238E27FC236}">
                <a16:creationId xmlns:a16="http://schemas.microsoft.com/office/drawing/2014/main" id="{5C905F01-A1FF-481A-8C0B-2F36982546CA}"/>
              </a:ext>
            </a:extLst>
          </p:cNvPr>
          <p:cNvPicPr>
            <a:picLocks noChangeAspect="1"/>
          </p:cNvPicPr>
          <p:nvPr/>
        </p:nvPicPr>
        <p:blipFill>
          <a:blip r:embed="rId7"/>
          <a:stretch>
            <a:fillRect/>
          </a:stretch>
        </p:blipFill>
        <p:spPr>
          <a:xfrm>
            <a:off x="6185638" y="3356934"/>
            <a:ext cx="5811236" cy="2939016"/>
          </a:xfrm>
          <a:prstGeom prst="rect">
            <a:avLst/>
          </a:prstGeom>
        </p:spPr>
      </p:pic>
      <p:sp>
        <p:nvSpPr>
          <p:cNvPr id="54" name="Optimize schedule with respect to certain properties…">
            <a:extLst>
              <a:ext uri="{FF2B5EF4-FFF2-40B4-BE49-F238E27FC236}">
                <a16:creationId xmlns:a16="http://schemas.microsoft.com/office/drawing/2014/main" id="{E794241B-EB03-4306-8909-B87A7E1E684F}"/>
              </a:ext>
            </a:extLst>
          </p:cNvPr>
          <p:cNvSpPr txBox="1"/>
          <p:nvPr/>
        </p:nvSpPr>
        <p:spPr>
          <a:xfrm>
            <a:off x="696798" y="1515494"/>
            <a:ext cx="1306198"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Device </a:t>
            </a:r>
            <a:r>
              <a:rPr lang="en-US" sz="2800" dirty="0" err="1">
                <a:latin typeface="Gill Sans Nova Light" panose="020B0302020104020203" pitchFamily="34" charset="0"/>
              </a:rPr>
              <a:t>i</a:t>
            </a:r>
            <a:endParaRPr lang="en-US" sz="2800" dirty="0">
              <a:latin typeface="Gill Sans Nova Light" panose="020B0302020104020203" pitchFamily="34" charset="0"/>
            </a:endParaRPr>
          </a:p>
        </p:txBody>
      </p:sp>
    </p:spTree>
    <p:extLst>
      <p:ext uri="{BB962C8B-B14F-4D97-AF65-F5344CB8AC3E}">
        <p14:creationId xmlns:p14="http://schemas.microsoft.com/office/powerpoint/2010/main" val="2409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dirty="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Nova Light" panose="020B0302020104020203" pitchFamily="34" charset="0"/>
              </a:rPr>
              <a:t>Correctness conditions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Nova Light" panose="020B0302020104020203" pitchFamily="34" charset="0"/>
              </a:rPr>
              <a:t>Copyright © </a:t>
            </a:r>
            <a:r>
              <a:rPr lang="en-US" altLang="de-DE" sz="1100" dirty="0" err="1">
                <a:solidFill>
                  <a:schemeClr val="bg1">
                    <a:lumMod val="50000"/>
                  </a:schemeClr>
                </a:solidFill>
                <a:latin typeface="Gill Sans Nova Light" panose="020B0302020104020203" pitchFamily="34" charset="0"/>
              </a:rPr>
              <a:t>TTTech</a:t>
            </a:r>
            <a:r>
              <a:rPr lang="en-US" altLang="de-DE" sz="1100" dirty="0">
                <a:solidFill>
                  <a:schemeClr val="bg1">
                    <a:lumMod val="50000"/>
                  </a:schemeClr>
                </a:solidFill>
                <a:latin typeface="Gill Sans Nova Light" panose="020B0302020104020203" pitchFamily="34" charset="0"/>
              </a:rPr>
              <a:t> </a:t>
            </a:r>
            <a:r>
              <a:rPr lang="en-US" altLang="de-DE" sz="1100" dirty="0" err="1">
                <a:solidFill>
                  <a:schemeClr val="bg1">
                    <a:lumMod val="50000"/>
                  </a:schemeClr>
                </a:solidFill>
                <a:latin typeface="Gill Sans Nova Light" panose="020B0302020104020203" pitchFamily="34" charset="0"/>
              </a:rPr>
              <a:t>Computertechnik</a:t>
            </a:r>
            <a:r>
              <a:rPr lang="en-US" altLang="de-DE" sz="1100" dirty="0">
                <a:solidFill>
                  <a:schemeClr val="bg1">
                    <a:lumMod val="50000"/>
                  </a:schemeClr>
                </a:solidFill>
                <a:latin typeface="Gill Sans Nova Light" panose="020B0302020104020203" pitchFamily="34" charset="0"/>
              </a:rPr>
              <a:t> AG. All rights reserved.</a:t>
            </a:r>
          </a:p>
        </p:txBody>
      </p:sp>
      <p:pic>
        <p:nvPicPr>
          <p:cNvPr id="9" name="Graphic 8" descr="Puzzle pieces">
            <a:extLst>
              <a:ext uri="{FF2B5EF4-FFF2-40B4-BE49-F238E27FC236}">
                <a16:creationId xmlns:a16="http://schemas.microsoft.com/office/drawing/2014/main" id="{48DD9517-8DDA-4E0D-A267-43943895E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5444041A-5AD2-4E26-9F28-8F2879D8380D}"/>
              </a:ext>
            </a:extLst>
          </p:cNvPr>
          <p:cNvCxnSpPr/>
          <p:nvPr/>
        </p:nvCxnSpPr>
        <p:spPr>
          <a:xfrm>
            <a:off x="1575426" y="1849661"/>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7024470-BCA5-48BD-AE84-30747593C75C}"/>
              </a:ext>
            </a:extLst>
          </p:cNvPr>
          <p:cNvCxnSpPr/>
          <p:nvPr/>
        </p:nvCxnSpPr>
        <p:spPr>
          <a:xfrm>
            <a:off x="1576819"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DCAA523-5766-40F1-B420-623777E00823}"/>
              </a:ext>
            </a:extLst>
          </p:cNvPr>
          <p:cNvCxnSpPr/>
          <p:nvPr/>
        </p:nvCxnSpPr>
        <p:spPr>
          <a:xfrm>
            <a:off x="2194393"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BEFDA30-EC0D-4A8E-A2CD-3F9939027825}"/>
              </a:ext>
            </a:extLst>
          </p:cNvPr>
          <p:cNvCxnSpPr/>
          <p:nvPr/>
        </p:nvCxnSpPr>
        <p:spPr>
          <a:xfrm>
            <a:off x="2811967"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E2E1AD7-6A90-4980-A8EB-B14A53FA916C}"/>
              </a:ext>
            </a:extLst>
          </p:cNvPr>
          <p:cNvCxnSpPr/>
          <p:nvPr/>
        </p:nvCxnSpPr>
        <p:spPr>
          <a:xfrm>
            <a:off x="3429541"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0FF66DB-5877-4685-B945-5130ED7FA2C4}"/>
              </a:ext>
            </a:extLst>
          </p:cNvPr>
          <p:cNvCxnSpPr/>
          <p:nvPr/>
        </p:nvCxnSpPr>
        <p:spPr>
          <a:xfrm>
            <a:off x="4047115"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55EA846A-AAAD-4B41-A67F-0A915FE0412F}"/>
              </a:ext>
            </a:extLst>
          </p:cNvPr>
          <p:cNvCxnSpPr/>
          <p:nvPr/>
        </p:nvCxnSpPr>
        <p:spPr>
          <a:xfrm>
            <a:off x="4664689"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7F714BC-22FB-4638-9BB8-F4BCA004CF24}"/>
              </a:ext>
            </a:extLst>
          </p:cNvPr>
          <p:cNvCxnSpPr/>
          <p:nvPr/>
        </p:nvCxnSpPr>
        <p:spPr>
          <a:xfrm>
            <a:off x="5282263"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6F2B4BD-D058-4C7C-AE05-DFC45260F904}"/>
              </a:ext>
            </a:extLst>
          </p:cNvPr>
          <p:cNvCxnSpPr/>
          <p:nvPr/>
        </p:nvCxnSpPr>
        <p:spPr>
          <a:xfrm>
            <a:off x="5899837"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8B083E2-4CED-40D8-A6CE-6094581600A9}"/>
              </a:ext>
            </a:extLst>
          </p:cNvPr>
          <p:cNvCxnSpPr/>
          <p:nvPr/>
        </p:nvCxnSpPr>
        <p:spPr>
          <a:xfrm>
            <a:off x="6517411"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11175FE-9763-48CC-A730-93F565D9AAF6}"/>
              </a:ext>
            </a:extLst>
          </p:cNvPr>
          <p:cNvCxnSpPr/>
          <p:nvPr/>
        </p:nvCxnSpPr>
        <p:spPr>
          <a:xfrm>
            <a:off x="7134985"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92A99F4-06AE-4C03-8A78-CCBC9858E738}"/>
              </a:ext>
            </a:extLst>
          </p:cNvPr>
          <p:cNvCxnSpPr/>
          <p:nvPr/>
        </p:nvCxnSpPr>
        <p:spPr>
          <a:xfrm>
            <a:off x="7752559"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C589ECB-1E8C-401B-8E05-3C7113A54CD3}"/>
              </a:ext>
            </a:extLst>
          </p:cNvPr>
          <p:cNvCxnSpPr/>
          <p:nvPr/>
        </p:nvCxnSpPr>
        <p:spPr>
          <a:xfrm>
            <a:off x="8370133"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466FE27C-FAC6-4897-995F-BE431EBD500F}"/>
              </a:ext>
            </a:extLst>
          </p:cNvPr>
          <p:cNvCxnSpPr/>
          <p:nvPr/>
        </p:nvCxnSpPr>
        <p:spPr>
          <a:xfrm>
            <a:off x="8987707" y="1762465"/>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AE28E5-6A4A-48F1-8A8F-7936D8F9F31A}"/>
              </a:ext>
            </a:extLst>
          </p:cNvPr>
          <p:cNvCxnSpPr/>
          <p:nvPr/>
        </p:nvCxnSpPr>
        <p:spPr>
          <a:xfrm>
            <a:off x="9605281" y="1762465"/>
            <a:ext cx="0" cy="2520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4A99AE9-0202-44F0-81A3-5B5E662B3472}"/>
              </a:ext>
            </a:extLst>
          </p:cNvPr>
          <p:cNvSpPr/>
          <p:nvPr/>
        </p:nvSpPr>
        <p:spPr>
          <a:xfrm>
            <a:off x="10080163" y="1974194"/>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7" name="Rectangle 26">
            <a:extLst>
              <a:ext uri="{FF2B5EF4-FFF2-40B4-BE49-F238E27FC236}">
                <a16:creationId xmlns:a16="http://schemas.microsoft.com/office/drawing/2014/main" id="{883834E0-ABD7-4327-A74E-8454DE3FB9EE}"/>
              </a:ext>
            </a:extLst>
          </p:cNvPr>
          <p:cNvSpPr/>
          <p:nvPr/>
        </p:nvSpPr>
        <p:spPr>
          <a:xfrm>
            <a:off x="1407542" y="1978968"/>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8" name="Graphic 27" descr="Envelope">
            <a:extLst>
              <a:ext uri="{FF2B5EF4-FFF2-40B4-BE49-F238E27FC236}">
                <a16:creationId xmlns:a16="http://schemas.microsoft.com/office/drawing/2014/main" id="{5D7605FE-7201-49D2-8BB4-3B552C1F1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324" y="1288555"/>
            <a:ext cx="680378" cy="680378"/>
          </a:xfrm>
          <a:prstGeom prst="rect">
            <a:avLst/>
          </a:prstGeom>
        </p:spPr>
      </p:pic>
      <p:cxnSp>
        <p:nvCxnSpPr>
          <p:cNvPr id="29" name="Straight Connector 28">
            <a:extLst>
              <a:ext uri="{FF2B5EF4-FFF2-40B4-BE49-F238E27FC236}">
                <a16:creationId xmlns:a16="http://schemas.microsoft.com/office/drawing/2014/main" id="{227825A9-1A35-42C4-8E25-7F28468F6DE9}"/>
              </a:ext>
            </a:extLst>
          </p:cNvPr>
          <p:cNvCxnSpPr/>
          <p:nvPr/>
        </p:nvCxnSpPr>
        <p:spPr>
          <a:xfrm>
            <a:off x="10182443" y="1762465"/>
            <a:ext cx="0" cy="252000"/>
          </a:xfrm>
          <a:prstGeom prst="line">
            <a:avLst/>
          </a:prstGeom>
        </p:spPr>
        <p:style>
          <a:lnRef idx="2">
            <a:schemeClr val="dk1"/>
          </a:lnRef>
          <a:fillRef idx="0">
            <a:schemeClr val="dk1"/>
          </a:fillRef>
          <a:effectRef idx="1">
            <a:schemeClr val="dk1"/>
          </a:effectRef>
          <a:fontRef idx="minor">
            <a:schemeClr val="tx1"/>
          </a:fontRef>
        </p:style>
      </p:cxnSp>
      <p:sp>
        <p:nvSpPr>
          <p:cNvPr id="51" name="Optimize schedule with respect to certain properties…">
            <a:extLst>
              <a:ext uri="{FF2B5EF4-FFF2-40B4-BE49-F238E27FC236}">
                <a16:creationId xmlns:a16="http://schemas.microsoft.com/office/drawing/2014/main" id="{806641E4-4D32-465B-B211-9B65BCD72B5C}"/>
              </a:ext>
            </a:extLst>
          </p:cNvPr>
          <p:cNvSpPr txBox="1"/>
          <p:nvPr/>
        </p:nvSpPr>
        <p:spPr>
          <a:xfrm>
            <a:off x="1318088" y="788689"/>
            <a:ext cx="8666337"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Maximum end-to-end latency constraint</a:t>
            </a:r>
          </a:p>
        </p:txBody>
      </p:sp>
      <p:sp>
        <p:nvSpPr>
          <p:cNvPr id="52" name="Optimize schedule with respect to certain properties…">
            <a:extLst>
              <a:ext uri="{FF2B5EF4-FFF2-40B4-BE49-F238E27FC236}">
                <a16:creationId xmlns:a16="http://schemas.microsoft.com/office/drawing/2014/main" id="{D382BF3A-F154-45A9-A588-D739858C0F6C}"/>
              </a:ext>
            </a:extLst>
          </p:cNvPr>
          <p:cNvSpPr txBox="1"/>
          <p:nvPr/>
        </p:nvSpPr>
        <p:spPr>
          <a:xfrm>
            <a:off x="359092" y="1644476"/>
            <a:ext cx="947389"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Sender</a:t>
            </a:r>
          </a:p>
        </p:txBody>
      </p:sp>
      <p:cxnSp>
        <p:nvCxnSpPr>
          <p:cNvPr id="53" name="Straight Arrow Connector 52">
            <a:extLst>
              <a:ext uri="{FF2B5EF4-FFF2-40B4-BE49-F238E27FC236}">
                <a16:creationId xmlns:a16="http://schemas.microsoft.com/office/drawing/2014/main" id="{F559635A-C662-4F46-8392-AE6391F57C80}"/>
              </a:ext>
            </a:extLst>
          </p:cNvPr>
          <p:cNvCxnSpPr/>
          <p:nvPr/>
        </p:nvCxnSpPr>
        <p:spPr>
          <a:xfrm>
            <a:off x="1576819" y="2799616"/>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77625CEF-C6C5-47CD-829E-B18472B52C45}"/>
              </a:ext>
            </a:extLst>
          </p:cNvPr>
          <p:cNvCxnSpPr/>
          <p:nvPr/>
        </p:nvCxnSpPr>
        <p:spPr>
          <a:xfrm>
            <a:off x="1578212"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DCABDE3B-9181-4321-A5A7-98CC8BD1B434}"/>
              </a:ext>
            </a:extLst>
          </p:cNvPr>
          <p:cNvCxnSpPr/>
          <p:nvPr/>
        </p:nvCxnSpPr>
        <p:spPr>
          <a:xfrm>
            <a:off x="2195786"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543900DD-3C8A-46BE-8BFD-FEAAD91AF988}"/>
              </a:ext>
            </a:extLst>
          </p:cNvPr>
          <p:cNvCxnSpPr/>
          <p:nvPr/>
        </p:nvCxnSpPr>
        <p:spPr>
          <a:xfrm>
            <a:off x="2813360"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41443142-6F1C-4D40-8B86-83B5B82C4C6D}"/>
              </a:ext>
            </a:extLst>
          </p:cNvPr>
          <p:cNvCxnSpPr/>
          <p:nvPr/>
        </p:nvCxnSpPr>
        <p:spPr>
          <a:xfrm>
            <a:off x="3430934"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2FE61D9-4CB8-41BF-A9C6-E25553BB9CEC}"/>
              </a:ext>
            </a:extLst>
          </p:cNvPr>
          <p:cNvCxnSpPr/>
          <p:nvPr/>
        </p:nvCxnSpPr>
        <p:spPr>
          <a:xfrm>
            <a:off x="4048508"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888FD18-CE21-4419-8254-8FF506429367}"/>
              </a:ext>
            </a:extLst>
          </p:cNvPr>
          <p:cNvCxnSpPr/>
          <p:nvPr/>
        </p:nvCxnSpPr>
        <p:spPr>
          <a:xfrm>
            <a:off x="4666082"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A07513D2-7F9F-464C-8628-46D8030D7F46}"/>
              </a:ext>
            </a:extLst>
          </p:cNvPr>
          <p:cNvCxnSpPr/>
          <p:nvPr/>
        </p:nvCxnSpPr>
        <p:spPr>
          <a:xfrm>
            <a:off x="5283656"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93B5271-4EDF-4BFD-8C87-F34DA8542BE4}"/>
              </a:ext>
            </a:extLst>
          </p:cNvPr>
          <p:cNvCxnSpPr/>
          <p:nvPr/>
        </p:nvCxnSpPr>
        <p:spPr>
          <a:xfrm>
            <a:off x="5901230"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5C8C227-71AA-4C6F-AACC-1D8F6B8B23B1}"/>
              </a:ext>
            </a:extLst>
          </p:cNvPr>
          <p:cNvCxnSpPr/>
          <p:nvPr/>
        </p:nvCxnSpPr>
        <p:spPr>
          <a:xfrm>
            <a:off x="6518804"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5220B268-6180-4E51-8D42-6DF0EBE31D01}"/>
              </a:ext>
            </a:extLst>
          </p:cNvPr>
          <p:cNvCxnSpPr/>
          <p:nvPr/>
        </p:nvCxnSpPr>
        <p:spPr>
          <a:xfrm>
            <a:off x="7136378"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699C319-FEC5-4C43-99D1-C09C4FA22310}"/>
              </a:ext>
            </a:extLst>
          </p:cNvPr>
          <p:cNvCxnSpPr/>
          <p:nvPr/>
        </p:nvCxnSpPr>
        <p:spPr>
          <a:xfrm>
            <a:off x="7753952"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5886B42-4591-4C7D-A8EB-2D9BAC00D611}"/>
              </a:ext>
            </a:extLst>
          </p:cNvPr>
          <p:cNvCxnSpPr/>
          <p:nvPr/>
        </p:nvCxnSpPr>
        <p:spPr>
          <a:xfrm>
            <a:off x="8371526"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5AD3CD7-3272-4B50-AB7A-076EB30AE541}"/>
              </a:ext>
            </a:extLst>
          </p:cNvPr>
          <p:cNvCxnSpPr/>
          <p:nvPr/>
        </p:nvCxnSpPr>
        <p:spPr>
          <a:xfrm>
            <a:off x="8989100" y="271242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99CB8EE-C0EF-4793-AD10-49F86CA92963}"/>
              </a:ext>
            </a:extLst>
          </p:cNvPr>
          <p:cNvCxnSpPr/>
          <p:nvPr/>
        </p:nvCxnSpPr>
        <p:spPr>
          <a:xfrm>
            <a:off x="9606674" y="2712420"/>
            <a:ext cx="0" cy="252000"/>
          </a:xfrm>
          <a:prstGeom prst="line">
            <a:avLst/>
          </a:prstGeom>
        </p:spPr>
        <p:style>
          <a:lnRef idx="2">
            <a:schemeClr val="dk1"/>
          </a:lnRef>
          <a:fillRef idx="0">
            <a:schemeClr val="dk1"/>
          </a:fillRef>
          <a:effectRef idx="1">
            <a:schemeClr val="dk1"/>
          </a:effectRef>
          <a:fontRef idx="minor">
            <a:schemeClr val="tx1"/>
          </a:fontRef>
        </p:style>
      </p:cxnSp>
      <p:sp>
        <p:nvSpPr>
          <p:cNvPr id="68" name="Rectangle 67">
            <a:extLst>
              <a:ext uri="{FF2B5EF4-FFF2-40B4-BE49-F238E27FC236}">
                <a16:creationId xmlns:a16="http://schemas.microsoft.com/office/drawing/2014/main" id="{6DCCA6A7-30B9-412E-86AF-3DFD9392B588}"/>
              </a:ext>
            </a:extLst>
          </p:cNvPr>
          <p:cNvSpPr/>
          <p:nvPr/>
        </p:nvSpPr>
        <p:spPr>
          <a:xfrm>
            <a:off x="10081556" y="2924149"/>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69" name="Rectangle 68">
            <a:extLst>
              <a:ext uri="{FF2B5EF4-FFF2-40B4-BE49-F238E27FC236}">
                <a16:creationId xmlns:a16="http://schemas.microsoft.com/office/drawing/2014/main" id="{8F0819B6-CE37-4315-86CD-0AF1B14B9279}"/>
              </a:ext>
            </a:extLst>
          </p:cNvPr>
          <p:cNvSpPr/>
          <p:nvPr/>
        </p:nvSpPr>
        <p:spPr>
          <a:xfrm>
            <a:off x="1408935" y="2928923"/>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70" name="Straight Connector 69">
            <a:extLst>
              <a:ext uri="{FF2B5EF4-FFF2-40B4-BE49-F238E27FC236}">
                <a16:creationId xmlns:a16="http://schemas.microsoft.com/office/drawing/2014/main" id="{686514FC-C543-4638-9FB9-380D4D702978}"/>
              </a:ext>
            </a:extLst>
          </p:cNvPr>
          <p:cNvCxnSpPr/>
          <p:nvPr/>
        </p:nvCxnSpPr>
        <p:spPr>
          <a:xfrm>
            <a:off x="10183836" y="2712420"/>
            <a:ext cx="0" cy="252000"/>
          </a:xfrm>
          <a:prstGeom prst="line">
            <a:avLst/>
          </a:prstGeom>
        </p:spPr>
        <p:style>
          <a:lnRef idx="2">
            <a:schemeClr val="dk1"/>
          </a:lnRef>
          <a:fillRef idx="0">
            <a:schemeClr val="dk1"/>
          </a:fillRef>
          <a:effectRef idx="1">
            <a:schemeClr val="dk1"/>
          </a:effectRef>
          <a:fontRef idx="minor">
            <a:schemeClr val="tx1"/>
          </a:fontRef>
        </p:style>
      </p:cxnSp>
      <p:sp>
        <p:nvSpPr>
          <p:cNvPr id="71" name="Optimize schedule with respect to certain properties…">
            <a:extLst>
              <a:ext uri="{FF2B5EF4-FFF2-40B4-BE49-F238E27FC236}">
                <a16:creationId xmlns:a16="http://schemas.microsoft.com/office/drawing/2014/main" id="{0A9EDC01-2BAC-4D0F-8505-C90805B1B87B}"/>
              </a:ext>
            </a:extLst>
          </p:cNvPr>
          <p:cNvSpPr txBox="1"/>
          <p:nvPr/>
        </p:nvSpPr>
        <p:spPr>
          <a:xfrm>
            <a:off x="342692" y="2594431"/>
            <a:ext cx="1227268"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Switch 1</a:t>
            </a:r>
          </a:p>
        </p:txBody>
      </p:sp>
      <p:cxnSp>
        <p:nvCxnSpPr>
          <p:cNvPr id="72" name="Straight Arrow Connector 71">
            <a:extLst>
              <a:ext uri="{FF2B5EF4-FFF2-40B4-BE49-F238E27FC236}">
                <a16:creationId xmlns:a16="http://schemas.microsoft.com/office/drawing/2014/main" id="{9A79C1F3-6D6F-4D3A-AE87-7D02326FF061}"/>
              </a:ext>
            </a:extLst>
          </p:cNvPr>
          <p:cNvCxnSpPr/>
          <p:nvPr/>
        </p:nvCxnSpPr>
        <p:spPr>
          <a:xfrm>
            <a:off x="1576819" y="3795123"/>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CF4CEBD2-CBB4-4BF0-BA95-3B16BB698D42}"/>
              </a:ext>
            </a:extLst>
          </p:cNvPr>
          <p:cNvCxnSpPr/>
          <p:nvPr/>
        </p:nvCxnSpPr>
        <p:spPr>
          <a:xfrm>
            <a:off x="1578212"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5289E13B-5414-4B02-9D04-ABFBDE29C415}"/>
              </a:ext>
            </a:extLst>
          </p:cNvPr>
          <p:cNvCxnSpPr/>
          <p:nvPr/>
        </p:nvCxnSpPr>
        <p:spPr>
          <a:xfrm>
            <a:off x="2195786"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FC1A495C-C82C-4544-8D26-CF6CF7C9BA39}"/>
              </a:ext>
            </a:extLst>
          </p:cNvPr>
          <p:cNvCxnSpPr/>
          <p:nvPr/>
        </p:nvCxnSpPr>
        <p:spPr>
          <a:xfrm>
            <a:off x="2813360"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E4370189-8210-4786-AF2F-5631D08A9D68}"/>
              </a:ext>
            </a:extLst>
          </p:cNvPr>
          <p:cNvCxnSpPr/>
          <p:nvPr/>
        </p:nvCxnSpPr>
        <p:spPr>
          <a:xfrm>
            <a:off x="3430934"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9F3C9D9-5A75-4666-8102-BD92B9954B19}"/>
              </a:ext>
            </a:extLst>
          </p:cNvPr>
          <p:cNvCxnSpPr/>
          <p:nvPr/>
        </p:nvCxnSpPr>
        <p:spPr>
          <a:xfrm>
            <a:off x="4048508"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FE76925-B758-4A4C-B39A-404C07B9120A}"/>
              </a:ext>
            </a:extLst>
          </p:cNvPr>
          <p:cNvCxnSpPr/>
          <p:nvPr/>
        </p:nvCxnSpPr>
        <p:spPr>
          <a:xfrm>
            <a:off x="4666082"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DDD8F7B8-280B-4959-B91C-1C784045C17C}"/>
              </a:ext>
            </a:extLst>
          </p:cNvPr>
          <p:cNvCxnSpPr/>
          <p:nvPr/>
        </p:nvCxnSpPr>
        <p:spPr>
          <a:xfrm>
            <a:off x="5283656"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9AF4F380-3DF3-4085-A1C5-DB91CAFB8489}"/>
              </a:ext>
            </a:extLst>
          </p:cNvPr>
          <p:cNvCxnSpPr/>
          <p:nvPr/>
        </p:nvCxnSpPr>
        <p:spPr>
          <a:xfrm>
            <a:off x="5901230"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EDDCC13D-D317-4EF5-86F2-FA3EDC91A7A5}"/>
              </a:ext>
            </a:extLst>
          </p:cNvPr>
          <p:cNvCxnSpPr/>
          <p:nvPr/>
        </p:nvCxnSpPr>
        <p:spPr>
          <a:xfrm>
            <a:off x="6518804"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436ABD6D-F180-46CB-B0FA-001144D85FCA}"/>
              </a:ext>
            </a:extLst>
          </p:cNvPr>
          <p:cNvCxnSpPr/>
          <p:nvPr/>
        </p:nvCxnSpPr>
        <p:spPr>
          <a:xfrm>
            <a:off x="7136378"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3ED1B860-BF29-46FE-95D3-803B0F5C634F}"/>
              </a:ext>
            </a:extLst>
          </p:cNvPr>
          <p:cNvCxnSpPr/>
          <p:nvPr/>
        </p:nvCxnSpPr>
        <p:spPr>
          <a:xfrm>
            <a:off x="7753952"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DFB70C27-7C71-4E77-A869-2615321CB8FC}"/>
              </a:ext>
            </a:extLst>
          </p:cNvPr>
          <p:cNvCxnSpPr/>
          <p:nvPr/>
        </p:nvCxnSpPr>
        <p:spPr>
          <a:xfrm>
            <a:off x="8371526"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9FE25760-7621-45D6-8F5B-5CA1C8BFB7E3}"/>
              </a:ext>
            </a:extLst>
          </p:cNvPr>
          <p:cNvCxnSpPr/>
          <p:nvPr/>
        </p:nvCxnSpPr>
        <p:spPr>
          <a:xfrm>
            <a:off x="8989100" y="3707927"/>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4AF6BA4E-3247-432F-8274-2B01BB47AF41}"/>
              </a:ext>
            </a:extLst>
          </p:cNvPr>
          <p:cNvCxnSpPr/>
          <p:nvPr/>
        </p:nvCxnSpPr>
        <p:spPr>
          <a:xfrm>
            <a:off x="9606674" y="3707927"/>
            <a:ext cx="0" cy="252000"/>
          </a:xfrm>
          <a:prstGeom prst="line">
            <a:avLst/>
          </a:prstGeom>
        </p:spPr>
        <p:style>
          <a:lnRef idx="2">
            <a:schemeClr val="dk1"/>
          </a:lnRef>
          <a:fillRef idx="0">
            <a:schemeClr val="dk1"/>
          </a:fillRef>
          <a:effectRef idx="1">
            <a:schemeClr val="dk1"/>
          </a:effectRef>
          <a:fontRef idx="minor">
            <a:schemeClr val="tx1"/>
          </a:fontRef>
        </p:style>
      </p:cxnSp>
      <p:sp>
        <p:nvSpPr>
          <p:cNvPr id="87" name="Rectangle 86">
            <a:extLst>
              <a:ext uri="{FF2B5EF4-FFF2-40B4-BE49-F238E27FC236}">
                <a16:creationId xmlns:a16="http://schemas.microsoft.com/office/drawing/2014/main" id="{30003104-25AA-4153-8D83-FEAF64A12D7D}"/>
              </a:ext>
            </a:extLst>
          </p:cNvPr>
          <p:cNvSpPr/>
          <p:nvPr/>
        </p:nvSpPr>
        <p:spPr>
          <a:xfrm>
            <a:off x="10081556" y="3919656"/>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88" name="Rectangle 87">
            <a:extLst>
              <a:ext uri="{FF2B5EF4-FFF2-40B4-BE49-F238E27FC236}">
                <a16:creationId xmlns:a16="http://schemas.microsoft.com/office/drawing/2014/main" id="{80DB5647-2580-4147-B702-95E96F0FD5DA}"/>
              </a:ext>
            </a:extLst>
          </p:cNvPr>
          <p:cNvSpPr/>
          <p:nvPr/>
        </p:nvSpPr>
        <p:spPr>
          <a:xfrm>
            <a:off x="1408935" y="3924430"/>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89" name="Straight Connector 88">
            <a:extLst>
              <a:ext uri="{FF2B5EF4-FFF2-40B4-BE49-F238E27FC236}">
                <a16:creationId xmlns:a16="http://schemas.microsoft.com/office/drawing/2014/main" id="{8FEA31E5-9F0A-4701-8705-C4335B32AF8F}"/>
              </a:ext>
            </a:extLst>
          </p:cNvPr>
          <p:cNvCxnSpPr/>
          <p:nvPr/>
        </p:nvCxnSpPr>
        <p:spPr>
          <a:xfrm>
            <a:off x="10183836" y="3707927"/>
            <a:ext cx="0" cy="252000"/>
          </a:xfrm>
          <a:prstGeom prst="line">
            <a:avLst/>
          </a:prstGeom>
        </p:spPr>
        <p:style>
          <a:lnRef idx="2">
            <a:schemeClr val="dk1"/>
          </a:lnRef>
          <a:fillRef idx="0">
            <a:schemeClr val="dk1"/>
          </a:fillRef>
          <a:effectRef idx="1">
            <a:schemeClr val="dk1"/>
          </a:effectRef>
          <a:fontRef idx="minor">
            <a:schemeClr val="tx1"/>
          </a:fontRef>
        </p:style>
      </p:cxnSp>
      <p:sp>
        <p:nvSpPr>
          <p:cNvPr id="90" name="Optimize schedule with respect to certain properties…">
            <a:extLst>
              <a:ext uri="{FF2B5EF4-FFF2-40B4-BE49-F238E27FC236}">
                <a16:creationId xmlns:a16="http://schemas.microsoft.com/office/drawing/2014/main" id="{BDE17E26-D469-4DD8-8D71-8A97D7C1997F}"/>
              </a:ext>
            </a:extLst>
          </p:cNvPr>
          <p:cNvSpPr txBox="1"/>
          <p:nvPr/>
        </p:nvSpPr>
        <p:spPr>
          <a:xfrm>
            <a:off x="343072" y="3574609"/>
            <a:ext cx="1212273"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Switch 2</a:t>
            </a:r>
          </a:p>
        </p:txBody>
      </p:sp>
      <p:cxnSp>
        <p:nvCxnSpPr>
          <p:cNvPr id="91" name="Straight Arrow Connector 90">
            <a:extLst>
              <a:ext uri="{FF2B5EF4-FFF2-40B4-BE49-F238E27FC236}">
                <a16:creationId xmlns:a16="http://schemas.microsoft.com/office/drawing/2014/main" id="{CD364F78-3FE4-4891-A9B3-4252FD0B2F5F}"/>
              </a:ext>
            </a:extLst>
          </p:cNvPr>
          <p:cNvCxnSpPr/>
          <p:nvPr/>
        </p:nvCxnSpPr>
        <p:spPr>
          <a:xfrm>
            <a:off x="1576819" y="4656095"/>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62F35B8D-3315-4B39-B48E-F9F41D593FBD}"/>
              </a:ext>
            </a:extLst>
          </p:cNvPr>
          <p:cNvCxnSpPr/>
          <p:nvPr/>
        </p:nvCxnSpPr>
        <p:spPr>
          <a:xfrm>
            <a:off x="1578212"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A55CA599-451B-4360-9A4B-00EE8F994488}"/>
              </a:ext>
            </a:extLst>
          </p:cNvPr>
          <p:cNvCxnSpPr/>
          <p:nvPr/>
        </p:nvCxnSpPr>
        <p:spPr>
          <a:xfrm>
            <a:off x="2195786"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56DFA13A-ED6E-4379-96DD-8C3E977030F3}"/>
              </a:ext>
            </a:extLst>
          </p:cNvPr>
          <p:cNvCxnSpPr/>
          <p:nvPr/>
        </p:nvCxnSpPr>
        <p:spPr>
          <a:xfrm>
            <a:off x="2813360"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2BBDBA5F-29EB-4E06-82A5-E0F85F813115}"/>
              </a:ext>
            </a:extLst>
          </p:cNvPr>
          <p:cNvCxnSpPr/>
          <p:nvPr/>
        </p:nvCxnSpPr>
        <p:spPr>
          <a:xfrm>
            <a:off x="3430934"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B28A0FA-E2FC-445A-B340-692F75EFB1D7}"/>
              </a:ext>
            </a:extLst>
          </p:cNvPr>
          <p:cNvCxnSpPr/>
          <p:nvPr/>
        </p:nvCxnSpPr>
        <p:spPr>
          <a:xfrm>
            <a:off x="4048508"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BB62EDA7-1529-4E61-A944-A9F238D94A74}"/>
              </a:ext>
            </a:extLst>
          </p:cNvPr>
          <p:cNvCxnSpPr/>
          <p:nvPr/>
        </p:nvCxnSpPr>
        <p:spPr>
          <a:xfrm>
            <a:off x="4666082"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2544C1C7-7DE6-4317-B88F-329B20460F3F}"/>
              </a:ext>
            </a:extLst>
          </p:cNvPr>
          <p:cNvCxnSpPr/>
          <p:nvPr/>
        </p:nvCxnSpPr>
        <p:spPr>
          <a:xfrm>
            <a:off x="5283656"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D174D6D0-9C7E-48B6-92C4-B394756FD7A4}"/>
              </a:ext>
            </a:extLst>
          </p:cNvPr>
          <p:cNvCxnSpPr/>
          <p:nvPr/>
        </p:nvCxnSpPr>
        <p:spPr>
          <a:xfrm>
            <a:off x="5901230"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C1FA217-8ED3-4B21-B2EA-A1F0B726E596}"/>
              </a:ext>
            </a:extLst>
          </p:cNvPr>
          <p:cNvCxnSpPr/>
          <p:nvPr/>
        </p:nvCxnSpPr>
        <p:spPr>
          <a:xfrm>
            <a:off x="6518804"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032D3474-ED6C-4E83-8993-C663DC253EA8}"/>
              </a:ext>
            </a:extLst>
          </p:cNvPr>
          <p:cNvCxnSpPr/>
          <p:nvPr/>
        </p:nvCxnSpPr>
        <p:spPr>
          <a:xfrm>
            <a:off x="7136378"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71D7E971-3D0F-4C99-8F55-78425DDE2DA7}"/>
              </a:ext>
            </a:extLst>
          </p:cNvPr>
          <p:cNvCxnSpPr/>
          <p:nvPr/>
        </p:nvCxnSpPr>
        <p:spPr>
          <a:xfrm>
            <a:off x="7753952"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F51184A8-F57C-4A4A-B0F2-74B97B7E3047}"/>
              </a:ext>
            </a:extLst>
          </p:cNvPr>
          <p:cNvCxnSpPr/>
          <p:nvPr/>
        </p:nvCxnSpPr>
        <p:spPr>
          <a:xfrm>
            <a:off x="8371526"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23DFB6FC-64AA-4EB1-9BD4-A829E780EAC8}"/>
              </a:ext>
            </a:extLst>
          </p:cNvPr>
          <p:cNvCxnSpPr/>
          <p:nvPr/>
        </p:nvCxnSpPr>
        <p:spPr>
          <a:xfrm>
            <a:off x="8989100" y="4568899"/>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94E10F88-C0D2-4147-9F1A-EA0AA8087945}"/>
              </a:ext>
            </a:extLst>
          </p:cNvPr>
          <p:cNvCxnSpPr/>
          <p:nvPr/>
        </p:nvCxnSpPr>
        <p:spPr>
          <a:xfrm>
            <a:off x="9606674" y="4568899"/>
            <a:ext cx="0" cy="252000"/>
          </a:xfrm>
          <a:prstGeom prst="line">
            <a:avLst/>
          </a:prstGeom>
        </p:spPr>
        <p:style>
          <a:lnRef idx="2">
            <a:schemeClr val="dk1"/>
          </a:lnRef>
          <a:fillRef idx="0">
            <a:schemeClr val="dk1"/>
          </a:fillRef>
          <a:effectRef idx="1">
            <a:schemeClr val="dk1"/>
          </a:effectRef>
          <a:fontRef idx="minor">
            <a:schemeClr val="tx1"/>
          </a:fontRef>
        </p:style>
      </p:cxnSp>
      <p:sp>
        <p:nvSpPr>
          <p:cNvPr id="106" name="Rectangle 105">
            <a:extLst>
              <a:ext uri="{FF2B5EF4-FFF2-40B4-BE49-F238E27FC236}">
                <a16:creationId xmlns:a16="http://schemas.microsoft.com/office/drawing/2014/main" id="{47E8649A-46E8-41FB-8C0A-EECA7CFE109E}"/>
              </a:ext>
            </a:extLst>
          </p:cNvPr>
          <p:cNvSpPr/>
          <p:nvPr/>
        </p:nvSpPr>
        <p:spPr>
          <a:xfrm>
            <a:off x="10081556" y="4780628"/>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107" name="Rectangle 106">
            <a:extLst>
              <a:ext uri="{FF2B5EF4-FFF2-40B4-BE49-F238E27FC236}">
                <a16:creationId xmlns:a16="http://schemas.microsoft.com/office/drawing/2014/main" id="{E83AA4E3-3999-4BF8-9C9C-A1E4BFDD9110}"/>
              </a:ext>
            </a:extLst>
          </p:cNvPr>
          <p:cNvSpPr/>
          <p:nvPr/>
        </p:nvSpPr>
        <p:spPr>
          <a:xfrm>
            <a:off x="1408935" y="4785402"/>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108" name="Straight Connector 107">
            <a:extLst>
              <a:ext uri="{FF2B5EF4-FFF2-40B4-BE49-F238E27FC236}">
                <a16:creationId xmlns:a16="http://schemas.microsoft.com/office/drawing/2014/main" id="{54F7DBF0-73EA-48D1-81EF-58056941DD09}"/>
              </a:ext>
            </a:extLst>
          </p:cNvPr>
          <p:cNvCxnSpPr/>
          <p:nvPr/>
        </p:nvCxnSpPr>
        <p:spPr>
          <a:xfrm>
            <a:off x="10183836" y="4568899"/>
            <a:ext cx="0" cy="252000"/>
          </a:xfrm>
          <a:prstGeom prst="line">
            <a:avLst/>
          </a:prstGeom>
        </p:spPr>
        <p:style>
          <a:lnRef idx="2">
            <a:schemeClr val="dk1"/>
          </a:lnRef>
          <a:fillRef idx="0">
            <a:schemeClr val="dk1"/>
          </a:fillRef>
          <a:effectRef idx="1">
            <a:schemeClr val="dk1"/>
          </a:effectRef>
          <a:fontRef idx="minor">
            <a:schemeClr val="tx1"/>
          </a:fontRef>
        </p:style>
      </p:cxnSp>
      <p:sp>
        <p:nvSpPr>
          <p:cNvPr id="109" name="Optimize schedule with respect to certain properties…">
            <a:extLst>
              <a:ext uri="{FF2B5EF4-FFF2-40B4-BE49-F238E27FC236}">
                <a16:creationId xmlns:a16="http://schemas.microsoft.com/office/drawing/2014/main" id="{C1E786E1-D36D-4895-966E-C5DE92096E49}"/>
              </a:ext>
            </a:extLst>
          </p:cNvPr>
          <p:cNvSpPr txBox="1"/>
          <p:nvPr/>
        </p:nvSpPr>
        <p:spPr>
          <a:xfrm>
            <a:off x="341189" y="4420192"/>
            <a:ext cx="1202985"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Receiver</a:t>
            </a:r>
          </a:p>
        </p:txBody>
      </p:sp>
      <p:pic>
        <p:nvPicPr>
          <p:cNvPr id="110" name="Graphic 109" descr="Envelope">
            <a:extLst>
              <a:ext uri="{FF2B5EF4-FFF2-40B4-BE49-F238E27FC236}">
                <a16:creationId xmlns:a16="http://schemas.microsoft.com/office/drawing/2014/main" id="{500C45D8-AD82-47B6-B3DC-D1BE5500A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2501" y="2236673"/>
            <a:ext cx="680378" cy="680378"/>
          </a:xfrm>
          <a:prstGeom prst="rect">
            <a:avLst/>
          </a:prstGeom>
        </p:spPr>
      </p:pic>
      <p:pic>
        <p:nvPicPr>
          <p:cNvPr id="111" name="Graphic 110" descr="Envelope">
            <a:extLst>
              <a:ext uri="{FF2B5EF4-FFF2-40B4-BE49-F238E27FC236}">
                <a16:creationId xmlns:a16="http://schemas.microsoft.com/office/drawing/2014/main" id="{6889AB61-99FC-49CD-A919-6640C0E60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0116" y="3234420"/>
            <a:ext cx="680378" cy="680378"/>
          </a:xfrm>
          <a:prstGeom prst="rect">
            <a:avLst/>
          </a:prstGeom>
        </p:spPr>
      </p:pic>
      <p:pic>
        <p:nvPicPr>
          <p:cNvPr id="112" name="Graphic 111" descr="Envelope">
            <a:extLst>
              <a:ext uri="{FF2B5EF4-FFF2-40B4-BE49-F238E27FC236}">
                <a16:creationId xmlns:a16="http://schemas.microsoft.com/office/drawing/2014/main" id="{8BA22DD7-4210-48C7-BF7D-8009D5D6AB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7092" y="4093516"/>
            <a:ext cx="680378" cy="680378"/>
          </a:xfrm>
          <a:prstGeom prst="rect">
            <a:avLst/>
          </a:prstGeom>
        </p:spPr>
      </p:pic>
      <p:cxnSp>
        <p:nvCxnSpPr>
          <p:cNvPr id="113" name="Straight Arrow Connector 112">
            <a:extLst>
              <a:ext uri="{FF2B5EF4-FFF2-40B4-BE49-F238E27FC236}">
                <a16:creationId xmlns:a16="http://schemas.microsoft.com/office/drawing/2014/main" id="{B6612A88-BE15-4ED9-9CC1-861AB948BF49}"/>
              </a:ext>
            </a:extLst>
          </p:cNvPr>
          <p:cNvCxnSpPr>
            <a:cxnSpLocks/>
          </p:cNvCxnSpPr>
          <p:nvPr/>
        </p:nvCxnSpPr>
        <p:spPr>
          <a:xfrm>
            <a:off x="2179899" y="1849661"/>
            <a:ext cx="27462" cy="3719784"/>
          </a:xfrm>
          <a:prstGeom prst="straightConnector1">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Arrow Connector 113">
            <a:extLst>
              <a:ext uri="{FF2B5EF4-FFF2-40B4-BE49-F238E27FC236}">
                <a16:creationId xmlns:a16="http://schemas.microsoft.com/office/drawing/2014/main" id="{93B1BE05-C8BD-4FBA-B441-41745D1F4D9A}"/>
              </a:ext>
            </a:extLst>
          </p:cNvPr>
          <p:cNvCxnSpPr>
            <a:cxnSpLocks/>
          </p:cNvCxnSpPr>
          <p:nvPr/>
        </p:nvCxnSpPr>
        <p:spPr>
          <a:xfrm>
            <a:off x="8964702" y="1876890"/>
            <a:ext cx="27462" cy="3719784"/>
          </a:xfrm>
          <a:prstGeom prst="straightConnector1">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5" name="Optimize schedule with respect to certain properties…">
            <a:extLst>
              <a:ext uri="{FF2B5EF4-FFF2-40B4-BE49-F238E27FC236}">
                <a16:creationId xmlns:a16="http://schemas.microsoft.com/office/drawing/2014/main" id="{FA0435DB-6DA7-45D0-AB54-473209997B65}"/>
              </a:ext>
            </a:extLst>
          </p:cNvPr>
          <p:cNvSpPr txBox="1"/>
          <p:nvPr/>
        </p:nvSpPr>
        <p:spPr>
          <a:xfrm>
            <a:off x="3995994" y="5429871"/>
            <a:ext cx="31800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End-to-End Latency</a:t>
            </a:r>
          </a:p>
        </p:txBody>
      </p:sp>
      <p:cxnSp>
        <p:nvCxnSpPr>
          <p:cNvPr id="116" name="Straight Arrow Connector 115">
            <a:extLst>
              <a:ext uri="{FF2B5EF4-FFF2-40B4-BE49-F238E27FC236}">
                <a16:creationId xmlns:a16="http://schemas.microsoft.com/office/drawing/2014/main" id="{9DEEF7B4-D773-46FE-BEBF-9E87B2354F7C}"/>
              </a:ext>
            </a:extLst>
          </p:cNvPr>
          <p:cNvCxnSpPr>
            <a:cxnSpLocks/>
          </p:cNvCxnSpPr>
          <p:nvPr/>
        </p:nvCxnSpPr>
        <p:spPr>
          <a:xfrm>
            <a:off x="2207361" y="5326361"/>
            <a:ext cx="6810109" cy="0"/>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17" name="Straight Arrow Connector 116">
            <a:extLst>
              <a:ext uri="{FF2B5EF4-FFF2-40B4-BE49-F238E27FC236}">
                <a16:creationId xmlns:a16="http://schemas.microsoft.com/office/drawing/2014/main" id="{7BA7DAA5-212C-4131-ABC1-F070DB748483}"/>
              </a:ext>
            </a:extLst>
          </p:cNvPr>
          <p:cNvCxnSpPr>
            <a:cxnSpLocks/>
          </p:cNvCxnSpPr>
          <p:nvPr/>
        </p:nvCxnSpPr>
        <p:spPr>
          <a:xfrm flipH="1" flipV="1">
            <a:off x="2841498" y="1902975"/>
            <a:ext cx="592723" cy="448039"/>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9AE60324-B080-42F2-BFD7-D948BE8EEC02}"/>
              </a:ext>
            </a:extLst>
          </p:cNvPr>
          <p:cNvCxnSpPr>
            <a:cxnSpLocks/>
          </p:cNvCxnSpPr>
          <p:nvPr/>
        </p:nvCxnSpPr>
        <p:spPr>
          <a:xfrm flipH="1" flipV="1">
            <a:off x="4121388" y="2851014"/>
            <a:ext cx="1779842" cy="528943"/>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1D87E5B9-9B81-4CF1-A8E5-9C2427818979}"/>
              </a:ext>
            </a:extLst>
          </p:cNvPr>
          <p:cNvCxnSpPr>
            <a:cxnSpLocks/>
          </p:cNvCxnSpPr>
          <p:nvPr/>
        </p:nvCxnSpPr>
        <p:spPr>
          <a:xfrm flipH="1" flipV="1">
            <a:off x="6547176" y="3860470"/>
            <a:ext cx="1789916" cy="35272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258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5">
            <a:extLst>
              <a:ext uri="{FF2B5EF4-FFF2-40B4-BE49-F238E27FC236}">
                <a16:creationId xmlns:a16="http://schemas.microsoft.com/office/drawing/2014/main" id="{1DE1D8AD-6A35-4789-8724-3008065A4839}"/>
              </a:ext>
            </a:extLst>
          </p:cNvPr>
          <p:cNvSpPr txBox="1">
            <a:spLocks/>
          </p:cNvSpPr>
          <p:nvPr/>
        </p:nvSpPr>
        <p:spPr>
          <a:xfrm>
            <a:off x="760413" y="1052736"/>
            <a:ext cx="11168062" cy="4494970"/>
          </a:xfrm>
          <a:prstGeom prst="rect">
            <a:avLst/>
          </a:prstGeom>
        </p:spPr>
        <p:txBody>
          <a:bodyPr vert="horz" lIns="0" tIns="0" rIns="0" bIns="0" rtlCol="0">
            <a:norm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pPr lvl="1"/>
            <a:r>
              <a:rPr lang="en-GB" sz="2400" b="1" dirty="0">
                <a:latin typeface="Gill Sans Light"/>
              </a:rPr>
              <a:t>Scheduling constraints </a:t>
            </a:r>
            <a:r>
              <a:rPr lang="en-GB" sz="2400" dirty="0">
                <a:latin typeface="Gill Sans Light"/>
              </a:rPr>
              <a:t>are additional conditions on the correctness of the schedule.</a:t>
            </a:r>
          </a:p>
          <a:p>
            <a:pPr marL="342900" lvl="1" indent="-342900">
              <a:buFont typeface="Arial" panose="020B0604020202020204" pitchFamily="34" charset="0"/>
              <a:buChar char="•"/>
            </a:pPr>
            <a:r>
              <a:rPr lang="en-GB" sz="2400" dirty="0">
                <a:latin typeface="Gill Sans Light"/>
              </a:rPr>
              <a:t>Start time constraint</a:t>
            </a:r>
          </a:p>
          <a:p>
            <a:pPr marL="285750" lvl="1" indent="-285750">
              <a:buFont typeface="Arial" panose="020B0604020202020204" pitchFamily="34" charset="0"/>
              <a:buChar char="•"/>
            </a:pPr>
            <a:r>
              <a:rPr lang="en-GB" sz="2400" dirty="0">
                <a:latin typeface="Gill Sans Light"/>
              </a:rPr>
              <a:t>End time constraint</a:t>
            </a:r>
          </a:p>
          <a:p>
            <a:pPr marL="285750" lvl="1" indent="-285750">
              <a:buFont typeface="Arial" panose="020B0604020202020204" pitchFamily="34" charset="0"/>
              <a:buChar char="•"/>
            </a:pPr>
            <a:r>
              <a:rPr lang="en-GB" sz="2400" dirty="0">
                <a:latin typeface="Gill Sans Light"/>
              </a:rPr>
              <a:t>End-to-end latency constraint</a:t>
            </a:r>
          </a:p>
          <a:p>
            <a:pPr marL="285750" lvl="1" indent="-285750">
              <a:buFont typeface="Arial" panose="020B0604020202020204" pitchFamily="34" charset="0"/>
              <a:buChar char="•"/>
            </a:pPr>
            <a:r>
              <a:rPr lang="en-GB" sz="2400" dirty="0">
                <a:latin typeface="Gill Sans Light"/>
              </a:rPr>
              <a:t>Transmission gap constraint</a:t>
            </a:r>
          </a:p>
          <a:p>
            <a:pPr marL="285750" lvl="1" indent="-285750">
              <a:buFont typeface="Arial" panose="020B0604020202020204" pitchFamily="34" charset="0"/>
              <a:buChar char="•"/>
            </a:pPr>
            <a:r>
              <a:rPr lang="en-GB" sz="2400" dirty="0">
                <a:latin typeface="Gill Sans Light"/>
              </a:rPr>
              <a:t>Precedence constraint</a:t>
            </a:r>
          </a:p>
          <a:p>
            <a:pPr marL="285750" lvl="1" indent="-285750">
              <a:buFont typeface="Arial" panose="020B0604020202020204" pitchFamily="34" charset="0"/>
              <a:buChar char="•"/>
            </a:pPr>
            <a:r>
              <a:rPr lang="en-GB" sz="2400" dirty="0">
                <a:latin typeface="Gill Sans Light"/>
              </a:rPr>
              <a:t>Floating window constraint</a:t>
            </a:r>
          </a:p>
          <a:p>
            <a:pPr marL="285750" lvl="1" indent="-285750">
              <a:buFont typeface="Arial" panose="020B0604020202020204" pitchFamily="34" charset="0"/>
              <a:buChar char="•"/>
            </a:pPr>
            <a:r>
              <a:rPr lang="en-GB" sz="2400" dirty="0">
                <a:latin typeface="Gill Sans Light"/>
              </a:rPr>
              <a:t>Best-effort reservation constraint</a:t>
            </a:r>
          </a:p>
        </p:txBody>
      </p:sp>
      <p:sp>
        <p:nvSpPr>
          <p:cNvPr id="79" name="Title 3">
            <a:extLst>
              <a:ext uri="{FF2B5EF4-FFF2-40B4-BE49-F238E27FC236}">
                <a16:creationId xmlns:a16="http://schemas.microsoft.com/office/drawing/2014/main" id="{62DF4827-7526-4DC8-8DFE-17A2A779EF31}"/>
              </a:ext>
            </a:extLst>
          </p:cNvPr>
          <p:cNvSpPr>
            <a:spLocks noGrp="1"/>
          </p:cNvSpPr>
          <p:nvPr>
            <p:ph type="title"/>
          </p:nvPr>
        </p:nvSpPr>
        <p:spPr>
          <a:xfrm>
            <a:off x="515939" y="260350"/>
            <a:ext cx="8893174" cy="504826"/>
          </a:xfrm>
        </p:spPr>
        <p:txBody>
          <a:bodyPr/>
          <a:lstStyle/>
          <a:p>
            <a:r>
              <a:rPr lang="de-AT" sz="3200" dirty="0">
                <a:latin typeface="Gill Sans Nova Light" panose="020B0302020104020203" pitchFamily="34" charset="0"/>
              </a:rPr>
              <a:t>User </a:t>
            </a:r>
            <a:r>
              <a:rPr lang="de-AT" sz="3200" dirty="0" err="1">
                <a:latin typeface="Gill Sans Nova Light" panose="020B0302020104020203" pitchFamily="34" charset="0"/>
              </a:rPr>
              <a:t>constraints</a:t>
            </a:r>
            <a:endParaRPr lang="de-AT" sz="3200" dirty="0">
              <a:latin typeface="Gill Sans Nova Light" panose="020B0302020104020203" pitchFamily="34" charset="0"/>
            </a:endParaRPr>
          </a:p>
        </p:txBody>
      </p:sp>
      <p:sp>
        <p:nvSpPr>
          <p:cNvPr id="80" name="Date Placeholder 1">
            <a:extLst>
              <a:ext uri="{FF2B5EF4-FFF2-40B4-BE49-F238E27FC236}">
                <a16:creationId xmlns:a16="http://schemas.microsoft.com/office/drawing/2014/main" id="{08A907CE-E167-4FEE-82A7-977389D40DAA}"/>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82" name="Inhaltsplatzhalter 5">
            <a:extLst>
              <a:ext uri="{FF2B5EF4-FFF2-40B4-BE49-F238E27FC236}">
                <a16:creationId xmlns:a16="http://schemas.microsoft.com/office/drawing/2014/main" id="{2F00E773-3725-47F9-9280-9EEB65BCE4AC}"/>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spTree>
    <p:extLst>
      <p:ext uri="{BB962C8B-B14F-4D97-AF65-F5344CB8AC3E}">
        <p14:creationId xmlns:p14="http://schemas.microsoft.com/office/powerpoint/2010/main" val="1842073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3">
            <a:extLst>
              <a:ext uri="{FF2B5EF4-FFF2-40B4-BE49-F238E27FC236}">
                <a16:creationId xmlns:a16="http://schemas.microsoft.com/office/drawing/2014/main" id="{62DF4827-7526-4DC8-8DFE-17A2A779EF31}"/>
              </a:ext>
            </a:extLst>
          </p:cNvPr>
          <p:cNvSpPr>
            <a:spLocks noGrp="1"/>
          </p:cNvSpPr>
          <p:nvPr>
            <p:ph type="title"/>
          </p:nvPr>
        </p:nvSpPr>
        <p:spPr>
          <a:xfrm>
            <a:off x="515939" y="260350"/>
            <a:ext cx="8893174" cy="504826"/>
          </a:xfrm>
        </p:spPr>
        <p:txBody>
          <a:bodyPr/>
          <a:lstStyle/>
          <a:p>
            <a:r>
              <a:rPr lang="de-AT" sz="3200" dirty="0">
                <a:latin typeface="Gill Sans Nova Light" panose="020B0302020104020203" pitchFamily="34" charset="0"/>
              </a:rPr>
              <a:t>Transmission Gap </a:t>
            </a:r>
            <a:r>
              <a:rPr lang="de-AT" sz="3200" dirty="0" err="1">
                <a:latin typeface="Gill Sans Nova Light" panose="020B0302020104020203" pitchFamily="34" charset="0"/>
              </a:rPr>
              <a:t>Constraint</a:t>
            </a:r>
            <a:endParaRPr lang="de-AT" sz="3200" dirty="0">
              <a:latin typeface="Gill Sans Nova Light" panose="020B0302020104020203" pitchFamily="34" charset="0"/>
            </a:endParaRPr>
          </a:p>
        </p:txBody>
      </p:sp>
      <p:sp>
        <p:nvSpPr>
          <p:cNvPr id="80" name="Date Placeholder 1">
            <a:extLst>
              <a:ext uri="{FF2B5EF4-FFF2-40B4-BE49-F238E27FC236}">
                <a16:creationId xmlns:a16="http://schemas.microsoft.com/office/drawing/2014/main" id="{08A907CE-E167-4FEE-82A7-977389D40DAA}"/>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2"/>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82" name="Inhaltsplatzhalter 5">
            <a:extLst>
              <a:ext uri="{FF2B5EF4-FFF2-40B4-BE49-F238E27FC236}">
                <a16:creationId xmlns:a16="http://schemas.microsoft.com/office/drawing/2014/main" id="{2F00E773-3725-47F9-9280-9EEB65BCE4AC}"/>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pic>
        <p:nvPicPr>
          <p:cNvPr id="7" name="Graphic 6" descr="Puzzle pieces">
            <a:extLst>
              <a:ext uri="{FF2B5EF4-FFF2-40B4-BE49-F238E27FC236}">
                <a16:creationId xmlns:a16="http://schemas.microsoft.com/office/drawing/2014/main" id="{E90E2F08-5CFA-42A6-BE61-FD55B41C8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527" y="731120"/>
            <a:ext cx="648618" cy="648618"/>
          </a:xfrm>
          <a:prstGeom prst="rect">
            <a:avLst/>
          </a:prstGeom>
        </p:spPr>
      </p:pic>
      <p:cxnSp>
        <p:nvCxnSpPr>
          <p:cNvPr id="8" name="Straight Arrow Connector 7">
            <a:extLst>
              <a:ext uri="{FF2B5EF4-FFF2-40B4-BE49-F238E27FC236}">
                <a16:creationId xmlns:a16="http://schemas.microsoft.com/office/drawing/2014/main" id="{F5F4FB8C-4D26-4A02-954E-B9EBE0BB1A74}"/>
              </a:ext>
            </a:extLst>
          </p:cNvPr>
          <p:cNvCxnSpPr/>
          <p:nvPr/>
        </p:nvCxnSpPr>
        <p:spPr>
          <a:xfrm>
            <a:off x="1853150" y="2544444"/>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8EF7325-FE2F-4B42-B74F-1001C7C1905F}"/>
              </a:ext>
            </a:extLst>
          </p:cNvPr>
          <p:cNvCxnSpPr/>
          <p:nvPr/>
        </p:nvCxnSpPr>
        <p:spPr>
          <a:xfrm>
            <a:off x="1854543"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E585031-3B8E-415D-999D-F515BF94E15C}"/>
              </a:ext>
            </a:extLst>
          </p:cNvPr>
          <p:cNvCxnSpPr/>
          <p:nvPr/>
        </p:nvCxnSpPr>
        <p:spPr>
          <a:xfrm>
            <a:off x="2472117"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C896430-B668-4981-8019-44974126341F}"/>
              </a:ext>
            </a:extLst>
          </p:cNvPr>
          <p:cNvCxnSpPr/>
          <p:nvPr/>
        </p:nvCxnSpPr>
        <p:spPr>
          <a:xfrm>
            <a:off x="3089691"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DA7DBD8-E523-4FD8-948D-03169DCA1B92}"/>
              </a:ext>
            </a:extLst>
          </p:cNvPr>
          <p:cNvCxnSpPr/>
          <p:nvPr/>
        </p:nvCxnSpPr>
        <p:spPr>
          <a:xfrm>
            <a:off x="3707265"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4CE5DBD-9AC9-4CF7-8A0E-9653B8BCC083}"/>
              </a:ext>
            </a:extLst>
          </p:cNvPr>
          <p:cNvCxnSpPr/>
          <p:nvPr/>
        </p:nvCxnSpPr>
        <p:spPr>
          <a:xfrm>
            <a:off x="4324839"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AF6A4C42-8D58-4B31-B604-18FEB361608C}"/>
              </a:ext>
            </a:extLst>
          </p:cNvPr>
          <p:cNvCxnSpPr/>
          <p:nvPr/>
        </p:nvCxnSpPr>
        <p:spPr>
          <a:xfrm>
            <a:off x="4942413"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F5B2054E-968D-48B1-9B58-8CE95041C507}"/>
              </a:ext>
            </a:extLst>
          </p:cNvPr>
          <p:cNvCxnSpPr/>
          <p:nvPr/>
        </p:nvCxnSpPr>
        <p:spPr>
          <a:xfrm>
            <a:off x="5559987"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E5724A6-0FC3-478D-843A-F44F46998936}"/>
              </a:ext>
            </a:extLst>
          </p:cNvPr>
          <p:cNvCxnSpPr/>
          <p:nvPr/>
        </p:nvCxnSpPr>
        <p:spPr>
          <a:xfrm>
            <a:off x="6177561"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5EE7361-6D28-4CC3-86B8-8C5CC4CC1826}"/>
              </a:ext>
            </a:extLst>
          </p:cNvPr>
          <p:cNvCxnSpPr/>
          <p:nvPr/>
        </p:nvCxnSpPr>
        <p:spPr>
          <a:xfrm>
            <a:off x="6795135"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987795E-255C-4FBC-8243-9492019AE32F}"/>
              </a:ext>
            </a:extLst>
          </p:cNvPr>
          <p:cNvCxnSpPr/>
          <p:nvPr/>
        </p:nvCxnSpPr>
        <p:spPr>
          <a:xfrm>
            <a:off x="7412709"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896B214-7A91-456B-955F-4B1CBFDB51AE}"/>
              </a:ext>
            </a:extLst>
          </p:cNvPr>
          <p:cNvCxnSpPr/>
          <p:nvPr/>
        </p:nvCxnSpPr>
        <p:spPr>
          <a:xfrm>
            <a:off x="8030283"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09562D1-8CF1-405A-B328-A3E1020F2B69}"/>
              </a:ext>
            </a:extLst>
          </p:cNvPr>
          <p:cNvCxnSpPr/>
          <p:nvPr/>
        </p:nvCxnSpPr>
        <p:spPr>
          <a:xfrm>
            <a:off x="8647857"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A3BADB3-5F40-4362-9C87-0B9F68C22F62}"/>
              </a:ext>
            </a:extLst>
          </p:cNvPr>
          <p:cNvCxnSpPr/>
          <p:nvPr/>
        </p:nvCxnSpPr>
        <p:spPr>
          <a:xfrm>
            <a:off x="9265431" y="2457248"/>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F9C3D39D-DC9D-4271-BDFA-0DE7C0954FD4}"/>
              </a:ext>
            </a:extLst>
          </p:cNvPr>
          <p:cNvCxnSpPr/>
          <p:nvPr/>
        </p:nvCxnSpPr>
        <p:spPr>
          <a:xfrm>
            <a:off x="9883005" y="2457248"/>
            <a:ext cx="0" cy="252000"/>
          </a:xfrm>
          <a:prstGeom prst="line">
            <a:avLst/>
          </a:prstGeom>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CABBC3EC-B8C4-4A57-B5A1-DB0045BF6B7A}"/>
              </a:ext>
            </a:extLst>
          </p:cNvPr>
          <p:cNvSpPr/>
          <p:nvPr/>
        </p:nvSpPr>
        <p:spPr>
          <a:xfrm>
            <a:off x="10357887" y="2668977"/>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25" name="Rectangle 24">
            <a:extLst>
              <a:ext uri="{FF2B5EF4-FFF2-40B4-BE49-F238E27FC236}">
                <a16:creationId xmlns:a16="http://schemas.microsoft.com/office/drawing/2014/main" id="{E2C520DE-24EA-4EA9-B9A2-F17A79DC670A}"/>
              </a:ext>
            </a:extLst>
          </p:cNvPr>
          <p:cNvSpPr/>
          <p:nvPr/>
        </p:nvSpPr>
        <p:spPr>
          <a:xfrm>
            <a:off x="1685266" y="2673751"/>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pic>
        <p:nvPicPr>
          <p:cNvPr id="26" name="Graphic 25" descr="Envelope">
            <a:extLst>
              <a:ext uri="{FF2B5EF4-FFF2-40B4-BE49-F238E27FC236}">
                <a16:creationId xmlns:a16="http://schemas.microsoft.com/office/drawing/2014/main" id="{FC80DA9F-576C-4A80-8E15-85F3ECC29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5897" y="2443917"/>
            <a:ext cx="680378" cy="680378"/>
          </a:xfrm>
          <a:prstGeom prst="rect">
            <a:avLst/>
          </a:prstGeom>
        </p:spPr>
      </p:pic>
      <p:cxnSp>
        <p:nvCxnSpPr>
          <p:cNvPr id="27" name="Straight Connector 26">
            <a:extLst>
              <a:ext uri="{FF2B5EF4-FFF2-40B4-BE49-F238E27FC236}">
                <a16:creationId xmlns:a16="http://schemas.microsoft.com/office/drawing/2014/main" id="{EA97BEDF-5E1E-4172-A6AD-CF0194A8646C}"/>
              </a:ext>
            </a:extLst>
          </p:cNvPr>
          <p:cNvCxnSpPr/>
          <p:nvPr/>
        </p:nvCxnSpPr>
        <p:spPr>
          <a:xfrm>
            <a:off x="10460167" y="2457248"/>
            <a:ext cx="0" cy="252000"/>
          </a:xfrm>
          <a:prstGeom prst="line">
            <a:avLst/>
          </a:prstGeom>
        </p:spPr>
        <p:style>
          <a:lnRef idx="2">
            <a:schemeClr val="dk1"/>
          </a:lnRef>
          <a:fillRef idx="0">
            <a:schemeClr val="dk1"/>
          </a:fillRef>
          <a:effectRef idx="1">
            <a:schemeClr val="dk1"/>
          </a:effectRef>
          <a:fontRef idx="minor">
            <a:schemeClr val="tx1"/>
          </a:fontRef>
        </p:style>
      </p:cxnSp>
      <p:sp>
        <p:nvSpPr>
          <p:cNvPr id="28" name="Optimize schedule with respect to certain properties…">
            <a:extLst>
              <a:ext uri="{FF2B5EF4-FFF2-40B4-BE49-F238E27FC236}">
                <a16:creationId xmlns:a16="http://schemas.microsoft.com/office/drawing/2014/main" id="{892704CB-3CE9-40D9-AEFC-D2EBE83BDE64}"/>
              </a:ext>
            </a:extLst>
          </p:cNvPr>
          <p:cNvSpPr txBox="1"/>
          <p:nvPr/>
        </p:nvSpPr>
        <p:spPr>
          <a:xfrm>
            <a:off x="1318088" y="722029"/>
            <a:ext cx="10106504"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de-AT" sz="2800" dirty="0" err="1">
                <a:latin typeface="Gill Sans Nova Light" panose="020B0302020104020203" pitchFamily="34" charset="0"/>
              </a:rPr>
              <a:t>Enforce</a:t>
            </a:r>
            <a:r>
              <a:rPr lang="en-US" sz="2800" dirty="0">
                <a:latin typeface="Gill Sans Nova Light" panose="020B0302020104020203" pitchFamily="34" charset="0"/>
              </a:rPr>
              <a:t> a gap between the reception of one flow and the transmission of another</a:t>
            </a:r>
          </a:p>
        </p:txBody>
      </p:sp>
      <p:sp>
        <p:nvSpPr>
          <p:cNvPr id="29" name="Optimize schedule with respect to certain properties…">
            <a:extLst>
              <a:ext uri="{FF2B5EF4-FFF2-40B4-BE49-F238E27FC236}">
                <a16:creationId xmlns:a16="http://schemas.microsoft.com/office/drawing/2014/main" id="{8125BEDE-60AE-4348-BD82-A06A14C2B2D5}"/>
              </a:ext>
            </a:extLst>
          </p:cNvPr>
          <p:cNvSpPr txBox="1"/>
          <p:nvPr/>
        </p:nvSpPr>
        <p:spPr>
          <a:xfrm>
            <a:off x="617180" y="2305325"/>
            <a:ext cx="947389"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Switch</a:t>
            </a:r>
          </a:p>
        </p:txBody>
      </p:sp>
      <p:cxnSp>
        <p:nvCxnSpPr>
          <p:cNvPr id="30" name="Straight Arrow Connector 29">
            <a:extLst>
              <a:ext uri="{FF2B5EF4-FFF2-40B4-BE49-F238E27FC236}">
                <a16:creationId xmlns:a16="http://schemas.microsoft.com/office/drawing/2014/main" id="{8B997137-939B-4310-9333-D06E8EB70FC7}"/>
              </a:ext>
            </a:extLst>
          </p:cNvPr>
          <p:cNvCxnSpPr/>
          <p:nvPr/>
        </p:nvCxnSpPr>
        <p:spPr>
          <a:xfrm>
            <a:off x="1854543" y="3494399"/>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79B989C-E2C1-4433-A812-F8DC118753A0}"/>
              </a:ext>
            </a:extLst>
          </p:cNvPr>
          <p:cNvCxnSpPr/>
          <p:nvPr/>
        </p:nvCxnSpPr>
        <p:spPr>
          <a:xfrm>
            <a:off x="1855936"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053F32FC-5CA3-4CD1-AFE7-299858163380}"/>
              </a:ext>
            </a:extLst>
          </p:cNvPr>
          <p:cNvCxnSpPr/>
          <p:nvPr/>
        </p:nvCxnSpPr>
        <p:spPr>
          <a:xfrm>
            <a:off x="2473510"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E5135A77-D29E-4DE2-8E0B-E75BD9954165}"/>
              </a:ext>
            </a:extLst>
          </p:cNvPr>
          <p:cNvCxnSpPr/>
          <p:nvPr/>
        </p:nvCxnSpPr>
        <p:spPr>
          <a:xfrm>
            <a:off x="3091084"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C586888-1655-4C32-8B85-0823E97B8E36}"/>
              </a:ext>
            </a:extLst>
          </p:cNvPr>
          <p:cNvCxnSpPr/>
          <p:nvPr/>
        </p:nvCxnSpPr>
        <p:spPr>
          <a:xfrm>
            <a:off x="3708658"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4774822-7699-4EB6-AA3E-4EEA7637F628}"/>
              </a:ext>
            </a:extLst>
          </p:cNvPr>
          <p:cNvCxnSpPr/>
          <p:nvPr/>
        </p:nvCxnSpPr>
        <p:spPr>
          <a:xfrm>
            <a:off x="4326232"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EA8FAB6D-20FC-409A-B631-D7E3CC5B435D}"/>
              </a:ext>
            </a:extLst>
          </p:cNvPr>
          <p:cNvCxnSpPr/>
          <p:nvPr/>
        </p:nvCxnSpPr>
        <p:spPr>
          <a:xfrm>
            <a:off x="4943806"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12EB431B-390A-4133-B059-8307295AD5D5}"/>
              </a:ext>
            </a:extLst>
          </p:cNvPr>
          <p:cNvCxnSpPr/>
          <p:nvPr/>
        </p:nvCxnSpPr>
        <p:spPr>
          <a:xfrm>
            <a:off x="5561380"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A35BA96-BB9F-4B74-B96E-8DC50E727FC7}"/>
              </a:ext>
            </a:extLst>
          </p:cNvPr>
          <p:cNvCxnSpPr/>
          <p:nvPr/>
        </p:nvCxnSpPr>
        <p:spPr>
          <a:xfrm>
            <a:off x="6178954"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B645E2EB-225A-4E07-921F-46E3FB2EC567}"/>
              </a:ext>
            </a:extLst>
          </p:cNvPr>
          <p:cNvCxnSpPr/>
          <p:nvPr/>
        </p:nvCxnSpPr>
        <p:spPr>
          <a:xfrm>
            <a:off x="6796528"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C85DEEE-1AFA-42CA-BE02-8FB33783E62B}"/>
              </a:ext>
            </a:extLst>
          </p:cNvPr>
          <p:cNvCxnSpPr/>
          <p:nvPr/>
        </p:nvCxnSpPr>
        <p:spPr>
          <a:xfrm>
            <a:off x="7414102"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FACF04E-A679-4F16-9A6E-970649D3186C}"/>
              </a:ext>
            </a:extLst>
          </p:cNvPr>
          <p:cNvCxnSpPr/>
          <p:nvPr/>
        </p:nvCxnSpPr>
        <p:spPr>
          <a:xfrm>
            <a:off x="8031676"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398457B-AC00-4C72-9845-2366B2B3C6D3}"/>
              </a:ext>
            </a:extLst>
          </p:cNvPr>
          <p:cNvCxnSpPr/>
          <p:nvPr/>
        </p:nvCxnSpPr>
        <p:spPr>
          <a:xfrm>
            <a:off x="8649250"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8C29C92-71AE-4F91-BA44-6B3EC2695E93}"/>
              </a:ext>
            </a:extLst>
          </p:cNvPr>
          <p:cNvCxnSpPr/>
          <p:nvPr/>
        </p:nvCxnSpPr>
        <p:spPr>
          <a:xfrm>
            <a:off x="9266824" y="3407203"/>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112A1B9-AACD-49D1-BC7A-DD94B2791ABC}"/>
              </a:ext>
            </a:extLst>
          </p:cNvPr>
          <p:cNvCxnSpPr/>
          <p:nvPr/>
        </p:nvCxnSpPr>
        <p:spPr>
          <a:xfrm>
            <a:off x="9884398" y="3407203"/>
            <a:ext cx="0" cy="252000"/>
          </a:xfrm>
          <a:prstGeom prst="line">
            <a:avLst/>
          </a:prstGeom>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90779827-81AE-44CF-BB91-AC697D6E2C61}"/>
              </a:ext>
            </a:extLst>
          </p:cNvPr>
          <p:cNvSpPr/>
          <p:nvPr/>
        </p:nvSpPr>
        <p:spPr>
          <a:xfrm>
            <a:off x="10359280" y="3618932"/>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46" name="Rectangle 45">
            <a:extLst>
              <a:ext uri="{FF2B5EF4-FFF2-40B4-BE49-F238E27FC236}">
                <a16:creationId xmlns:a16="http://schemas.microsoft.com/office/drawing/2014/main" id="{9EF7FAED-576B-4698-B847-7C0A3D2BC146}"/>
              </a:ext>
            </a:extLst>
          </p:cNvPr>
          <p:cNvSpPr/>
          <p:nvPr/>
        </p:nvSpPr>
        <p:spPr>
          <a:xfrm>
            <a:off x="1686659" y="3623706"/>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47" name="Straight Connector 46">
            <a:extLst>
              <a:ext uri="{FF2B5EF4-FFF2-40B4-BE49-F238E27FC236}">
                <a16:creationId xmlns:a16="http://schemas.microsoft.com/office/drawing/2014/main" id="{5A9176CA-8894-4387-B20B-A20BCAA3590F}"/>
              </a:ext>
            </a:extLst>
          </p:cNvPr>
          <p:cNvCxnSpPr/>
          <p:nvPr/>
        </p:nvCxnSpPr>
        <p:spPr>
          <a:xfrm>
            <a:off x="10461560" y="3407203"/>
            <a:ext cx="0" cy="252000"/>
          </a:xfrm>
          <a:prstGeom prst="line">
            <a:avLst/>
          </a:prstGeom>
        </p:spPr>
        <p:style>
          <a:lnRef idx="2">
            <a:schemeClr val="dk1"/>
          </a:lnRef>
          <a:fillRef idx="0">
            <a:schemeClr val="dk1"/>
          </a:fillRef>
          <a:effectRef idx="1">
            <a:schemeClr val="dk1"/>
          </a:effectRef>
          <a:fontRef idx="minor">
            <a:schemeClr val="tx1"/>
          </a:fontRef>
        </p:style>
      </p:cxnSp>
      <p:sp>
        <p:nvSpPr>
          <p:cNvPr id="48" name="Optimize schedule with respect to certain properties…">
            <a:extLst>
              <a:ext uri="{FF2B5EF4-FFF2-40B4-BE49-F238E27FC236}">
                <a16:creationId xmlns:a16="http://schemas.microsoft.com/office/drawing/2014/main" id="{2E0351CF-37E2-429C-A4A3-32430305C363}"/>
              </a:ext>
            </a:extLst>
          </p:cNvPr>
          <p:cNvSpPr txBox="1"/>
          <p:nvPr/>
        </p:nvSpPr>
        <p:spPr>
          <a:xfrm>
            <a:off x="592356" y="3238703"/>
            <a:ext cx="1204003"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Receiver</a:t>
            </a:r>
          </a:p>
        </p:txBody>
      </p:sp>
      <p:cxnSp>
        <p:nvCxnSpPr>
          <p:cNvPr id="49" name="Straight Arrow Connector 48">
            <a:extLst>
              <a:ext uri="{FF2B5EF4-FFF2-40B4-BE49-F238E27FC236}">
                <a16:creationId xmlns:a16="http://schemas.microsoft.com/office/drawing/2014/main" id="{C3547399-77B0-4C99-B492-77088D910295}"/>
              </a:ext>
            </a:extLst>
          </p:cNvPr>
          <p:cNvCxnSpPr/>
          <p:nvPr/>
        </p:nvCxnSpPr>
        <p:spPr>
          <a:xfrm>
            <a:off x="1854543" y="4489906"/>
            <a:ext cx="8914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1E931BE2-32B2-4E73-9D64-C48E49F88F91}"/>
              </a:ext>
            </a:extLst>
          </p:cNvPr>
          <p:cNvCxnSpPr/>
          <p:nvPr/>
        </p:nvCxnSpPr>
        <p:spPr>
          <a:xfrm>
            <a:off x="1855936"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A404273-A2ED-498D-B735-89A73CE72994}"/>
              </a:ext>
            </a:extLst>
          </p:cNvPr>
          <p:cNvCxnSpPr/>
          <p:nvPr/>
        </p:nvCxnSpPr>
        <p:spPr>
          <a:xfrm>
            <a:off x="2473510"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E8727862-E172-4E9F-95E1-9F6B06DE21DD}"/>
              </a:ext>
            </a:extLst>
          </p:cNvPr>
          <p:cNvCxnSpPr/>
          <p:nvPr/>
        </p:nvCxnSpPr>
        <p:spPr>
          <a:xfrm>
            <a:off x="3091084"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11BE3CF-9336-4610-81B0-FFE8AE39751F}"/>
              </a:ext>
            </a:extLst>
          </p:cNvPr>
          <p:cNvCxnSpPr/>
          <p:nvPr/>
        </p:nvCxnSpPr>
        <p:spPr>
          <a:xfrm>
            <a:off x="3708658"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3E23DE19-1BAF-4860-A092-EFFFE9B4E510}"/>
              </a:ext>
            </a:extLst>
          </p:cNvPr>
          <p:cNvCxnSpPr/>
          <p:nvPr/>
        </p:nvCxnSpPr>
        <p:spPr>
          <a:xfrm>
            <a:off x="4326232"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188C48FB-4830-4C60-8AE7-1BB54C7FFA90}"/>
              </a:ext>
            </a:extLst>
          </p:cNvPr>
          <p:cNvCxnSpPr/>
          <p:nvPr/>
        </p:nvCxnSpPr>
        <p:spPr>
          <a:xfrm>
            <a:off x="4943806"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E0763F93-C46C-4F4B-BE48-69C39155B5EE}"/>
              </a:ext>
            </a:extLst>
          </p:cNvPr>
          <p:cNvCxnSpPr/>
          <p:nvPr/>
        </p:nvCxnSpPr>
        <p:spPr>
          <a:xfrm>
            <a:off x="5561380"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672D4696-2F51-45E2-96E8-FD2F32182907}"/>
              </a:ext>
            </a:extLst>
          </p:cNvPr>
          <p:cNvCxnSpPr/>
          <p:nvPr/>
        </p:nvCxnSpPr>
        <p:spPr>
          <a:xfrm>
            <a:off x="6178954"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23CCACF-DA9F-4043-B4DE-E08DDADCB9B8}"/>
              </a:ext>
            </a:extLst>
          </p:cNvPr>
          <p:cNvCxnSpPr/>
          <p:nvPr/>
        </p:nvCxnSpPr>
        <p:spPr>
          <a:xfrm>
            <a:off x="6796528"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66DCAAED-41BC-49A8-840F-9D59B6E407E6}"/>
              </a:ext>
            </a:extLst>
          </p:cNvPr>
          <p:cNvCxnSpPr/>
          <p:nvPr/>
        </p:nvCxnSpPr>
        <p:spPr>
          <a:xfrm>
            <a:off x="7414102"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1A7E077-1B1A-4C1F-80A3-5159A8937291}"/>
              </a:ext>
            </a:extLst>
          </p:cNvPr>
          <p:cNvCxnSpPr/>
          <p:nvPr/>
        </p:nvCxnSpPr>
        <p:spPr>
          <a:xfrm>
            <a:off x="8031676"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3CA14C5-12BA-4806-88B0-E18DB2E08191}"/>
              </a:ext>
            </a:extLst>
          </p:cNvPr>
          <p:cNvCxnSpPr/>
          <p:nvPr/>
        </p:nvCxnSpPr>
        <p:spPr>
          <a:xfrm>
            <a:off x="8649250"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AB2368D5-7127-4B70-9EC1-170B9DC5E6C7}"/>
              </a:ext>
            </a:extLst>
          </p:cNvPr>
          <p:cNvCxnSpPr/>
          <p:nvPr/>
        </p:nvCxnSpPr>
        <p:spPr>
          <a:xfrm>
            <a:off x="9266824" y="4402710"/>
            <a:ext cx="0" cy="2520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306A8618-569A-471E-8162-B49923F7B991}"/>
              </a:ext>
            </a:extLst>
          </p:cNvPr>
          <p:cNvCxnSpPr/>
          <p:nvPr/>
        </p:nvCxnSpPr>
        <p:spPr>
          <a:xfrm>
            <a:off x="9884398" y="4402710"/>
            <a:ext cx="0" cy="252000"/>
          </a:xfrm>
          <a:prstGeom prst="line">
            <a:avLst/>
          </a:prstGeom>
        </p:spPr>
        <p:style>
          <a:lnRef idx="2">
            <a:schemeClr val="dk1"/>
          </a:lnRef>
          <a:fillRef idx="0">
            <a:schemeClr val="dk1"/>
          </a:fillRef>
          <a:effectRef idx="1">
            <a:schemeClr val="dk1"/>
          </a:effectRef>
          <a:fontRef idx="minor">
            <a:schemeClr val="tx1"/>
          </a:fontRef>
        </p:style>
      </p:cxnSp>
      <p:sp>
        <p:nvSpPr>
          <p:cNvPr id="64" name="Rectangle 63">
            <a:extLst>
              <a:ext uri="{FF2B5EF4-FFF2-40B4-BE49-F238E27FC236}">
                <a16:creationId xmlns:a16="http://schemas.microsoft.com/office/drawing/2014/main" id="{24B807DA-E908-41A4-A65D-AE3D16A475A4}"/>
              </a:ext>
            </a:extLst>
          </p:cNvPr>
          <p:cNvSpPr/>
          <p:nvPr/>
        </p:nvSpPr>
        <p:spPr>
          <a:xfrm>
            <a:off x="10359280" y="4614439"/>
            <a:ext cx="710451" cy="461665"/>
          </a:xfrm>
          <a:prstGeom prst="rect">
            <a:avLst/>
          </a:prstGeom>
        </p:spPr>
        <p:txBody>
          <a:bodyPr wrap="none">
            <a:spAutoFit/>
          </a:bodyPr>
          <a:lstStyle/>
          <a:p>
            <a:pPr lvl="0"/>
            <a:r>
              <a:rPr lang="en-US" dirty="0">
                <a:latin typeface="Gill Sans Nova Light" panose="020B0302020104020203" pitchFamily="34" charset="0"/>
              </a:rPr>
              <a:t>time</a:t>
            </a:r>
            <a:endParaRPr lang="en-US" dirty="0"/>
          </a:p>
        </p:txBody>
      </p:sp>
      <p:sp>
        <p:nvSpPr>
          <p:cNvPr id="65" name="Rectangle 64">
            <a:extLst>
              <a:ext uri="{FF2B5EF4-FFF2-40B4-BE49-F238E27FC236}">
                <a16:creationId xmlns:a16="http://schemas.microsoft.com/office/drawing/2014/main" id="{D4D6BE99-3B03-4593-B784-B8ECA980EF6E}"/>
              </a:ext>
            </a:extLst>
          </p:cNvPr>
          <p:cNvSpPr/>
          <p:nvPr/>
        </p:nvSpPr>
        <p:spPr>
          <a:xfrm>
            <a:off x="1686659" y="4619213"/>
            <a:ext cx="338554" cy="461665"/>
          </a:xfrm>
          <a:prstGeom prst="rect">
            <a:avLst/>
          </a:prstGeom>
        </p:spPr>
        <p:txBody>
          <a:bodyPr wrap="none">
            <a:spAutoFit/>
          </a:bodyPr>
          <a:lstStyle/>
          <a:p>
            <a:pPr lvl="0"/>
            <a:r>
              <a:rPr lang="en-US" dirty="0">
                <a:latin typeface="Gill Sans Nova Light" panose="020B0302020104020203" pitchFamily="34" charset="0"/>
              </a:rPr>
              <a:t>0</a:t>
            </a:r>
            <a:endParaRPr lang="en-US" dirty="0"/>
          </a:p>
        </p:txBody>
      </p:sp>
      <p:cxnSp>
        <p:nvCxnSpPr>
          <p:cNvPr id="66" name="Straight Connector 65">
            <a:extLst>
              <a:ext uri="{FF2B5EF4-FFF2-40B4-BE49-F238E27FC236}">
                <a16:creationId xmlns:a16="http://schemas.microsoft.com/office/drawing/2014/main" id="{256089E6-72DC-4C82-AEED-369619712FA3}"/>
              </a:ext>
            </a:extLst>
          </p:cNvPr>
          <p:cNvCxnSpPr/>
          <p:nvPr/>
        </p:nvCxnSpPr>
        <p:spPr>
          <a:xfrm>
            <a:off x="10461560" y="4402710"/>
            <a:ext cx="0" cy="252000"/>
          </a:xfrm>
          <a:prstGeom prst="line">
            <a:avLst/>
          </a:prstGeom>
        </p:spPr>
        <p:style>
          <a:lnRef idx="2">
            <a:schemeClr val="dk1"/>
          </a:lnRef>
          <a:fillRef idx="0">
            <a:schemeClr val="dk1"/>
          </a:fillRef>
          <a:effectRef idx="1">
            <a:schemeClr val="dk1"/>
          </a:effectRef>
          <a:fontRef idx="minor">
            <a:schemeClr val="tx1"/>
          </a:fontRef>
        </p:style>
      </p:cxnSp>
      <p:sp>
        <p:nvSpPr>
          <p:cNvPr id="67" name="Optimize schedule with respect to certain properties…">
            <a:extLst>
              <a:ext uri="{FF2B5EF4-FFF2-40B4-BE49-F238E27FC236}">
                <a16:creationId xmlns:a16="http://schemas.microsoft.com/office/drawing/2014/main" id="{268B710F-2CAC-48B7-AD0C-2BD7A27AFA6A}"/>
              </a:ext>
            </a:extLst>
          </p:cNvPr>
          <p:cNvSpPr txBox="1"/>
          <p:nvPr/>
        </p:nvSpPr>
        <p:spPr>
          <a:xfrm>
            <a:off x="637762" y="4284721"/>
            <a:ext cx="947389"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2000" dirty="0">
                <a:latin typeface="Gill Sans Nova Light" panose="020B0302020104020203" pitchFamily="34" charset="0"/>
              </a:rPr>
              <a:t>Switch</a:t>
            </a:r>
          </a:p>
        </p:txBody>
      </p:sp>
      <p:pic>
        <p:nvPicPr>
          <p:cNvPr id="91" name="Graphic 90" descr="Envelope">
            <a:extLst>
              <a:ext uri="{FF2B5EF4-FFF2-40B4-BE49-F238E27FC236}">
                <a16:creationId xmlns:a16="http://schemas.microsoft.com/office/drawing/2014/main" id="{0DE69D30-450C-4B61-BEC6-17C8841330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25" y="2931456"/>
            <a:ext cx="680378" cy="680378"/>
          </a:xfrm>
          <a:prstGeom prst="rect">
            <a:avLst/>
          </a:prstGeom>
        </p:spPr>
      </p:pic>
      <p:pic>
        <p:nvPicPr>
          <p:cNvPr id="92" name="Graphic 91" descr="Envelope">
            <a:extLst>
              <a:ext uri="{FF2B5EF4-FFF2-40B4-BE49-F238E27FC236}">
                <a16:creationId xmlns:a16="http://schemas.microsoft.com/office/drawing/2014/main" id="{B85B4E29-77B4-40FF-BCF7-A877A060D6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1243" y="3396095"/>
            <a:ext cx="680378" cy="680378"/>
          </a:xfrm>
          <a:prstGeom prst="rect">
            <a:avLst/>
          </a:prstGeom>
        </p:spPr>
      </p:pic>
      <p:pic>
        <p:nvPicPr>
          <p:cNvPr id="93" name="Graphic 92" descr="Envelope">
            <a:extLst>
              <a:ext uri="{FF2B5EF4-FFF2-40B4-BE49-F238E27FC236}">
                <a16:creationId xmlns:a16="http://schemas.microsoft.com/office/drawing/2014/main" id="{B41258B6-9A3A-4CB5-997F-DF2686091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8258" y="4387733"/>
            <a:ext cx="680378" cy="680378"/>
          </a:xfrm>
          <a:prstGeom prst="rect">
            <a:avLst/>
          </a:prstGeom>
        </p:spPr>
      </p:pic>
      <p:cxnSp>
        <p:nvCxnSpPr>
          <p:cNvPr id="94" name="Straight Arrow Connector 93">
            <a:extLst>
              <a:ext uri="{FF2B5EF4-FFF2-40B4-BE49-F238E27FC236}">
                <a16:creationId xmlns:a16="http://schemas.microsoft.com/office/drawing/2014/main" id="{4CAEEB30-B0D1-4148-AA6C-56E032A7100F}"/>
              </a:ext>
            </a:extLst>
          </p:cNvPr>
          <p:cNvCxnSpPr>
            <a:cxnSpLocks/>
          </p:cNvCxnSpPr>
          <p:nvPr/>
        </p:nvCxnSpPr>
        <p:spPr>
          <a:xfrm flipH="1">
            <a:off x="4326232" y="3611834"/>
            <a:ext cx="1" cy="1833390"/>
          </a:xfrm>
          <a:prstGeom prst="straightConnector1">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E84F1BEE-5C8C-4D63-85C5-E15337BE9947}"/>
              </a:ext>
            </a:extLst>
          </p:cNvPr>
          <p:cNvCxnSpPr>
            <a:cxnSpLocks/>
          </p:cNvCxnSpPr>
          <p:nvPr/>
        </p:nvCxnSpPr>
        <p:spPr>
          <a:xfrm>
            <a:off x="7423456" y="3586999"/>
            <a:ext cx="0" cy="1846650"/>
          </a:xfrm>
          <a:prstGeom prst="straightConnector1">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6" name="Optimize schedule with respect to certain properties…">
            <a:extLst>
              <a:ext uri="{FF2B5EF4-FFF2-40B4-BE49-F238E27FC236}">
                <a16:creationId xmlns:a16="http://schemas.microsoft.com/office/drawing/2014/main" id="{BA53AF05-5CF4-4F08-9DD2-D92A22543448}"/>
              </a:ext>
            </a:extLst>
          </p:cNvPr>
          <p:cNvSpPr txBox="1"/>
          <p:nvPr/>
        </p:nvSpPr>
        <p:spPr>
          <a:xfrm>
            <a:off x="4298140" y="5320918"/>
            <a:ext cx="3180075"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defRPr sz="3300">
                <a:solidFill>
                  <a:srgbClr val="414141"/>
                </a:solidFill>
                <a:latin typeface="Gill Sans Light"/>
                <a:ea typeface="Gill Sans Light"/>
                <a:cs typeface="Gill Sans Light"/>
                <a:sym typeface="Gill Sans Light"/>
              </a:defRPr>
            </a:pPr>
            <a:r>
              <a:rPr lang="en-US" sz="2800" dirty="0">
                <a:latin typeface="Gill Sans Nova Light" panose="020B0302020104020203" pitchFamily="34" charset="0"/>
              </a:rPr>
              <a:t>Transmission Gap</a:t>
            </a:r>
          </a:p>
        </p:txBody>
      </p:sp>
      <p:cxnSp>
        <p:nvCxnSpPr>
          <p:cNvPr id="97" name="Straight Arrow Connector 96">
            <a:extLst>
              <a:ext uri="{FF2B5EF4-FFF2-40B4-BE49-F238E27FC236}">
                <a16:creationId xmlns:a16="http://schemas.microsoft.com/office/drawing/2014/main" id="{7B34F369-C185-41A4-9EAB-65FCD69DFDC6}"/>
              </a:ext>
            </a:extLst>
          </p:cNvPr>
          <p:cNvCxnSpPr>
            <a:cxnSpLocks/>
          </p:cNvCxnSpPr>
          <p:nvPr/>
        </p:nvCxnSpPr>
        <p:spPr>
          <a:xfrm>
            <a:off x="4360603" y="5320819"/>
            <a:ext cx="3030640" cy="6275"/>
          </a:xfrm>
          <a:prstGeom prst="straightConnector1">
            <a:avLst/>
          </a:prstGeom>
          <a:ln w="31750" cap="flat" cmpd="sng" algn="ctr">
            <a:solidFill>
              <a:schemeClr val="dk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AEFD32AD-4F5F-4CC2-8C81-1661DB2B14F1}"/>
              </a:ext>
            </a:extLst>
          </p:cNvPr>
          <p:cNvCxnSpPr>
            <a:cxnSpLocks/>
          </p:cNvCxnSpPr>
          <p:nvPr/>
        </p:nvCxnSpPr>
        <p:spPr>
          <a:xfrm flipH="1" flipV="1">
            <a:off x="3116275" y="2980243"/>
            <a:ext cx="563951" cy="10200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834E076A-C878-4397-BC31-886F6150E185}"/>
              </a:ext>
            </a:extLst>
          </p:cNvPr>
          <p:cNvCxnSpPr>
            <a:cxnSpLocks/>
          </p:cNvCxnSpPr>
          <p:nvPr/>
        </p:nvCxnSpPr>
        <p:spPr>
          <a:xfrm flipH="1" flipV="1">
            <a:off x="8048883" y="3941153"/>
            <a:ext cx="1189375" cy="503201"/>
          </a:xfrm>
          <a:prstGeom prst="straightConnector1">
            <a:avLst/>
          </a:prstGeom>
          <a:ln>
            <a:solidFill>
              <a:schemeClr val="accent3"/>
            </a:solidFill>
            <a:headEnd type="triangl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7901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Queue interleaving</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3" name="Rectangle">
            <a:extLst>
              <a:ext uri="{FF2B5EF4-FFF2-40B4-BE49-F238E27FC236}">
                <a16:creationId xmlns:a16="http://schemas.microsoft.com/office/drawing/2014/main" id="{F5F9D213-F1F2-487D-967F-7D4AB492B6D2}"/>
              </a:ext>
            </a:extLst>
          </p:cNvPr>
          <p:cNvSpPr/>
          <p:nvPr/>
        </p:nvSpPr>
        <p:spPr>
          <a:xfrm>
            <a:off x="1308943" y="1540631"/>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54" name="Rectangle">
            <a:extLst>
              <a:ext uri="{FF2B5EF4-FFF2-40B4-BE49-F238E27FC236}">
                <a16:creationId xmlns:a16="http://schemas.microsoft.com/office/drawing/2014/main" id="{D066BEDF-D62D-4972-91D9-14E03B012FEA}"/>
              </a:ext>
            </a:extLst>
          </p:cNvPr>
          <p:cNvSpPr/>
          <p:nvPr/>
        </p:nvSpPr>
        <p:spPr>
          <a:xfrm>
            <a:off x="1842376" y="1540631"/>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55" name="Rectangle">
            <a:extLst>
              <a:ext uri="{FF2B5EF4-FFF2-40B4-BE49-F238E27FC236}">
                <a16:creationId xmlns:a16="http://schemas.microsoft.com/office/drawing/2014/main" id="{8FED88F8-9F40-4677-8569-35F41155B400}"/>
              </a:ext>
            </a:extLst>
          </p:cNvPr>
          <p:cNvSpPr/>
          <p:nvPr/>
        </p:nvSpPr>
        <p:spPr>
          <a:xfrm>
            <a:off x="2375810" y="1540631"/>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56" name="Rectangle">
            <a:extLst>
              <a:ext uri="{FF2B5EF4-FFF2-40B4-BE49-F238E27FC236}">
                <a16:creationId xmlns:a16="http://schemas.microsoft.com/office/drawing/2014/main" id="{CC6CDAB0-42C4-4EAF-BA92-810EE8948671}"/>
              </a:ext>
            </a:extLst>
          </p:cNvPr>
          <p:cNvSpPr/>
          <p:nvPr/>
        </p:nvSpPr>
        <p:spPr>
          <a:xfrm>
            <a:off x="1576833" y="2789260"/>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57" name="Rectangle">
            <a:extLst>
              <a:ext uri="{FF2B5EF4-FFF2-40B4-BE49-F238E27FC236}">
                <a16:creationId xmlns:a16="http://schemas.microsoft.com/office/drawing/2014/main" id="{7176C0CE-9DEA-4C09-812B-EF6584D40593}"/>
              </a:ext>
            </a:extLst>
          </p:cNvPr>
          <p:cNvSpPr/>
          <p:nvPr/>
        </p:nvSpPr>
        <p:spPr>
          <a:xfrm>
            <a:off x="2106661" y="2789260"/>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58" name="Rectangle">
            <a:extLst>
              <a:ext uri="{FF2B5EF4-FFF2-40B4-BE49-F238E27FC236}">
                <a16:creationId xmlns:a16="http://schemas.microsoft.com/office/drawing/2014/main" id="{8C185D5A-4928-428C-9A6C-22CB67F0D0EB}"/>
              </a:ext>
            </a:extLst>
          </p:cNvPr>
          <p:cNvSpPr/>
          <p:nvPr/>
        </p:nvSpPr>
        <p:spPr>
          <a:xfrm>
            <a:off x="2939831" y="1548443"/>
            <a:ext cx="4740346" cy="2093036"/>
          </a:xfrm>
          <a:prstGeom prst="rect">
            <a:avLst/>
          </a:prstGeom>
          <a:ln w="25400">
            <a:solidFill>
              <a:srgbClr val="85888D"/>
            </a:solidFill>
            <a:miter lim="400000"/>
          </a:ln>
        </p:spPr>
        <p:txBody>
          <a:bodyPr lIns="35719" tIns="35719" rIns="35719" bIns="35719" anchor="ctr"/>
          <a:lstStyle/>
          <a:p>
            <a:pPr>
              <a:defRPr sz="2400"/>
            </a:pPr>
            <a:endParaRPr sz="1687"/>
          </a:p>
        </p:txBody>
      </p:sp>
      <p:grpSp>
        <p:nvGrpSpPr>
          <p:cNvPr id="59" name="Group">
            <a:extLst>
              <a:ext uri="{FF2B5EF4-FFF2-40B4-BE49-F238E27FC236}">
                <a16:creationId xmlns:a16="http://schemas.microsoft.com/office/drawing/2014/main" id="{A926CB36-CDFE-49AE-A018-2DD658FE393D}"/>
              </a:ext>
            </a:extLst>
          </p:cNvPr>
          <p:cNvGrpSpPr/>
          <p:nvPr/>
        </p:nvGrpSpPr>
        <p:grpSpPr>
          <a:xfrm>
            <a:off x="5375920" y="1790296"/>
            <a:ext cx="2064458" cy="361730"/>
            <a:chOff x="13359" y="0"/>
            <a:chExt cx="2936116" cy="514460"/>
          </a:xfrm>
        </p:grpSpPr>
        <p:sp>
          <p:nvSpPr>
            <p:cNvPr id="60" name="Rectangle">
              <a:extLst>
                <a:ext uri="{FF2B5EF4-FFF2-40B4-BE49-F238E27FC236}">
                  <a16:creationId xmlns:a16="http://schemas.microsoft.com/office/drawing/2014/main" id="{CB0CFA30-02B6-490D-8FD7-73F186DA7462}"/>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1" name="Rectangle">
              <a:extLst>
                <a:ext uri="{FF2B5EF4-FFF2-40B4-BE49-F238E27FC236}">
                  <a16:creationId xmlns:a16="http://schemas.microsoft.com/office/drawing/2014/main" id="{52CD8B0D-B2F4-46A7-ADBB-167FCAD2197F}"/>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2" name="Rectangle">
              <a:extLst>
                <a:ext uri="{FF2B5EF4-FFF2-40B4-BE49-F238E27FC236}">
                  <a16:creationId xmlns:a16="http://schemas.microsoft.com/office/drawing/2014/main" id="{AD6432CE-14CF-4F38-89CD-9E1EC4F39E79}"/>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3" name="Rectangle">
              <a:extLst>
                <a:ext uri="{FF2B5EF4-FFF2-40B4-BE49-F238E27FC236}">
                  <a16:creationId xmlns:a16="http://schemas.microsoft.com/office/drawing/2014/main" id="{2EAAA6FB-04DE-483D-90E8-1532733C48D7}"/>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4" name="Rectangle">
              <a:extLst>
                <a:ext uri="{FF2B5EF4-FFF2-40B4-BE49-F238E27FC236}">
                  <a16:creationId xmlns:a16="http://schemas.microsoft.com/office/drawing/2014/main" id="{4E5DDC04-A959-41E3-B3CA-2D119A8F5A55}"/>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grpSp>
        <p:nvGrpSpPr>
          <p:cNvPr id="65" name="Group">
            <a:extLst>
              <a:ext uri="{FF2B5EF4-FFF2-40B4-BE49-F238E27FC236}">
                <a16:creationId xmlns:a16="http://schemas.microsoft.com/office/drawing/2014/main" id="{6FE1F5E2-4D9B-43FF-831C-3AB4F15D7F23}"/>
              </a:ext>
            </a:extLst>
          </p:cNvPr>
          <p:cNvGrpSpPr/>
          <p:nvPr/>
        </p:nvGrpSpPr>
        <p:grpSpPr>
          <a:xfrm>
            <a:off x="5375920" y="2423362"/>
            <a:ext cx="2064458" cy="361731"/>
            <a:chOff x="13359" y="0"/>
            <a:chExt cx="2936116" cy="514460"/>
          </a:xfrm>
        </p:grpSpPr>
        <p:sp>
          <p:nvSpPr>
            <p:cNvPr id="66" name="Rectangle">
              <a:extLst>
                <a:ext uri="{FF2B5EF4-FFF2-40B4-BE49-F238E27FC236}">
                  <a16:creationId xmlns:a16="http://schemas.microsoft.com/office/drawing/2014/main" id="{92ECD901-482E-451D-AB5F-53C218CCCE7A}"/>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7" name="Rectangle">
              <a:extLst>
                <a:ext uri="{FF2B5EF4-FFF2-40B4-BE49-F238E27FC236}">
                  <a16:creationId xmlns:a16="http://schemas.microsoft.com/office/drawing/2014/main" id="{880F0A12-0C88-4B14-BAF9-CC3A4EA01475}"/>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8" name="Rectangle">
              <a:extLst>
                <a:ext uri="{FF2B5EF4-FFF2-40B4-BE49-F238E27FC236}">
                  <a16:creationId xmlns:a16="http://schemas.microsoft.com/office/drawing/2014/main" id="{88CB9534-AA63-40B6-8420-D9503151E509}"/>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9" name="Rectangle">
              <a:extLst>
                <a:ext uri="{FF2B5EF4-FFF2-40B4-BE49-F238E27FC236}">
                  <a16:creationId xmlns:a16="http://schemas.microsoft.com/office/drawing/2014/main" id="{D0662CD2-B14E-42ED-A1E8-CC92FB6F1C9E}"/>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70" name="Rectangle">
              <a:extLst>
                <a:ext uri="{FF2B5EF4-FFF2-40B4-BE49-F238E27FC236}">
                  <a16:creationId xmlns:a16="http://schemas.microsoft.com/office/drawing/2014/main" id="{6045C292-3412-46FB-9D9C-70760E4D43DA}"/>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pic>
        <p:nvPicPr>
          <p:cNvPr id="71" name="Image" descr="Image">
            <a:extLst>
              <a:ext uri="{FF2B5EF4-FFF2-40B4-BE49-F238E27FC236}">
                <a16:creationId xmlns:a16="http://schemas.microsoft.com/office/drawing/2014/main" id="{6347DC5D-FEFE-49CD-A948-B132FCE31896}"/>
              </a:ext>
            </a:extLst>
          </p:cNvPr>
          <p:cNvPicPr>
            <a:picLocks noChangeAspect="1"/>
          </p:cNvPicPr>
          <p:nvPr/>
        </p:nvPicPr>
        <p:blipFill>
          <a:blip r:embed="rId2"/>
          <a:stretch>
            <a:fillRect/>
          </a:stretch>
        </p:blipFill>
        <p:spPr>
          <a:xfrm>
            <a:off x="2910706" y="3141437"/>
            <a:ext cx="1113734" cy="529726"/>
          </a:xfrm>
          <a:prstGeom prst="rect">
            <a:avLst/>
          </a:prstGeom>
          <a:ln w="12700">
            <a:miter lim="400000"/>
          </a:ln>
        </p:spPr>
      </p:pic>
      <p:sp>
        <p:nvSpPr>
          <p:cNvPr id="72" name="Line">
            <a:extLst>
              <a:ext uri="{FF2B5EF4-FFF2-40B4-BE49-F238E27FC236}">
                <a16:creationId xmlns:a16="http://schemas.microsoft.com/office/drawing/2014/main" id="{57C2A46B-531E-4765-9162-AF2A89D73118}"/>
              </a:ext>
            </a:extLst>
          </p:cNvPr>
          <p:cNvSpPr/>
          <p:nvPr/>
        </p:nvSpPr>
        <p:spPr>
          <a:xfrm>
            <a:off x="1395476" y="3301158"/>
            <a:ext cx="1543103" cy="1"/>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3" name="Line">
            <a:extLst>
              <a:ext uri="{FF2B5EF4-FFF2-40B4-BE49-F238E27FC236}">
                <a16:creationId xmlns:a16="http://schemas.microsoft.com/office/drawing/2014/main" id="{4EE73883-EF8F-4EEC-A2AD-DB15204D82DB}"/>
              </a:ext>
            </a:extLst>
          </p:cNvPr>
          <p:cNvSpPr/>
          <p:nvPr/>
        </p:nvSpPr>
        <p:spPr>
          <a:xfrm>
            <a:off x="1395476" y="2083343"/>
            <a:ext cx="1543103" cy="1"/>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4" name="Line">
            <a:extLst>
              <a:ext uri="{FF2B5EF4-FFF2-40B4-BE49-F238E27FC236}">
                <a16:creationId xmlns:a16="http://schemas.microsoft.com/office/drawing/2014/main" id="{6C51089B-5DCA-49F7-A2EE-4B2CC5021D12}"/>
              </a:ext>
            </a:extLst>
          </p:cNvPr>
          <p:cNvSpPr/>
          <p:nvPr/>
        </p:nvSpPr>
        <p:spPr>
          <a:xfrm>
            <a:off x="7680178" y="2594962"/>
            <a:ext cx="3122530"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75" name="In order to maintain jitter and latency requirements we expect at each device a certain timely order of frames">
            <a:extLst>
              <a:ext uri="{FF2B5EF4-FFF2-40B4-BE49-F238E27FC236}">
                <a16:creationId xmlns:a16="http://schemas.microsoft.com/office/drawing/2014/main" id="{935EB357-DADE-47FE-9B31-39D4C5F51110}"/>
              </a:ext>
            </a:extLst>
          </p:cNvPr>
          <p:cNvSpPr txBox="1"/>
          <p:nvPr/>
        </p:nvSpPr>
        <p:spPr>
          <a:xfrm>
            <a:off x="1436007" y="4546802"/>
            <a:ext cx="9350135" cy="93391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defRPr sz="3200">
                <a:solidFill>
                  <a:srgbClr val="414141"/>
                </a:solidFill>
                <a:latin typeface="Gill Sans Light"/>
                <a:ea typeface="Gill Sans Light"/>
                <a:cs typeface="Gill Sans Light"/>
                <a:sym typeface="Gill Sans Light"/>
              </a:defRPr>
            </a:lvl1pPr>
          </a:lstStyle>
          <a:p>
            <a:pPr algn="ctr"/>
            <a:r>
              <a:rPr sz="2800" dirty="0"/>
              <a:t>In order to maintain jitter and latency requirements we expect at each device a certain timely order of frames</a:t>
            </a:r>
          </a:p>
        </p:txBody>
      </p:sp>
    </p:spTree>
    <p:extLst>
      <p:ext uri="{BB962C8B-B14F-4D97-AF65-F5344CB8AC3E}">
        <p14:creationId xmlns:p14="http://schemas.microsoft.com/office/powerpoint/2010/main" val="99771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5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1.66667E-6 4.07407E-6 C 0.03424 -0.00116 0.06849 0.00069 0.10247 0.00532 C 0.1375 0.01018 0.17226 0.01782 0.2069 0.02615 C 0.27135 0.04166 0.33555 0.05902 0.40026 0.07199 C 0.48607 0.08935 0.57278 0.09884 0.65963 0.10069 " pathEditMode="relative" rAng="0" ptsTypes="AAAAA">
                                      <p:cBhvr>
                                        <p:cTn id="26" dur="400" fill="hold"/>
                                        <p:tgtEl>
                                          <p:spTgt spid="55"/>
                                        </p:tgtEl>
                                        <p:attrNameLst>
                                          <p:attrName>ppt_x</p:attrName>
                                          <p:attrName>ppt_y</p:attrName>
                                        </p:attrNameLst>
                                      </p:cBhvr>
                                      <p:rCtr x="32982" y="5000"/>
                                    </p:animMotion>
                                  </p:childTnLst>
                                </p:cTn>
                              </p:par>
                            </p:childTnLst>
                          </p:cTn>
                        </p:par>
                        <p:par>
                          <p:cTn id="27" fill="hold">
                            <p:stCondLst>
                              <p:cond delay="400"/>
                            </p:stCondLst>
                            <p:childTnLst>
                              <p:par>
                                <p:cTn id="28" presetID="-1" presetClass="path" presetSubtype="0" accel="50000" decel="50000" fill="hold" nodeType="afterEffect">
                                  <p:stCondLst>
                                    <p:cond delay="0"/>
                                  </p:stCondLst>
                                  <p:childTnLst>
                                    <p:animMotion origin="layout" path="M 1.66667E-6 4.07407E-6 C 0.06211 0.00995 0.12409 0.02106 0.18594 0.03333 C 0.25534 0.04676 0.32461 0.0618 0.39427 0.07314 C 0.48685 0.08842 0.57995 0.09768 0.67318 0.10069 " pathEditMode="relative" rAng="0" ptsTypes="AAAA">
                                      <p:cBhvr>
                                        <p:cTn id="29" dur="400" fill="hold"/>
                                        <p:tgtEl>
                                          <p:spTgt spid="54"/>
                                        </p:tgtEl>
                                        <p:attrNameLst>
                                          <p:attrName>ppt_x</p:attrName>
                                          <p:attrName>ppt_y</p:attrName>
                                        </p:attrNameLst>
                                      </p:cBhvr>
                                      <p:rCtr x="33659" y="5023"/>
                                    </p:animMotion>
                                  </p:childTnLst>
                                </p:cTn>
                              </p:par>
                            </p:childTnLst>
                          </p:cTn>
                        </p:par>
                        <p:par>
                          <p:cTn id="30" fill="hold">
                            <p:stCondLst>
                              <p:cond delay="800"/>
                            </p:stCondLst>
                            <p:childTnLst>
                              <p:par>
                                <p:cTn id="31" presetID="-1" presetClass="path" presetSubtype="0" accel="50000" decel="50000" fill="hold" nodeType="afterEffect">
                                  <p:stCondLst>
                                    <p:cond delay="0"/>
                                  </p:stCondLst>
                                  <p:childTnLst>
                                    <p:animMotion origin="layout" path="M 0.00156 -0.00417 C 0.06237 0.01319 0.12357 0.02801 0.18502 0.04027 C 0.26745 0.05648 0.35026 0.06805 0.4332 0.07777 C 0.51614 0.0875 0.59948 0.09513 0.68268 0.10138 " pathEditMode="relative" rAng="0" ptsTypes="AAAA">
                                      <p:cBhvr>
                                        <p:cTn id="32" dur="400" fill="hold"/>
                                        <p:tgtEl>
                                          <p:spTgt spid="53"/>
                                        </p:tgtEl>
                                        <p:attrNameLst>
                                          <p:attrName>ppt_x</p:attrName>
                                          <p:attrName>ppt_y</p:attrName>
                                        </p:attrNameLst>
                                      </p:cBhvr>
                                      <p:rCtr x="34049" y="5278"/>
                                    </p:animMotion>
                                  </p:childTnLst>
                                </p:cTn>
                              </p:par>
                            </p:childTnLst>
                          </p:cTn>
                        </p:par>
                        <p:par>
                          <p:cTn id="33" fill="hold">
                            <p:stCondLst>
                              <p:cond delay="1200"/>
                            </p:stCondLst>
                            <p:childTnLst>
                              <p:par>
                                <p:cTn id="34" presetID="-1" presetClass="path" presetSubtype="0" accel="50000" decel="50000" fill="hold" nodeType="afterEffect">
                                  <p:stCondLst>
                                    <p:cond delay="0"/>
                                  </p:stCondLst>
                                  <p:childTnLst>
                                    <p:animMotion origin="layout" path="M -2.91667E-6 -1.85185E-6 L 0.50573 -0.08194 " pathEditMode="relative" rAng="0" ptsTypes="AA">
                                      <p:cBhvr>
                                        <p:cTn id="35" dur="400" fill="hold"/>
                                        <p:tgtEl>
                                          <p:spTgt spid="57"/>
                                        </p:tgtEl>
                                        <p:attrNameLst>
                                          <p:attrName>ppt_x</p:attrName>
                                          <p:attrName>ppt_y</p:attrName>
                                        </p:attrNameLst>
                                      </p:cBhvr>
                                      <p:rCtr x="25286" y="-4097"/>
                                    </p:animMotion>
                                  </p:childTnLst>
                                </p:cTn>
                              </p:par>
                            </p:childTnLst>
                          </p:cTn>
                        </p:par>
                        <p:par>
                          <p:cTn id="36" fill="hold">
                            <p:stCondLst>
                              <p:cond delay="1600"/>
                            </p:stCondLst>
                            <p:childTnLst>
                              <p:par>
                                <p:cTn id="37" presetID="-1" presetClass="path" presetSubtype="0" accel="50000" decel="50000" fill="hold" nodeType="afterEffect">
                                  <p:stCondLst>
                                    <p:cond delay="0"/>
                                  </p:stCondLst>
                                  <p:childTnLst>
                                    <p:animMotion origin="layout" path="M -3.54167E-6 -1.85185E-6 L 0.51888 -0.08194 " pathEditMode="relative" rAng="0" ptsTypes="AA">
                                      <p:cBhvr>
                                        <p:cTn id="38" dur="400" fill="hold"/>
                                        <p:tgtEl>
                                          <p:spTgt spid="56"/>
                                        </p:tgtEl>
                                        <p:attrNameLst>
                                          <p:attrName>ppt_x</p:attrName>
                                          <p:attrName>ppt_y</p:attrName>
                                        </p:attrNameLst>
                                      </p:cBhvr>
                                      <p:rCtr x="25938" y="-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dvAuto="0"/>
      <p:bldP spid="54" grpId="0" animBg="1" advAuto="0"/>
      <p:bldP spid="55" grpId="0" animBg="1" advAuto="0"/>
      <p:bldP spid="56" grpId="0" animBg="1" advAuto="0"/>
      <p:bldP spid="57" grpId="0" animBg="1" advAuto="0"/>
      <p:bldP spid="75" grpId="0"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Queue Interleaving</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Rectangle">
            <a:extLst>
              <a:ext uri="{FF2B5EF4-FFF2-40B4-BE49-F238E27FC236}">
                <a16:creationId xmlns:a16="http://schemas.microsoft.com/office/drawing/2014/main" id="{2E1F7DC0-604F-4ACA-A0BA-D9FEB50E7948}"/>
              </a:ext>
            </a:extLst>
          </p:cNvPr>
          <p:cNvSpPr/>
          <p:nvPr/>
        </p:nvSpPr>
        <p:spPr>
          <a:xfrm>
            <a:off x="760838" y="137148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7" name="Rectangle">
            <a:extLst>
              <a:ext uri="{FF2B5EF4-FFF2-40B4-BE49-F238E27FC236}">
                <a16:creationId xmlns:a16="http://schemas.microsoft.com/office/drawing/2014/main" id="{9BB530E9-59A1-4FD4-9BB1-37D468BE897A}"/>
              </a:ext>
            </a:extLst>
          </p:cNvPr>
          <p:cNvSpPr/>
          <p:nvPr/>
        </p:nvSpPr>
        <p:spPr>
          <a:xfrm>
            <a:off x="1294271" y="137148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8" name="Rectangle">
            <a:extLst>
              <a:ext uri="{FF2B5EF4-FFF2-40B4-BE49-F238E27FC236}">
                <a16:creationId xmlns:a16="http://schemas.microsoft.com/office/drawing/2014/main" id="{A8763077-5157-4117-8565-FD97E6A87592}"/>
              </a:ext>
            </a:extLst>
          </p:cNvPr>
          <p:cNvSpPr/>
          <p:nvPr/>
        </p:nvSpPr>
        <p:spPr>
          <a:xfrm>
            <a:off x="1827705" y="137148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9" name="Rectangle">
            <a:extLst>
              <a:ext uri="{FF2B5EF4-FFF2-40B4-BE49-F238E27FC236}">
                <a16:creationId xmlns:a16="http://schemas.microsoft.com/office/drawing/2014/main" id="{1AD288DE-4C41-4DAA-99F2-34F0EE1D15CB}"/>
              </a:ext>
            </a:extLst>
          </p:cNvPr>
          <p:cNvSpPr/>
          <p:nvPr/>
        </p:nvSpPr>
        <p:spPr>
          <a:xfrm>
            <a:off x="1028728" y="2620111"/>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0" name="Rectangle">
            <a:extLst>
              <a:ext uri="{FF2B5EF4-FFF2-40B4-BE49-F238E27FC236}">
                <a16:creationId xmlns:a16="http://schemas.microsoft.com/office/drawing/2014/main" id="{D592F301-6FFB-4ACD-93EB-1F099C0A1980}"/>
              </a:ext>
            </a:extLst>
          </p:cNvPr>
          <p:cNvSpPr/>
          <p:nvPr/>
        </p:nvSpPr>
        <p:spPr>
          <a:xfrm>
            <a:off x="1558556" y="2620111"/>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1" name="Rectangle">
            <a:extLst>
              <a:ext uri="{FF2B5EF4-FFF2-40B4-BE49-F238E27FC236}">
                <a16:creationId xmlns:a16="http://schemas.microsoft.com/office/drawing/2014/main" id="{CCC161D7-99A3-40EB-8AB8-832645E996E5}"/>
              </a:ext>
            </a:extLst>
          </p:cNvPr>
          <p:cNvSpPr/>
          <p:nvPr/>
        </p:nvSpPr>
        <p:spPr>
          <a:xfrm>
            <a:off x="2391726" y="1379294"/>
            <a:ext cx="4805954" cy="2093036"/>
          </a:xfrm>
          <a:prstGeom prst="rect">
            <a:avLst/>
          </a:prstGeom>
          <a:ln w="25400">
            <a:solidFill>
              <a:srgbClr val="85888D"/>
            </a:solidFill>
            <a:miter lim="400000"/>
          </a:ln>
        </p:spPr>
        <p:txBody>
          <a:bodyPr lIns="35719" tIns="35719" rIns="35719" bIns="35719" anchor="ctr"/>
          <a:lstStyle/>
          <a:p>
            <a:pPr>
              <a:defRPr sz="2400"/>
            </a:pPr>
            <a:endParaRPr sz="1687"/>
          </a:p>
        </p:txBody>
      </p:sp>
      <p:grpSp>
        <p:nvGrpSpPr>
          <p:cNvPr id="12" name="Group">
            <a:extLst>
              <a:ext uri="{FF2B5EF4-FFF2-40B4-BE49-F238E27FC236}">
                <a16:creationId xmlns:a16="http://schemas.microsoft.com/office/drawing/2014/main" id="{09D60A83-7F12-4159-9903-2DBD3EAC59DE}"/>
              </a:ext>
            </a:extLst>
          </p:cNvPr>
          <p:cNvGrpSpPr/>
          <p:nvPr/>
        </p:nvGrpSpPr>
        <p:grpSpPr>
          <a:xfrm>
            <a:off x="4278127" y="1611881"/>
            <a:ext cx="2064458" cy="361730"/>
            <a:chOff x="13359" y="0"/>
            <a:chExt cx="2936116" cy="514460"/>
          </a:xfrm>
        </p:grpSpPr>
        <p:sp>
          <p:nvSpPr>
            <p:cNvPr id="13" name="Rectangle">
              <a:extLst>
                <a:ext uri="{FF2B5EF4-FFF2-40B4-BE49-F238E27FC236}">
                  <a16:creationId xmlns:a16="http://schemas.microsoft.com/office/drawing/2014/main" id="{159DBB8A-03FE-4D5E-9F93-797330F92AFD}"/>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4" name="Rectangle">
              <a:extLst>
                <a:ext uri="{FF2B5EF4-FFF2-40B4-BE49-F238E27FC236}">
                  <a16:creationId xmlns:a16="http://schemas.microsoft.com/office/drawing/2014/main" id="{27D03001-9331-43A2-963F-3AE2661B577D}"/>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5" name="Rectangle">
              <a:extLst>
                <a:ext uri="{FF2B5EF4-FFF2-40B4-BE49-F238E27FC236}">
                  <a16:creationId xmlns:a16="http://schemas.microsoft.com/office/drawing/2014/main" id="{5DCFBC31-9426-44F9-AEEC-BECE8D8ABAE2}"/>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 name="Rectangle">
              <a:extLst>
                <a:ext uri="{FF2B5EF4-FFF2-40B4-BE49-F238E27FC236}">
                  <a16:creationId xmlns:a16="http://schemas.microsoft.com/office/drawing/2014/main" id="{6C11E26C-3889-4A58-AEC9-4B05E39061F6}"/>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8" name="Rectangle">
              <a:extLst>
                <a:ext uri="{FF2B5EF4-FFF2-40B4-BE49-F238E27FC236}">
                  <a16:creationId xmlns:a16="http://schemas.microsoft.com/office/drawing/2014/main" id="{07935FD4-420E-4800-A8E9-A9D6F4F54291}"/>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grpSp>
        <p:nvGrpSpPr>
          <p:cNvPr id="19" name="Group">
            <a:extLst>
              <a:ext uri="{FF2B5EF4-FFF2-40B4-BE49-F238E27FC236}">
                <a16:creationId xmlns:a16="http://schemas.microsoft.com/office/drawing/2014/main" id="{1FCC7933-7563-4556-B1AE-3FC407E2D00F}"/>
              </a:ext>
            </a:extLst>
          </p:cNvPr>
          <p:cNvGrpSpPr/>
          <p:nvPr/>
        </p:nvGrpSpPr>
        <p:grpSpPr>
          <a:xfrm>
            <a:off x="4278127" y="2244947"/>
            <a:ext cx="2064458" cy="361731"/>
            <a:chOff x="13359" y="0"/>
            <a:chExt cx="2936116" cy="514460"/>
          </a:xfrm>
        </p:grpSpPr>
        <p:sp>
          <p:nvSpPr>
            <p:cNvPr id="20" name="Rectangle">
              <a:extLst>
                <a:ext uri="{FF2B5EF4-FFF2-40B4-BE49-F238E27FC236}">
                  <a16:creationId xmlns:a16="http://schemas.microsoft.com/office/drawing/2014/main" id="{1F11CBFD-298D-415B-A524-121ADC33EDFE}"/>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1" name="Rectangle">
              <a:extLst>
                <a:ext uri="{FF2B5EF4-FFF2-40B4-BE49-F238E27FC236}">
                  <a16:creationId xmlns:a16="http://schemas.microsoft.com/office/drawing/2014/main" id="{09846D08-48D5-4476-9F47-6D8F24586C96}"/>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2" name="Rectangle">
              <a:extLst>
                <a:ext uri="{FF2B5EF4-FFF2-40B4-BE49-F238E27FC236}">
                  <a16:creationId xmlns:a16="http://schemas.microsoft.com/office/drawing/2014/main" id="{22F0909C-57B1-4882-8B7F-0E8CD5EFBB5E}"/>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3" name="Rectangle">
              <a:extLst>
                <a:ext uri="{FF2B5EF4-FFF2-40B4-BE49-F238E27FC236}">
                  <a16:creationId xmlns:a16="http://schemas.microsoft.com/office/drawing/2014/main" id="{B4AE60A6-0C9F-4F12-AEB2-B18249AF847B}"/>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4" name="Rectangle">
              <a:extLst>
                <a:ext uri="{FF2B5EF4-FFF2-40B4-BE49-F238E27FC236}">
                  <a16:creationId xmlns:a16="http://schemas.microsoft.com/office/drawing/2014/main" id="{361FBC41-6728-49AF-8FFC-3D1CC6E32551}"/>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pic>
        <p:nvPicPr>
          <p:cNvPr id="25" name="Image" descr="Image">
            <a:extLst>
              <a:ext uri="{FF2B5EF4-FFF2-40B4-BE49-F238E27FC236}">
                <a16:creationId xmlns:a16="http://schemas.microsoft.com/office/drawing/2014/main" id="{CAAF08D3-2E5F-42D0-BFF4-36732DF40392}"/>
              </a:ext>
            </a:extLst>
          </p:cNvPr>
          <p:cNvPicPr>
            <a:picLocks noChangeAspect="1"/>
          </p:cNvPicPr>
          <p:nvPr/>
        </p:nvPicPr>
        <p:blipFill>
          <a:blip r:embed="rId2"/>
          <a:stretch>
            <a:fillRect/>
          </a:stretch>
        </p:blipFill>
        <p:spPr>
          <a:xfrm>
            <a:off x="2362601" y="2972288"/>
            <a:ext cx="1113734" cy="529726"/>
          </a:xfrm>
          <a:prstGeom prst="rect">
            <a:avLst/>
          </a:prstGeom>
          <a:ln w="12700">
            <a:miter lim="400000"/>
          </a:ln>
        </p:spPr>
      </p:pic>
      <p:sp>
        <p:nvSpPr>
          <p:cNvPr id="26" name="Line">
            <a:extLst>
              <a:ext uri="{FF2B5EF4-FFF2-40B4-BE49-F238E27FC236}">
                <a16:creationId xmlns:a16="http://schemas.microsoft.com/office/drawing/2014/main" id="{6F874E99-09CE-4502-8D02-9B07E34369FA}"/>
              </a:ext>
            </a:extLst>
          </p:cNvPr>
          <p:cNvSpPr/>
          <p:nvPr/>
        </p:nvSpPr>
        <p:spPr>
          <a:xfrm>
            <a:off x="847371" y="3132010"/>
            <a:ext cx="1543103"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7" name="Line">
            <a:extLst>
              <a:ext uri="{FF2B5EF4-FFF2-40B4-BE49-F238E27FC236}">
                <a16:creationId xmlns:a16="http://schemas.microsoft.com/office/drawing/2014/main" id="{21B9267D-3040-4CAA-B3C3-C67857E78083}"/>
              </a:ext>
            </a:extLst>
          </p:cNvPr>
          <p:cNvSpPr/>
          <p:nvPr/>
        </p:nvSpPr>
        <p:spPr>
          <a:xfrm>
            <a:off x="847371" y="1914195"/>
            <a:ext cx="1543103"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8" name="Line">
            <a:extLst>
              <a:ext uri="{FF2B5EF4-FFF2-40B4-BE49-F238E27FC236}">
                <a16:creationId xmlns:a16="http://schemas.microsoft.com/office/drawing/2014/main" id="{0B675FCC-7ADE-487B-BFB2-2AC4AF715C4D}"/>
              </a:ext>
            </a:extLst>
          </p:cNvPr>
          <p:cNvSpPr/>
          <p:nvPr/>
        </p:nvSpPr>
        <p:spPr>
          <a:xfrm>
            <a:off x="7226805" y="2422372"/>
            <a:ext cx="2988673"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9" name="synchronization errors, frame loss, time-based ingress policing (e.g. IEEE 802.1Qci) may lead to non-deterministic placement in queues during runtime…">
            <a:extLst>
              <a:ext uri="{FF2B5EF4-FFF2-40B4-BE49-F238E27FC236}">
                <a16:creationId xmlns:a16="http://schemas.microsoft.com/office/drawing/2014/main" id="{1FD563CA-277F-4752-AF89-32AF336E051C}"/>
              </a:ext>
            </a:extLst>
          </p:cNvPr>
          <p:cNvSpPr txBox="1"/>
          <p:nvPr/>
        </p:nvSpPr>
        <p:spPr>
          <a:xfrm>
            <a:off x="515939" y="3687209"/>
            <a:ext cx="11277388" cy="245426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p>
            <a:pPr marL="277803" indent="-277803">
              <a:buSzPct val="75000"/>
              <a:buChar char="•"/>
              <a:defRPr sz="2800">
                <a:solidFill>
                  <a:srgbClr val="414141"/>
                </a:solidFill>
                <a:latin typeface="Gill Sans Light"/>
                <a:ea typeface="Gill Sans Light"/>
                <a:cs typeface="Gill Sans Light"/>
                <a:sym typeface="Gill Sans Light"/>
              </a:defRPr>
            </a:pPr>
            <a:r>
              <a:rPr sz="2200" dirty="0">
                <a:latin typeface="Gill Sans Light"/>
              </a:rPr>
              <a:t>synchronization errors, frame loss, time-based ingress policing (e.g. IEEE 802.1Qci) may lead to non-deterministic placement in queues during runtime</a:t>
            </a:r>
          </a:p>
          <a:p>
            <a:pPr marL="277803" indent="-277803">
              <a:buSzPct val="75000"/>
              <a:buChar char="•"/>
              <a:defRPr sz="2800">
                <a:solidFill>
                  <a:srgbClr val="414141"/>
                </a:solidFill>
                <a:latin typeface="Gill Sans Light"/>
                <a:ea typeface="Gill Sans Light"/>
                <a:cs typeface="Gill Sans Light"/>
                <a:sym typeface="Gill Sans Light"/>
              </a:defRPr>
            </a:pPr>
            <a:r>
              <a:rPr sz="2200" dirty="0">
                <a:latin typeface="Gill Sans Light"/>
              </a:rPr>
              <a:t>timed gates control events on the egress port, not the order of frames in the queue</a:t>
            </a:r>
          </a:p>
          <a:p>
            <a:pPr marL="277803" indent="-277803">
              <a:buSzPct val="75000"/>
              <a:buChar char="•"/>
              <a:defRPr sz="2800">
                <a:solidFill>
                  <a:srgbClr val="414141"/>
                </a:solidFill>
                <a:latin typeface="Gill Sans Light"/>
                <a:ea typeface="Gill Sans Light"/>
                <a:cs typeface="Gill Sans Light"/>
                <a:sym typeface="Gill Sans Light"/>
              </a:defRPr>
            </a:pPr>
            <a:r>
              <a:rPr sz="2200" dirty="0">
                <a:latin typeface="Gill Sans Light"/>
              </a:rPr>
              <a:t>placing of frames in the scheduled queues at runtime may be non-deterministic</a:t>
            </a:r>
          </a:p>
          <a:p>
            <a:pPr algn="l">
              <a:defRPr sz="2500">
                <a:solidFill>
                  <a:srgbClr val="414141"/>
                </a:solidFill>
                <a:latin typeface="Gill Sans Light"/>
                <a:ea typeface="Gill Sans Light"/>
                <a:cs typeface="Gill Sans Light"/>
                <a:sym typeface="Gill Sans Light"/>
              </a:defRPr>
            </a:pPr>
            <a:endParaRPr sz="1758" dirty="0">
              <a:latin typeface="Gill Sans Light"/>
            </a:endParaRPr>
          </a:p>
          <a:p>
            <a:pPr algn="ctr">
              <a:defRPr sz="3500">
                <a:solidFill>
                  <a:srgbClr val="414141"/>
                </a:solidFill>
                <a:latin typeface="Gill Sans"/>
                <a:ea typeface="Gill Sans"/>
                <a:cs typeface="Gill Sans"/>
                <a:sym typeface="Gill Sans"/>
              </a:defRPr>
            </a:pPr>
            <a:r>
              <a:rPr sz="2461" dirty="0">
                <a:latin typeface="Gill Sans Light"/>
              </a:rPr>
              <a:t>Timely </a:t>
            </a:r>
            <a:r>
              <a:rPr sz="2461" dirty="0" err="1">
                <a:latin typeface="Gill Sans Light"/>
              </a:rPr>
              <a:t>behaviour</a:t>
            </a:r>
            <a:r>
              <a:rPr sz="2461" dirty="0">
                <a:latin typeface="Gill Sans Light"/>
              </a:rPr>
              <a:t> of streams may oscillate, accumulating jitter for the overall end-to-end transmission</a:t>
            </a:r>
          </a:p>
        </p:txBody>
      </p:sp>
      <p:sp>
        <p:nvSpPr>
          <p:cNvPr id="30" name="Rectangle">
            <a:extLst>
              <a:ext uri="{FF2B5EF4-FFF2-40B4-BE49-F238E27FC236}">
                <a16:creationId xmlns:a16="http://schemas.microsoft.com/office/drawing/2014/main" id="{EDB4AF85-E67C-4312-AF8C-7524CD469D4F}"/>
              </a:ext>
            </a:extLst>
          </p:cNvPr>
          <p:cNvSpPr/>
          <p:nvPr/>
        </p:nvSpPr>
        <p:spPr>
          <a:xfrm>
            <a:off x="9680133" y="244063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1" name="Rectangle">
            <a:extLst>
              <a:ext uri="{FF2B5EF4-FFF2-40B4-BE49-F238E27FC236}">
                <a16:creationId xmlns:a16="http://schemas.microsoft.com/office/drawing/2014/main" id="{03569D94-794F-43DB-B665-A402F49F93B1}"/>
              </a:ext>
            </a:extLst>
          </p:cNvPr>
          <p:cNvSpPr/>
          <p:nvPr/>
        </p:nvSpPr>
        <p:spPr>
          <a:xfrm>
            <a:off x="8860119" y="244063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2" name="Rectangle">
            <a:extLst>
              <a:ext uri="{FF2B5EF4-FFF2-40B4-BE49-F238E27FC236}">
                <a16:creationId xmlns:a16="http://schemas.microsoft.com/office/drawing/2014/main" id="{E330BFF5-2E6C-4CF7-BAE8-13E05D55DC94}"/>
              </a:ext>
            </a:extLst>
          </p:cNvPr>
          <p:cNvSpPr/>
          <p:nvPr/>
        </p:nvSpPr>
        <p:spPr>
          <a:xfrm>
            <a:off x="9270626" y="244063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3" name="Rectangle">
            <a:extLst>
              <a:ext uri="{FF2B5EF4-FFF2-40B4-BE49-F238E27FC236}">
                <a16:creationId xmlns:a16="http://schemas.microsoft.com/office/drawing/2014/main" id="{429B0FB4-5D0B-439A-A2E1-D609F0119A5F}"/>
              </a:ext>
            </a:extLst>
          </p:cNvPr>
          <p:cNvSpPr/>
          <p:nvPr/>
        </p:nvSpPr>
        <p:spPr>
          <a:xfrm>
            <a:off x="7465570" y="2440637"/>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34" name="Rectangle">
            <a:extLst>
              <a:ext uri="{FF2B5EF4-FFF2-40B4-BE49-F238E27FC236}">
                <a16:creationId xmlns:a16="http://schemas.microsoft.com/office/drawing/2014/main" id="{84E8FE40-ACD0-4F98-8A45-41457634F9B3}"/>
              </a:ext>
            </a:extLst>
          </p:cNvPr>
          <p:cNvSpPr/>
          <p:nvPr/>
        </p:nvSpPr>
        <p:spPr>
          <a:xfrm>
            <a:off x="7870442" y="2440637"/>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35" name="expected">
            <a:extLst>
              <a:ext uri="{FF2B5EF4-FFF2-40B4-BE49-F238E27FC236}">
                <a16:creationId xmlns:a16="http://schemas.microsoft.com/office/drawing/2014/main" id="{DF76D637-1EB8-41DE-821F-037A3A27E186}"/>
              </a:ext>
            </a:extLst>
          </p:cNvPr>
          <p:cNvSpPr txBox="1"/>
          <p:nvPr/>
        </p:nvSpPr>
        <p:spPr>
          <a:xfrm>
            <a:off x="8073171" y="2784704"/>
            <a:ext cx="9736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dirty="0"/>
              <a:t>expected</a:t>
            </a:r>
          </a:p>
        </p:txBody>
      </p:sp>
    </p:spTree>
    <p:extLst>
      <p:ext uri="{BB962C8B-B14F-4D97-AF65-F5344CB8AC3E}">
        <p14:creationId xmlns:p14="http://schemas.microsoft.com/office/powerpoint/2010/main" val="21635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3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3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3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547 1.11111E-6 L 0.33776 0.03495 " pathEditMode="relative" rAng="0" ptsTypes="AA">
                                      <p:cBhvr>
                                        <p:cTn id="41" dur="400" fill="hold"/>
                                        <p:tgtEl>
                                          <p:spTgt spid="8"/>
                                        </p:tgtEl>
                                        <p:attrNameLst>
                                          <p:attrName>ppt_x</p:attrName>
                                          <p:attrName>ppt_y</p:attrName>
                                        </p:attrNameLst>
                                      </p:cBhvr>
                                      <p:rCtr x="17161" y="1736"/>
                                    </p:animMotion>
                                  </p:childTnLst>
                                </p:cTn>
                              </p:par>
                            </p:childTnLst>
                          </p:cTn>
                        </p:par>
                        <p:par>
                          <p:cTn id="42" fill="hold">
                            <p:stCondLst>
                              <p:cond delay="400"/>
                            </p:stCondLst>
                            <p:childTnLst>
                              <p:par>
                                <p:cTn id="43" presetID="-1" presetClass="path" presetSubtype="0" accel="50000" decel="50000" fill="hold" nodeType="afterEffect">
                                  <p:stCondLst>
                                    <p:cond delay="0"/>
                                  </p:stCondLst>
                                  <p:childTnLst>
                                    <p:animMotion origin="layout" path="M -0.00156 -3.33333E-6 L 0.32591 -0.14722 " pathEditMode="relative" rAng="0" ptsTypes="AA">
                                      <p:cBhvr>
                                        <p:cTn id="44" dur="400" fill="hold"/>
                                        <p:tgtEl>
                                          <p:spTgt spid="10"/>
                                        </p:tgtEl>
                                        <p:attrNameLst>
                                          <p:attrName>ppt_x</p:attrName>
                                          <p:attrName>ppt_y</p:attrName>
                                        </p:attrNameLst>
                                      </p:cBhvr>
                                      <p:rCtr x="16367" y="-7361"/>
                                    </p:animMotion>
                                  </p:childTnLst>
                                </p:cTn>
                              </p:par>
                            </p:childTnLst>
                          </p:cTn>
                        </p:par>
                        <p:par>
                          <p:cTn id="45" fill="hold">
                            <p:stCondLst>
                              <p:cond delay="800"/>
                            </p:stCondLst>
                            <p:childTnLst>
                              <p:par>
                                <p:cTn id="46" presetID="-1" presetClass="path" presetSubtype="0" accel="50000" decel="50000" fill="hold" nodeType="afterEffect">
                                  <p:stCondLst>
                                    <p:cond delay="0"/>
                                  </p:stCondLst>
                                  <p:childTnLst>
                                    <p:animMotion origin="layout" path="M 3.54167E-6 1.11111E-6 L 0.31145 0.03565 " pathEditMode="relative" rAng="0" ptsTypes="AA">
                                      <p:cBhvr>
                                        <p:cTn id="47" dur="400" fill="hold"/>
                                        <p:tgtEl>
                                          <p:spTgt spid="7"/>
                                        </p:tgtEl>
                                        <p:attrNameLst>
                                          <p:attrName>ppt_x</p:attrName>
                                          <p:attrName>ppt_y</p:attrName>
                                        </p:attrNameLst>
                                      </p:cBhvr>
                                      <p:rCtr x="15573" y="1782"/>
                                    </p:animMotion>
                                  </p:childTnLst>
                                </p:cTn>
                              </p:par>
                            </p:childTnLst>
                          </p:cTn>
                        </p:par>
                        <p:par>
                          <p:cTn id="48" fill="hold">
                            <p:stCondLst>
                              <p:cond delay="1200"/>
                            </p:stCondLst>
                            <p:childTnLst>
                              <p:par>
                                <p:cTn id="49" presetID="-1" presetClass="path" presetSubtype="0" accel="50000" decel="50000" fill="hold" nodeType="afterEffect">
                                  <p:stCondLst>
                                    <p:cond delay="0"/>
                                  </p:stCondLst>
                                  <p:childTnLst>
                                    <p:animMotion origin="layout" path="M 0.00469 -3.33333E-6 L 0.29987 -0.14768 " pathEditMode="relative" rAng="0" ptsTypes="AA">
                                      <p:cBhvr>
                                        <p:cTn id="50" dur="400" fill="hold"/>
                                        <p:tgtEl>
                                          <p:spTgt spid="9"/>
                                        </p:tgtEl>
                                        <p:attrNameLst>
                                          <p:attrName>ppt_x</p:attrName>
                                          <p:attrName>ppt_y</p:attrName>
                                        </p:attrNameLst>
                                      </p:cBhvr>
                                      <p:rCtr x="14753" y="-7384"/>
                                    </p:animMotion>
                                  </p:childTnLst>
                                </p:cTn>
                              </p:par>
                            </p:childTnLst>
                          </p:cTn>
                        </p:par>
                        <p:par>
                          <p:cTn id="51" fill="hold">
                            <p:stCondLst>
                              <p:cond delay="1600"/>
                            </p:stCondLst>
                            <p:childTnLst>
                              <p:par>
                                <p:cTn id="52" presetID="-1" presetClass="path" presetSubtype="0" accel="50000" decel="50000" fill="hold" nodeType="afterEffect">
                                  <p:stCondLst>
                                    <p:cond delay="0"/>
                                  </p:stCondLst>
                                  <p:childTnLst>
                                    <p:animMotion origin="layout" path="M 0.00859 1.11111E-6 L 0.28789 0.03495 " pathEditMode="relative" rAng="0" ptsTypes="AA">
                                      <p:cBhvr>
                                        <p:cTn id="53" dur="400" fill="hold"/>
                                        <p:tgtEl>
                                          <p:spTgt spid="6"/>
                                        </p:tgtEl>
                                        <p:attrNameLst>
                                          <p:attrName>ppt_x</p:attrName>
                                          <p:attrName>ppt_y</p:attrName>
                                        </p:attrNameLst>
                                      </p:cBhvr>
                                      <p:rCtr x="13958" y="1736"/>
                                    </p:animMotion>
                                  </p:childTnLst>
                                </p:cTn>
                              </p:par>
                            </p:childTnLst>
                          </p:cTn>
                        </p:par>
                      </p:childTnLst>
                    </p:cTn>
                  </p:par>
                  <p:par>
                    <p:cTn id="54" fill="hold">
                      <p:stCondLst>
                        <p:cond delay="indefinite"/>
                      </p:stCondLst>
                      <p:childTnLst>
                        <p:par>
                          <p:cTn id="55" fill="hold">
                            <p:stCondLst>
                              <p:cond delay="0"/>
                            </p:stCondLst>
                            <p:childTnLst>
                              <p:par>
                                <p:cTn id="56" presetID="-1" presetClass="path" presetSubtype="0" accel="50000" decel="50000" fill="hold" nodeType="clickEffect">
                                  <p:stCondLst>
                                    <p:cond delay="0"/>
                                  </p:stCondLst>
                                  <p:childTnLst>
                                    <p:animMotion origin="layout" path="M 0.33619 0.03495 L 0.64414 0.09699 " pathEditMode="relative" rAng="0" ptsTypes="AA">
                                      <p:cBhvr>
                                        <p:cTn id="57" dur="300" fill="hold"/>
                                        <p:tgtEl>
                                          <p:spTgt spid="8"/>
                                        </p:tgtEl>
                                        <p:attrNameLst>
                                          <p:attrName>ppt_x</p:attrName>
                                          <p:attrName>ppt_y</p:attrName>
                                        </p:attrNameLst>
                                      </p:cBhvr>
                                      <p:rCtr x="15391" y="3102"/>
                                    </p:animMotion>
                                  </p:childTnLst>
                                </p:cTn>
                              </p:par>
                            </p:childTnLst>
                          </p:cTn>
                        </p:par>
                        <p:par>
                          <p:cTn id="58" fill="hold">
                            <p:stCondLst>
                              <p:cond delay="300"/>
                            </p:stCondLst>
                            <p:childTnLst>
                              <p:par>
                                <p:cTn id="59" presetID="-1" presetClass="path" presetSubtype="0" accel="50000" decel="50000" fill="hold" nodeType="afterEffect">
                                  <p:stCondLst>
                                    <p:cond delay="0"/>
                                  </p:stCondLst>
                                  <p:childTnLst>
                                    <p:animMotion origin="layout" path="M 0.32591 -0.15139 L 0.6332 -0.08518 " pathEditMode="relative" rAng="0" ptsTypes="AA">
                                      <p:cBhvr>
                                        <p:cTn id="60" dur="300" fill="hold"/>
                                        <p:tgtEl>
                                          <p:spTgt spid="10"/>
                                        </p:tgtEl>
                                        <p:attrNameLst>
                                          <p:attrName>ppt_x</p:attrName>
                                          <p:attrName>ppt_y</p:attrName>
                                        </p:attrNameLst>
                                      </p:cBhvr>
                                      <p:rCtr x="15365" y="3310"/>
                                    </p:animMotion>
                                  </p:childTnLst>
                                </p:cTn>
                              </p:par>
                            </p:childTnLst>
                          </p:cTn>
                        </p:par>
                        <p:par>
                          <p:cTn id="61" fill="hold">
                            <p:stCondLst>
                              <p:cond delay="600"/>
                            </p:stCondLst>
                            <p:childTnLst>
                              <p:par>
                                <p:cTn id="62" presetID="-1" presetClass="path" presetSubtype="0" accel="50000" decel="50000" fill="hold" nodeType="afterEffect">
                                  <p:stCondLst>
                                    <p:cond delay="0"/>
                                  </p:stCondLst>
                                  <p:childTnLst>
                                    <p:animMotion origin="layout" path="M 0.31224 0.03426 L 0.62018 0.09722 " pathEditMode="relative" rAng="0" ptsTypes="AA">
                                      <p:cBhvr>
                                        <p:cTn id="63" dur="300" fill="hold"/>
                                        <p:tgtEl>
                                          <p:spTgt spid="7"/>
                                        </p:tgtEl>
                                        <p:attrNameLst>
                                          <p:attrName>ppt_x</p:attrName>
                                          <p:attrName>ppt_y</p:attrName>
                                        </p:attrNameLst>
                                      </p:cBhvr>
                                      <p:rCtr x="15391" y="3148"/>
                                    </p:animMotion>
                                  </p:childTnLst>
                                </p:cTn>
                              </p:par>
                            </p:childTnLst>
                          </p:cTn>
                        </p:par>
                        <p:par>
                          <p:cTn id="64" fill="hold">
                            <p:stCondLst>
                              <p:cond delay="900"/>
                            </p:stCondLst>
                            <p:childTnLst>
                              <p:par>
                                <p:cTn id="65" presetID="-1" presetClass="path" presetSubtype="0" accel="50000" decel="50000" fill="hold" nodeType="afterEffect">
                                  <p:stCondLst>
                                    <p:cond delay="0"/>
                                  </p:stCondLst>
                                  <p:childTnLst>
                                    <p:animMotion origin="layout" path="M 0.30143 -0.14768 L 0.56016 -0.08495 " pathEditMode="relative" rAng="0" ptsTypes="AA">
                                      <p:cBhvr>
                                        <p:cTn id="66" dur="300" fill="hold"/>
                                        <p:tgtEl>
                                          <p:spTgt spid="9"/>
                                        </p:tgtEl>
                                        <p:attrNameLst>
                                          <p:attrName>ppt_x</p:attrName>
                                          <p:attrName>ppt_y</p:attrName>
                                        </p:attrNameLst>
                                      </p:cBhvr>
                                      <p:rCtr x="12930" y="3125"/>
                                    </p:animMotion>
                                  </p:childTnLst>
                                </p:cTn>
                              </p:par>
                            </p:childTnLst>
                          </p:cTn>
                        </p:par>
                        <p:par>
                          <p:cTn id="67" fill="hold">
                            <p:stCondLst>
                              <p:cond delay="1200"/>
                            </p:stCondLst>
                            <p:childTnLst>
                              <p:par>
                                <p:cTn id="68" presetID="-1" presetClass="path" presetSubtype="0" accel="50000" decel="50000" fill="hold" nodeType="afterEffect">
                                  <p:stCondLst>
                                    <p:cond delay="0"/>
                                  </p:stCondLst>
                                  <p:childTnLst>
                                    <p:animMotion origin="layout" path="M 0.28867 0.03495 L 0.55091 0.09699 " pathEditMode="relative" rAng="0" ptsTypes="AA">
                                      <p:cBhvr>
                                        <p:cTn id="69" dur="300" fill="hold"/>
                                        <p:tgtEl>
                                          <p:spTgt spid="6"/>
                                        </p:tgtEl>
                                        <p:attrNameLst>
                                          <p:attrName>ppt_x</p:attrName>
                                          <p:attrName>ppt_y</p:attrName>
                                        </p:attrNameLst>
                                      </p:cBhvr>
                                      <p:rCtr x="13112" y="3102"/>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p:tmAbs val="0"/>
                                  </p:iterate>
                                  <p:childTnLst>
                                    <p:set>
                                      <p:cBhvr>
                                        <p:cTn id="73" fill="hold"/>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Bildergebnis für stereo kamera">
            <a:extLst>
              <a:ext uri="{FF2B5EF4-FFF2-40B4-BE49-F238E27FC236}">
                <a16:creationId xmlns:a16="http://schemas.microsoft.com/office/drawing/2014/main" id="{D75374D2-286A-4DBD-92E7-1B221C69D2C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28" t="9994" r="8708" b="13291"/>
          <a:stretch/>
        </p:blipFill>
        <p:spPr bwMode="auto">
          <a:xfrm>
            <a:off x="6328651" y="1451936"/>
            <a:ext cx="4080469" cy="25895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Bildergebnis für radar ecu bosch">
            <a:extLst>
              <a:ext uri="{FF2B5EF4-FFF2-40B4-BE49-F238E27FC236}">
                <a16:creationId xmlns:a16="http://schemas.microsoft.com/office/drawing/2014/main" id="{31377E54-1C3E-4FA1-A175-70F733A15BC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40311" r="76829"/>
                    </a14:imgEffect>
                  </a14:imgLayer>
                </a14:imgProps>
              </a:ext>
              <a:ext uri="{28A0092B-C50C-407E-A947-70E740481C1C}">
                <a14:useLocalDpi xmlns:a14="http://schemas.microsoft.com/office/drawing/2010/main" val="0"/>
              </a:ext>
            </a:extLst>
          </a:blip>
          <a:srcRect l="35746" r="18606"/>
          <a:stretch/>
        </p:blipFill>
        <p:spPr bwMode="auto">
          <a:xfrm>
            <a:off x="6091246" y="4824189"/>
            <a:ext cx="10224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A3F1DB0-8845-4630-95C8-1B0F07830F20}"/>
              </a:ext>
            </a:extLst>
          </p:cNvPr>
          <p:cNvSpPr>
            <a:spLocks noGrp="1"/>
          </p:cNvSpPr>
          <p:nvPr>
            <p:ph type="sldNum" sz="quarter" idx="10"/>
          </p:nvPr>
        </p:nvSpPr>
        <p:spPr>
          <a:xfrm>
            <a:off x="14539881" y="8567115"/>
            <a:ext cx="393056" cy="380989"/>
          </a:xfrm>
        </p:spPr>
        <p:txBody>
          <a:bodyPr/>
          <a:lstStyle/>
          <a:p>
            <a:pPr fontAlgn="base">
              <a:spcBef>
                <a:spcPct val="0"/>
              </a:spcBef>
              <a:spcAft>
                <a:spcPct val="0"/>
              </a:spcAft>
            </a:pPr>
            <a:fld id="{960969DB-8E82-4D43-9BFE-4A6533691751}" type="slidenum">
              <a:rPr lang="en-US">
                <a:solidFill>
                  <a:srgbClr val="414141">
                    <a:lumMod val="65000"/>
                    <a:lumOff val="35000"/>
                  </a:srgbClr>
                </a:solidFill>
                <a:latin typeface="Arial" charset="0"/>
                <a:cs typeface="Arial" charset="0"/>
              </a:rPr>
              <a:pPr fontAlgn="base">
                <a:spcBef>
                  <a:spcPct val="0"/>
                </a:spcBef>
                <a:spcAft>
                  <a:spcPct val="0"/>
                </a:spcAft>
              </a:pPr>
              <a:t>8</a:t>
            </a:fld>
            <a:endParaRPr lang="en-US" dirty="0">
              <a:solidFill>
                <a:srgbClr val="414141">
                  <a:lumMod val="65000"/>
                  <a:lumOff val="35000"/>
                </a:srgbClr>
              </a:solidFill>
              <a:latin typeface="Arial" charset="0"/>
              <a:cs typeface="Arial" charset="0"/>
            </a:endParaRPr>
          </a:p>
        </p:txBody>
      </p:sp>
      <p:pic>
        <p:nvPicPr>
          <p:cNvPr id="1030" name="Picture 6" descr="Bildergebnis für valeo laserscanner">
            <a:extLst>
              <a:ext uri="{FF2B5EF4-FFF2-40B4-BE49-F238E27FC236}">
                <a16:creationId xmlns:a16="http://schemas.microsoft.com/office/drawing/2014/main" id="{D8A7A0E0-1430-4BB7-8B16-12D7D1FE0F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501" y="4901023"/>
            <a:ext cx="1841288" cy="103317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771C08F-ED44-4B83-BFD1-252C4C190D49}"/>
              </a:ext>
            </a:extLst>
          </p:cNvPr>
          <p:cNvGrpSpPr/>
          <p:nvPr/>
        </p:nvGrpSpPr>
        <p:grpSpPr>
          <a:xfrm>
            <a:off x="808310" y="1937769"/>
            <a:ext cx="2556903" cy="610724"/>
            <a:chOff x="658417" y="1059582"/>
            <a:chExt cx="2783853" cy="664931"/>
          </a:xfrm>
        </p:grpSpPr>
        <p:pic>
          <p:nvPicPr>
            <p:cNvPr id="1026" name="Picture 2" descr="Bildergebnis für continental topview kamera">
              <a:extLst>
                <a:ext uri="{FF2B5EF4-FFF2-40B4-BE49-F238E27FC236}">
                  <a16:creationId xmlns:a16="http://schemas.microsoft.com/office/drawing/2014/main" id="{C42C13BF-61DB-40F8-89D8-6256571816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973" t="11578" r="32887" b="34357"/>
            <a:stretch/>
          </p:blipFill>
          <p:spPr bwMode="auto">
            <a:xfrm>
              <a:off x="658417" y="1060835"/>
              <a:ext cx="740256" cy="6636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ildergebnis für continental topview kamera">
              <a:extLst>
                <a:ext uri="{FF2B5EF4-FFF2-40B4-BE49-F238E27FC236}">
                  <a16:creationId xmlns:a16="http://schemas.microsoft.com/office/drawing/2014/main" id="{DF2E7538-C784-44FD-BFDA-791F96ED83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973" t="11578" r="32887" b="34357"/>
            <a:stretch/>
          </p:blipFill>
          <p:spPr bwMode="auto">
            <a:xfrm>
              <a:off x="1358225" y="1059582"/>
              <a:ext cx="740256" cy="6636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ildergebnis für continental topview kamera">
              <a:extLst>
                <a:ext uri="{FF2B5EF4-FFF2-40B4-BE49-F238E27FC236}">
                  <a16:creationId xmlns:a16="http://schemas.microsoft.com/office/drawing/2014/main" id="{3C2AC292-DC8E-4975-9479-FBE326663E8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973" t="11578" r="32887" b="34357"/>
            <a:stretch/>
          </p:blipFill>
          <p:spPr bwMode="auto">
            <a:xfrm>
              <a:off x="2035544" y="1059582"/>
              <a:ext cx="740256" cy="6636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ildergebnis für continental topview kamera">
              <a:extLst>
                <a:ext uri="{FF2B5EF4-FFF2-40B4-BE49-F238E27FC236}">
                  <a16:creationId xmlns:a16="http://schemas.microsoft.com/office/drawing/2014/main" id="{3C800353-FBCD-47F4-B168-710B40D6704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973" t="11578" r="32887" b="34357"/>
            <a:stretch/>
          </p:blipFill>
          <p:spPr bwMode="auto">
            <a:xfrm>
              <a:off x="2702014" y="1059582"/>
              <a:ext cx="740256" cy="6636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51124701-D8B6-4435-97BB-E3903957D0DA}"/>
              </a:ext>
            </a:extLst>
          </p:cNvPr>
          <p:cNvSpPr txBox="1"/>
          <p:nvPr/>
        </p:nvSpPr>
        <p:spPr>
          <a:xfrm>
            <a:off x="877891" y="1459238"/>
            <a:ext cx="1918730" cy="287323"/>
          </a:xfrm>
          <a:prstGeom prst="rect">
            <a:avLst/>
          </a:prstGeom>
          <a:noFill/>
        </p:spPr>
        <p:txBody>
          <a:bodyPr wrap="none" lIns="0" tIns="0" rIns="0" bIns="0" rtlCol="0">
            <a:spAutoFit/>
          </a:bodyPr>
          <a:lstStyle/>
          <a:p>
            <a:pPr fontAlgn="base">
              <a:spcBef>
                <a:spcPct val="0"/>
              </a:spcBef>
              <a:spcAft>
                <a:spcPct val="0"/>
              </a:spcAft>
            </a:pPr>
            <a:r>
              <a:rPr lang="de-AT" sz="1867" dirty="0">
                <a:solidFill>
                  <a:srgbClr val="000000"/>
                </a:solidFill>
                <a:latin typeface="Gill Sans Light"/>
                <a:cs typeface="Arial" charset="0"/>
              </a:rPr>
              <a:t>Environment </a:t>
            </a:r>
            <a:r>
              <a:rPr lang="de-AT" sz="1867" dirty="0" err="1">
                <a:solidFill>
                  <a:srgbClr val="000000"/>
                </a:solidFill>
                <a:latin typeface="Gill Sans Light"/>
                <a:cs typeface="Arial" charset="0"/>
              </a:rPr>
              <a:t>camera</a:t>
            </a:r>
            <a:endParaRPr lang="de-AT" sz="1867" dirty="0">
              <a:solidFill>
                <a:srgbClr val="000000"/>
              </a:solidFill>
              <a:latin typeface="Gill Sans Light"/>
              <a:cs typeface="Arial" charset="0"/>
            </a:endParaRPr>
          </a:p>
        </p:txBody>
      </p:sp>
      <p:sp>
        <p:nvSpPr>
          <p:cNvPr id="12" name="TextBox 11">
            <a:extLst>
              <a:ext uri="{FF2B5EF4-FFF2-40B4-BE49-F238E27FC236}">
                <a16:creationId xmlns:a16="http://schemas.microsoft.com/office/drawing/2014/main" id="{9605CE43-B335-41CF-A24A-84A768056738}"/>
              </a:ext>
            </a:extLst>
          </p:cNvPr>
          <p:cNvSpPr txBox="1"/>
          <p:nvPr/>
        </p:nvSpPr>
        <p:spPr>
          <a:xfrm>
            <a:off x="966322" y="4425970"/>
            <a:ext cx="1267976" cy="287323"/>
          </a:xfrm>
          <a:prstGeom prst="rect">
            <a:avLst/>
          </a:prstGeom>
          <a:noFill/>
        </p:spPr>
        <p:txBody>
          <a:bodyPr wrap="none" lIns="0" tIns="0" rIns="0" bIns="0" rtlCol="0">
            <a:spAutoFit/>
          </a:bodyPr>
          <a:lstStyle/>
          <a:p>
            <a:pPr algn="ctr" fontAlgn="base">
              <a:spcBef>
                <a:spcPct val="0"/>
              </a:spcBef>
              <a:spcAft>
                <a:spcPct val="0"/>
              </a:spcAft>
            </a:pPr>
            <a:r>
              <a:rPr lang="de-AT" sz="1867" dirty="0">
                <a:solidFill>
                  <a:srgbClr val="000000"/>
                </a:solidFill>
                <a:latin typeface="Gill Sans Light"/>
                <a:cs typeface="Arial" charset="0"/>
              </a:rPr>
              <a:t>Laser </a:t>
            </a:r>
            <a:r>
              <a:rPr lang="de-AT" sz="1867" dirty="0" err="1">
                <a:solidFill>
                  <a:srgbClr val="000000"/>
                </a:solidFill>
                <a:latin typeface="Gill Sans Light"/>
                <a:cs typeface="Arial" charset="0"/>
              </a:rPr>
              <a:t>scanner</a:t>
            </a:r>
            <a:endParaRPr lang="de-AT" sz="1867" dirty="0">
              <a:solidFill>
                <a:srgbClr val="000000"/>
              </a:solidFill>
              <a:latin typeface="Gill Sans Light"/>
              <a:cs typeface="Arial" charset="0"/>
            </a:endParaRPr>
          </a:p>
        </p:txBody>
      </p:sp>
      <p:pic>
        <p:nvPicPr>
          <p:cNvPr id="1032" name="Picture 8" descr="Ähnliches Foto">
            <a:extLst>
              <a:ext uri="{FF2B5EF4-FFF2-40B4-BE49-F238E27FC236}">
                <a16:creationId xmlns:a16="http://schemas.microsoft.com/office/drawing/2014/main" id="{FA051860-539B-4259-B7DE-DDCFA0FB29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3615" y="4867383"/>
            <a:ext cx="1306237" cy="141073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C7B4219-2C28-4BAA-AC9E-13D81B4AC4F4}"/>
              </a:ext>
            </a:extLst>
          </p:cNvPr>
          <p:cNvGrpSpPr/>
          <p:nvPr/>
        </p:nvGrpSpPr>
        <p:grpSpPr>
          <a:xfrm>
            <a:off x="812025" y="3476871"/>
            <a:ext cx="4645116" cy="609573"/>
            <a:chOff x="710203" y="2139702"/>
            <a:chExt cx="5642639" cy="788524"/>
          </a:xfrm>
        </p:grpSpPr>
        <p:pic>
          <p:nvPicPr>
            <p:cNvPr id="1038" name="Picture 14" descr="Bildergebnis für ultraschallsensoren valeo">
              <a:extLst>
                <a:ext uri="{FF2B5EF4-FFF2-40B4-BE49-F238E27FC236}">
                  <a16:creationId xmlns:a16="http://schemas.microsoft.com/office/drawing/2014/main" id="{F1040D2C-0CD0-46AE-9D68-5AF728F50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203"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Bildergebnis für ultraschallsensoren valeo">
              <a:extLst>
                <a:ext uri="{FF2B5EF4-FFF2-40B4-BE49-F238E27FC236}">
                  <a16:creationId xmlns:a16="http://schemas.microsoft.com/office/drawing/2014/main" id="{B69FC36A-E1DE-4B3E-AA93-E73989E2FE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Bildergebnis für ultraschallsensoren valeo">
              <a:extLst>
                <a:ext uri="{FF2B5EF4-FFF2-40B4-BE49-F238E27FC236}">
                  <a16:creationId xmlns:a16="http://schemas.microsoft.com/office/drawing/2014/main" id="{3832022C-2197-4E9D-B3B2-DE22C276B2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7093"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Bildergebnis für ultraschallsensoren valeo">
              <a:extLst>
                <a:ext uri="{FF2B5EF4-FFF2-40B4-BE49-F238E27FC236}">
                  <a16:creationId xmlns:a16="http://schemas.microsoft.com/office/drawing/2014/main" id="{EE4A09B2-649A-45EC-B45E-525A38122C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538"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Bildergebnis für ultraschallsensoren valeo">
              <a:extLst>
                <a:ext uri="{FF2B5EF4-FFF2-40B4-BE49-F238E27FC236}">
                  <a16:creationId xmlns:a16="http://schemas.microsoft.com/office/drawing/2014/main" id="{FADC0FF6-745C-4E5E-9657-C82CF15960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3983"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Bildergebnis für ultraschallsensoren valeo">
              <a:extLst>
                <a:ext uri="{FF2B5EF4-FFF2-40B4-BE49-F238E27FC236}">
                  <a16:creationId xmlns:a16="http://schemas.microsoft.com/office/drawing/2014/main" id="{0D402C70-A7BE-4D55-83A2-F144841194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428"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Bildergebnis für ultraschallsensoren valeo">
              <a:extLst>
                <a:ext uri="{FF2B5EF4-FFF2-40B4-BE49-F238E27FC236}">
                  <a16:creationId xmlns:a16="http://schemas.microsoft.com/office/drawing/2014/main" id="{8D91B6A2-37BB-4E20-BF96-4D4BBFB2D6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0873" y="2139702"/>
              <a:ext cx="788524" cy="7885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Bildergebnis für ultraschallsensoren valeo">
              <a:extLst>
                <a:ext uri="{FF2B5EF4-FFF2-40B4-BE49-F238E27FC236}">
                  <a16:creationId xmlns:a16="http://schemas.microsoft.com/office/drawing/2014/main" id="{04F5E477-7AED-4C0A-88BD-A37D444A39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318" y="2139702"/>
              <a:ext cx="788524" cy="78852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C3ADC60A-EC71-4ECD-B222-73537A8A89AD}"/>
              </a:ext>
            </a:extLst>
          </p:cNvPr>
          <p:cNvSpPr txBox="1"/>
          <p:nvPr/>
        </p:nvSpPr>
        <p:spPr>
          <a:xfrm>
            <a:off x="877892" y="3093873"/>
            <a:ext cx="1786195" cy="287323"/>
          </a:xfrm>
          <a:prstGeom prst="rect">
            <a:avLst/>
          </a:prstGeom>
          <a:noFill/>
        </p:spPr>
        <p:txBody>
          <a:bodyPr wrap="none" lIns="0" tIns="0" rIns="0" bIns="0" rtlCol="0">
            <a:spAutoFit/>
          </a:bodyPr>
          <a:lstStyle/>
          <a:p>
            <a:pPr fontAlgn="base">
              <a:spcBef>
                <a:spcPct val="0"/>
              </a:spcBef>
              <a:spcAft>
                <a:spcPct val="0"/>
              </a:spcAft>
            </a:pPr>
            <a:r>
              <a:rPr lang="de-AT" sz="1867" dirty="0">
                <a:solidFill>
                  <a:srgbClr val="000000"/>
                </a:solidFill>
                <a:latin typeface="Gill Sans Light"/>
                <a:cs typeface="Arial" charset="0"/>
              </a:rPr>
              <a:t>Ultrasound </a:t>
            </a:r>
            <a:r>
              <a:rPr lang="de-AT" sz="1867" dirty="0" err="1">
                <a:solidFill>
                  <a:srgbClr val="000000"/>
                </a:solidFill>
                <a:latin typeface="Gill Sans Light"/>
                <a:cs typeface="Arial" charset="0"/>
              </a:rPr>
              <a:t>sensors</a:t>
            </a:r>
            <a:endParaRPr lang="de-AT" sz="1867" dirty="0">
              <a:solidFill>
                <a:srgbClr val="000000"/>
              </a:solidFill>
              <a:latin typeface="Gill Sans Light"/>
              <a:cs typeface="Arial" charset="0"/>
            </a:endParaRPr>
          </a:p>
        </p:txBody>
      </p:sp>
      <p:sp>
        <p:nvSpPr>
          <p:cNvPr id="16" name="TextBox 15">
            <a:extLst>
              <a:ext uri="{FF2B5EF4-FFF2-40B4-BE49-F238E27FC236}">
                <a16:creationId xmlns:a16="http://schemas.microsoft.com/office/drawing/2014/main" id="{014E6D76-3897-412D-853A-E9CCE9E4ABAF}"/>
              </a:ext>
            </a:extLst>
          </p:cNvPr>
          <p:cNvSpPr txBox="1"/>
          <p:nvPr/>
        </p:nvSpPr>
        <p:spPr>
          <a:xfrm>
            <a:off x="8127558" y="1451936"/>
            <a:ext cx="1345368" cy="287323"/>
          </a:xfrm>
          <a:prstGeom prst="rect">
            <a:avLst/>
          </a:prstGeom>
          <a:noFill/>
        </p:spPr>
        <p:txBody>
          <a:bodyPr wrap="none" lIns="0" tIns="0" rIns="0" bIns="0" rtlCol="0">
            <a:spAutoFit/>
          </a:bodyPr>
          <a:lstStyle/>
          <a:p>
            <a:pPr algn="ctr" fontAlgn="base">
              <a:spcBef>
                <a:spcPct val="0"/>
              </a:spcBef>
              <a:spcAft>
                <a:spcPct val="0"/>
              </a:spcAft>
            </a:pPr>
            <a:r>
              <a:rPr lang="de-AT" sz="1867" dirty="0">
                <a:solidFill>
                  <a:srgbClr val="000000"/>
                </a:solidFill>
                <a:latin typeface="Gill Sans Light"/>
                <a:cs typeface="Arial" charset="0"/>
              </a:rPr>
              <a:t>Stereo </a:t>
            </a:r>
            <a:r>
              <a:rPr lang="de-AT" sz="1867" dirty="0" err="1">
                <a:solidFill>
                  <a:srgbClr val="000000"/>
                </a:solidFill>
                <a:latin typeface="Gill Sans Light"/>
                <a:cs typeface="Arial" charset="0"/>
              </a:rPr>
              <a:t>camera</a:t>
            </a:r>
            <a:endParaRPr lang="de-AT" sz="1867" dirty="0">
              <a:solidFill>
                <a:srgbClr val="000000"/>
              </a:solidFill>
              <a:latin typeface="Gill Sans Light"/>
              <a:cs typeface="Arial" charset="0"/>
            </a:endParaRPr>
          </a:p>
        </p:txBody>
      </p:sp>
      <p:sp>
        <p:nvSpPr>
          <p:cNvPr id="33" name="TextBox 32">
            <a:extLst>
              <a:ext uri="{FF2B5EF4-FFF2-40B4-BE49-F238E27FC236}">
                <a16:creationId xmlns:a16="http://schemas.microsoft.com/office/drawing/2014/main" id="{7A77B83E-8880-4F8D-BDAE-C9759D2DED2D}"/>
              </a:ext>
            </a:extLst>
          </p:cNvPr>
          <p:cNvSpPr txBox="1"/>
          <p:nvPr/>
        </p:nvSpPr>
        <p:spPr>
          <a:xfrm>
            <a:off x="8581816" y="4425969"/>
            <a:ext cx="1240724" cy="287323"/>
          </a:xfrm>
          <a:prstGeom prst="rect">
            <a:avLst/>
          </a:prstGeom>
          <a:noFill/>
        </p:spPr>
        <p:txBody>
          <a:bodyPr wrap="none" lIns="0" tIns="0" rIns="0" bIns="0" rtlCol="0">
            <a:spAutoFit/>
          </a:bodyPr>
          <a:lstStyle/>
          <a:p>
            <a:pPr algn="ctr" fontAlgn="base">
              <a:spcBef>
                <a:spcPct val="0"/>
              </a:spcBef>
              <a:spcAft>
                <a:spcPct val="0"/>
              </a:spcAft>
            </a:pPr>
            <a:r>
              <a:rPr lang="de-AT" sz="1867" dirty="0">
                <a:solidFill>
                  <a:srgbClr val="000000"/>
                </a:solidFill>
                <a:latin typeface="Gill Sans Light"/>
                <a:cs typeface="Arial" charset="0"/>
              </a:rPr>
              <a:t>Front </a:t>
            </a:r>
            <a:r>
              <a:rPr lang="de-AT" sz="1867" dirty="0" err="1">
                <a:solidFill>
                  <a:srgbClr val="000000"/>
                </a:solidFill>
                <a:latin typeface="Gill Sans Light"/>
                <a:cs typeface="Arial" charset="0"/>
              </a:rPr>
              <a:t>camera</a:t>
            </a:r>
            <a:endParaRPr lang="de-AT" sz="1867" dirty="0">
              <a:solidFill>
                <a:srgbClr val="000000"/>
              </a:solidFill>
              <a:latin typeface="Gill Sans Light"/>
              <a:cs typeface="Arial" charset="0"/>
            </a:endParaRPr>
          </a:p>
        </p:txBody>
      </p:sp>
      <p:sp>
        <p:nvSpPr>
          <p:cNvPr id="35" name="TextBox 34">
            <a:extLst>
              <a:ext uri="{FF2B5EF4-FFF2-40B4-BE49-F238E27FC236}">
                <a16:creationId xmlns:a16="http://schemas.microsoft.com/office/drawing/2014/main" id="{1535F33D-27E3-44D6-8C61-0040BBBBE03A}"/>
              </a:ext>
            </a:extLst>
          </p:cNvPr>
          <p:cNvSpPr txBox="1"/>
          <p:nvPr/>
        </p:nvSpPr>
        <p:spPr>
          <a:xfrm>
            <a:off x="6284100" y="4424013"/>
            <a:ext cx="538609" cy="287323"/>
          </a:xfrm>
          <a:prstGeom prst="rect">
            <a:avLst/>
          </a:prstGeom>
          <a:noFill/>
        </p:spPr>
        <p:txBody>
          <a:bodyPr wrap="none" lIns="0" tIns="0" rIns="0" bIns="0" rtlCol="0">
            <a:spAutoFit/>
          </a:bodyPr>
          <a:lstStyle/>
          <a:p>
            <a:pPr algn="ctr" fontAlgn="base">
              <a:spcBef>
                <a:spcPct val="0"/>
              </a:spcBef>
              <a:spcAft>
                <a:spcPct val="0"/>
              </a:spcAft>
            </a:pPr>
            <a:r>
              <a:rPr lang="de-AT" sz="1867" dirty="0">
                <a:solidFill>
                  <a:srgbClr val="000000"/>
                </a:solidFill>
                <a:latin typeface="Gill Sans Light"/>
                <a:cs typeface="Arial" charset="0"/>
              </a:rPr>
              <a:t>Radar</a:t>
            </a:r>
          </a:p>
        </p:txBody>
      </p:sp>
      <p:sp>
        <p:nvSpPr>
          <p:cNvPr id="32" name="TextBox 31">
            <a:extLst>
              <a:ext uri="{FF2B5EF4-FFF2-40B4-BE49-F238E27FC236}">
                <a16:creationId xmlns:a16="http://schemas.microsoft.com/office/drawing/2014/main" id="{66D96371-ED5A-4153-8D29-B1CB4C8DCCF2}"/>
              </a:ext>
            </a:extLst>
          </p:cNvPr>
          <p:cNvSpPr txBox="1"/>
          <p:nvPr/>
        </p:nvSpPr>
        <p:spPr>
          <a:xfrm>
            <a:off x="3649178" y="4421791"/>
            <a:ext cx="460062" cy="287323"/>
          </a:xfrm>
          <a:prstGeom prst="rect">
            <a:avLst/>
          </a:prstGeom>
          <a:noFill/>
        </p:spPr>
        <p:txBody>
          <a:bodyPr wrap="none" lIns="0" tIns="0" rIns="0" bIns="0" rtlCol="0">
            <a:spAutoFit/>
          </a:bodyPr>
          <a:lstStyle/>
          <a:p>
            <a:pPr algn="ctr" fontAlgn="base">
              <a:spcBef>
                <a:spcPct val="0"/>
              </a:spcBef>
              <a:spcAft>
                <a:spcPct val="0"/>
              </a:spcAft>
            </a:pPr>
            <a:r>
              <a:rPr lang="de-AT" sz="1867" dirty="0" err="1">
                <a:solidFill>
                  <a:srgbClr val="000000"/>
                </a:solidFill>
                <a:latin typeface="Gill Sans Light"/>
                <a:cs typeface="Arial" charset="0"/>
              </a:rPr>
              <a:t>Lidar</a:t>
            </a:r>
            <a:endParaRPr lang="de-AT" sz="1867" dirty="0">
              <a:solidFill>
                <a:srgbClr val="000000"/>
              </a:solidFill>
              <a:latin typeface="Gill Sans Light"/>
              <a:cs typeface="Arial" charset="0"/>
            </a:endParaRPr>
          </a:p>
        </p:txBody>
      </p:sp>
      <p:pic>
        <p:nvPicPr>
          <p:cNvPr id="7" name="Picture 6">
            <a:extLst>
              <a:ext uri="{FF2B5EF4-FFF2-40B4-BE49-F238E27FC236}">
                <a16:creationId xmlns:a16="http://schemas.microsoft.com/office/drawing/2014/main" id="{7C656C20-D1C8-40C9-886E-25309CB97620}"/>
              </a:ext>
            </a:extLst>
          </p:cNvPr>
          <p:cNvPicPr>
            <a:picLocks noChangeAspect="1"/>
          </p:cNvPicPr>
          <p:nvPr/>
        </p:nvPicPr>
        <p:blipFill>
          <a:blip r:embed="rId9"/>
          <a:stretch>
            <a:fillRect/>
          </a:stretch>
        </p:blipFill>
        <p:spPr>
          <a:xfrm>
            <a:off x="3300461" y="4867383"/>
            <a:ext cx="2156680" cy="1410737"/>
          </a:xfrm>
          <a:prstGeom prst="rect">
            <a:avLst/>
          </a:prstGeom>
        </p:spPr>
      </p:pic>
      <p:sp>
        <p:nvSpPr>
          <p:cNvPr id="34" name="Date Placeholder 1">
            <a:extLst>
              <a:ext uri="{FF2B5EF4-FFF2-40B4-BE49-F238E27FC236}">
                <a16:creationId xmlns:a16="http://schemas.microsoft.com/office/drawing/2014/main" id="{D9788722-A3E6-4AEE-B5F6-306E4CE392B6}"/>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36" name="Inhaltsplatzhalter 5">
            <a:extLst>
              <a:ext uri="{FF2B5EF4-FFF2-40B4-BE49-F238E27FC236}">
                <a16:creationId xmlns:a16="http://schemas.microsoft.com/office/drawing/2014/main" id="{D0934000-B7C8-4567-95F7-18498FA80668}"/>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37" name="Title 3">
            <a:extLst>
              <a:ext uri="{FF2B5EF4-FFF2-40B4-BE49-F238E27FC236}">
                <a16:creationId xmlns:a16="http://schemas.microsoft.com/office/drawing/2014/main" id="{7576B294-0F2C-4F72-9551-BD5FC937AB76}"/>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Sensors deployed today</a:t>
            </a:r>
          </a:p>
        </p:txBody>
      </p:sp>
    </p:spTree>
    <p:extLst>
      <p:ext uri="{BB962C8B-B14F-4D97-AF65-F5344CB8AC3E}">
        <p14:creationId xmlns:p14="http://schemas.microsoft.com/office/powerpoint/2010/main" val="330785376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Queue Isolation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29" name="Solves the non-determinism problem but reduces the solution space">
            <a:extLst>
              <a:ext uri="{FF2B5EF4-FFF2-40B4-BE49-F238E27FC236}">
                <a16:creationId xmlns:a16="http://schemas.microsoft.com/office/drawing/2014/main" id="{B661AFAB-C3BD-4540-978B-872526B2045A}"/>
              </a:ext>
            </a:extLst>
          </p:cNvPr>
          <p:cNvSpPr txBox="1"/>
          <p:nvPr/>
        </p:nvSpPr>
        <p:spPr>
          <a:xfrm>
            <a:off x="1138093" y="4734653"/>
            <a:ext cx="9802585" cy="50302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defRPr>
                <a:solidFill>
                  <a:srgbClr val="414141"/>
                </a:solidFill>
                <a:latin typeface="Gill Sans Light"/>
                <a:ea typeface="Gill Sans Light"/>
                <a:cs typeface="Gill Sans Light"/>
                <a:sym typeface="Gill Sans Light"/>
              </a:defRPr>
            </a:lvl1pPr>
          </a:lstStyle>
          <a:p>
            <a:r>
              <a:rPr sz="2800" dirty="0"/>
              <a:t>Solves the non-determinism problem but reduces the solution space</a:t>
            </a:r>
          </a:p>
        </p:txBody>
      </p:sp>
      <p:sp>
        <p:nvSpPr>
          <p:cNvPr id="36" name="Rectangle">
            <a:extLst>
              <a:ext uri="{FF2B5EF4-FFF2-40B4-BE49-F238E27FC236}">
                <a16:creationId xmlns:a16="http://schemas.microsoft.com/office/drawing/2014/main" id="{B0558BEF-D1F6-47F0-A660-885FE0F78BB9}"/>
              </a:ext>
            </a:extLst>
          </p:cNvPr>
          <p:cNvSpPr/>
          <p:nvPr/>
        </p:nvSpPr>
        <p:spPr>
          <a:xfrm>
            <a:off x="1138093" y="138630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7" name="Rectangle">
            <a:extLst>
              <a:ext uri="{FF2B5EF4-FFF2-40B4-BE49-F238E27FC236}">
                <a16:creationId xmlns:a16="http://schemas.microsoft.com/office/drawing/2014/main" id="{343A2126-79AC-4E60-B703-DCEB48430A5C}"/>
              </a:ext>
            </a:extLst>
          </p:cNvPr>
          <p:cNvSpPr/>
          <p:nvPr/>
        </p:nvSpPr>
        <p:spPr>
          <a:xfrm>
            <a:off x="1671526" y="138630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8" name="Rectangle">
            <a:extLst>
              <a:ext uri="{FF2B5EF4-FFF2-40B4-BE49-F238E27FC236}">
                <a16:creationId xmlns:a16="http://schemas.microsoft.com/office/drawing/2014/main" id="{758B565B-DE61-49A0-BFF6-DDDB3D80DDB3}"/>
              </a:ext>
            </a:extLst>
          </p:cNvPr>
          <p:cNvSpPr/>
          <p:nvPr/>
        </p:nvSpPr>
        <p:spPr>
          <a:xfrm>
            <a:off x="2204960" y="1386307"/>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39" name="Rectangle">
            <a:extLst>
              <a:ext uri="{FF2B5EF4-FFF2-40B4-BE49-F238E27FC236}">
                <a16:creationId xmlns:a16="http://schemas.microsoft.com/office/drawing/2014/main" id="{21F827EB-B4EB-489F-96F3-DEBACFC880D8}"/>
              </a:ext>
            </a:extLst>
          </p:cNvPr>
          <p:cNvSpPr/>
          <p:nvPr/>
        </p:nvSpPr>
        <p:spPr>
          <a:xfrm>
            <a:off x="1405983" y="2634936"/>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40" name="Rectangle">
            <a:extLst>
              <a:ext uri="{FF2B5EF4-FFF2-40B4-BE49-F238E27FC236}">
                <a16:creationId xmlns:a16="http://schemas.microsoft.com/office/drawing/2014/main" id="{925B1010-6022-47BC-B354-EF0D16E99093}"/>
              </a:ext>
            </a:extLst>
          </p:cNvPr>
          <p:cNvSpPr/>
          <p:nvPr/>
        </p:nvSpPr>
        <p:spPr>
          <a:xfrm>
            <a:off x="1935811" y="2634936"/>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41" name="Rectangle">
            <a:extLst>
              <a:ext uri="{FF2B5EF4-FFF2-40B4-BE49-F238E27FC236}">
                <a16:creationId xmlns:a16="http://schemas.microsoft.com/office/drawing/2014/main" id="{79E8946D-40B5-4C20-9808-1D3353F60836}"/>
              </a:ext>
            </a:extLst>
          </p:cNvPr>
          <p:cNvSpPr/>
          <p:nvPr/>
        </p:nvSpPr>
        <p:spPr>
          <a:xfrm>
            <a:off x="2768981" y="1394119"/>
            <a:ext cx="4805954" cy="2093036"/>
          </a:xfrm>
          <a:prstGeom prst="rect">
            <a:avLst/>
          </a:prstGeom>
          <a:ln w="25400">
            <a:solidFill>
              <a:srgbClr val="85888D"/>
            </a:solidFill>
            <a:miter lim="400000"/>
          </a:ln>
        </p:spPr>
        <p:txBody>
          <a:bodyPr lIns="35719" tIns="35719" rIns="35719" bIns="35719" anchor="ctr"/>
          <a:lstStyle/>
          <a:p>
            <a:pPr>
              <a:defRPr sz="2400"/>
            </a:pPr>
            <a:endParaRPr sz="1687"/>
          </a:p>
        </p:txBody>
      </p:sp>
      <p:grpSp>
        <p:nvGrpSpPr>
          <p:cNvPr id="42" name="Group">
            <a:extLst>
              <a:ext uri="{FF2B5EF4-FFF2-40B4-BE49-F238E27FC236}">
                <a16:creationId xmlns:a16="http://schemas.microsoft.com/office/drawing/2014/main" id="{AA9A39A3-EBE7-439A-BFEF-F5CF3CE37833}"/>
              </a:ext>
            </a:extLst>
          </p:cNvPr>
          <p:cNvGrpSpPr/>
          <p:nvPr/>
        </p:nvGrpSpPr>
        <p:grpSpPr>
          <a:xfrm>
            <a:off x="4655382" y="1626706"/>
            <a:ext cx="2064458" cy="361730"/>
            <a:chOff x="13359" y="0"/>
            <a:chExt cx="2936116" cy="514460"/>
          </a:xfrm>
        </p:grpSpPr>
        <p:sp>
          <p:nvSpPr>
            <p:cNvPr id="43" name="Rectangle">
              <a:extLst>
                <a:ext uri="{FF2B5EF4-FFF2-40B4-BE49-F238E27FC236}">
                  <a16:creationId xmlns:a16="http://schemas.microsoft.com/office/drawing/2014/main" id="{1920EFEE-AC4C-4B4B-B3F4-00DFE1177FA4}"/>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4" name="Rectangle">
              <a:extLst>
                <a:ext uri="{FF2B5EF4-FFF2-40B4-BE49-F238E27FC236}">
                  <a16:creationId xmlns:a16="http://schemas.microsoft.com/office/drawing/2014/main" id="{823C50BC-653B-4D79-AEA9-E02F1A7210AC}"/>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5" name="Rectangle">
              <a:extLst>
                <a:ext uri="{FF2B5EF4-FFF2-40B4-BE49-F238E27FC236}">
                  <a16:creationId xmlns:a16="http://schemas.microsoft.com/office/drawing/2014/main" id="{5FFAAC67-46FE-4252-B1D9-AC7AA6C1D781}"/>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6" name="Rectangle">
              <a:extLst>
                <a:ext uri="{FF2B5EF4-FFF2-40B4-BE49-F238E27FC236}">
                  <a16:creationId xmlns:a16="http://schemas.microsoft.com/office/drawing/2014/main" id="{39AC5ADF-6052-42C9-BFD2-CDCC5D3FAE4A}"/>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7" name="Rectangle">
              <a:extLst>
                <a:ext uri="{FF2B5EF4-FFF2-40B4-BE49-F238E27FC236}">
                  <a16:creationId xmlns:a16="http://schemas.microsoft.com/office/drawing/2014/main" id="{9B691F17-03EC-474D-81F0-ACBD84EFF92B}"/>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grpSp>
        <p:nvGrpSpPr>
          <p:cNvPr id="48" name="Group">
            <a:extLst>
              <a:ext uri="{FF2B5EF4-FFF2-40B4-BE49-F238E27FC236}">
                <a16:creationId xmlns:a16="http://schemas.microsoft.com/office/drawing/2014/main" id="{7DB38BE3-41F5-4E7C-9C04-76C07A5FC692}"/>
              </a:ext>
            </a:extLst>
          </p:cNvPr>
          <p:cNvGrpSpPr/>
          <p:nvPr/>
        </p:nvGrpSpPr>
        <p:grpSpPr>
          <a:xfrm>
            <a:off x="4655382" y="2259772"/>
            <a:ext cx="2064458" cy="361731"/>
            <a:chOff x="13359" y="0"/>
            <a:chExt cx="2936116" cy="514460"/>
          </a:xfrm>
        </p:grpSpPr>
        <p:sp>
          <p:nvSpPr>
            <p:cNvPr id="49" name="Rectangle">
              <a:extLst>
                <a:ext uri="{FF2B5EF4-FFF2-40B4-BE49-F238E27FC236}">
                  <a16:creationId xmlns:a16="http://schemas.microsoft.com/office/drawing/2014/main" id="{11842909-A66E-4257-8A8A-2238F725EAFA}"/>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0" name="Rectangle">
              <a:extLst>
                <a:ext uri="{FF2B5EF4-FFF2-40B4-BE49-F238E27FC236}">
                  <a16:creationId xmlns:a16="http://schemas.microsoft.com/office/drawing/2014/main" id="{FE50B1EE-CA2D-44BD-B3FA-878ABBAFD56F}"/>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1" name="Rectangle">
              <a:extLst>
                <a:ext uri="{FF2B5EF4-FFF2-40B4-BE49-F238E27FC236}">
                  <a16:creationId xmlns:a16="http://schemas.microsoft.com/office/drawing/2014/main" id="{CE9208B7-796A-49DE-A2FF-0CB2B591C933}"/>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2" name="Rectangle">
              <a:extLst>
                <a:ext uri="{FF2B5EF4-FFF2-40B4-BE49-F238E27FC236}">
                  <a16:creationId xmlns:a16="http://schemas.microsoft.com/office/drawing/2014/main" id="{0846DB4C-CD0F-49BE-8B4F-10AA5F19EB03}"/>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3" name="Rectangle">
              <a:extLst>
                <a:ext uri="{FF2B5EF4-FFF2-40B4-BE49-F238E27FC236}">
                  <a16:creationId xmlns:a16="http://schemas.microsoft.com/office/drawing/2014/main" id="{AB09D48D-E0C8-43B8-95FE-9E8F683E4393}"/>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pic>
        <p:nvPicPr>
          <p:cNvPr id="54" name="Image" descr="Image">
            <a:extLst>
              <a:ext uri="{FF2B5EF4-FFF2-40B4-BE49-F238E27FC236}">
                <a16:creationId xmlns:a16="http://schemas.microsoft.com/office/drawing/2014/main" id="{B9CA091E-B5EA-47E0-8274-86DF4C989546}"/>
              </a:ext>
            </a:extLst>
          </p:cNvPr>
          <p:cNvPicPr>
            <a:picLocks noChangeAspect="1"/>
          </p:cNvPicPr>
          <p:nvPr/>
        </p:nvPicPr>
        <p:blipFill>
          <a:blip r:embed="rId2"/>
          <a:stretch>
            <a:fillRect/>
          </a:stretch>
        </p:blipFill>
        <p:spPr>
          <a:xfrm>
            <a:off x="2739856" y="2987113"/>
            <a:ext cx="1113734" cy="529726"/>
          </a:xfrm>
          <a:prstGeom prst="rect">
            <a:avLst/>
          </a:prstGeom>
          <a:ln w="12700">
            <a:miter lim="400000"/>
          </a:ln>
        </p:spPr>
      </p:pic>
      <p:sp>
        <p:nvSpPr>
          <p:cNvPr id="55" name="Line">
            <a:extLst>
              <a:ext uri="{FF2B5EF4-FFF2-40B4-BE49-F238E27FC236}">
                <a16:creationId xmlns:a16="http://schemas.microsoft.com/office/drawing/2014/main" id="{2FCFB3AA-54A3-40A0-9DC0-86DD48309265}"/>
              </a:ext>
            </a:extLst>
          </p:cNvPr>
          <p:cNvSpPr/>
          <p:nvPr/>
        </p:nvSpPr>
        <p:spPr>
          <a:xfrm flipV="1">
            <a:off x="1224627" y="3146835"/>
            <a:ext cx="1544354"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56" name="Line">
            <a:extLst>
              <a:ext uri="{FF2B5EF4-FFF2-40B4-BE49-F238E27FC236}">
                <a16:creationId xmlns:a16="http://schemas.microsoft.com/office/drawing/2014/main" id="{56087765-4B31-46B8-956C-85853EAD25AD}"/>
              </a:ext>
            </a:extLst>
          </p:cNvPr>
          <p:cNvSpPr/>
          <p:nvPr/>
        </p:nvSpPr>
        <p:spPr>
          <a:xfrm flipV="1">
            <a:off x="1224626" y="1929020"/>
            <a:ext cx="1543103"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57" name="Line">
            <a:extLst>
              <a:ext uri="{FF2B5EF4-FFF2-40B4-BE49-F238E27FC236}">
                <a16:creationId xmlns:a16="http://schemas.microsoft.com/office/drawing/2014/main" id="{AE93D131-B3B0-40C1-ADF4-779E6D5F7372}"/>
              </a:ext>
            </a:extLst>
          </p:cNvPr>
          <p:cNvSpPr/>
          <p:nvPr/>
        </p:nvSpPr>
        <p:spPr>
          <a:xfrm>
            <a:off x="7604060" y="2437197"/>
            <a:ext cx="2988673"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58" name="Rectangle">
            <a:extLst>
              <a:ext uri="{FF2B5EF4-FFF2-40B4-BE49-F238E27FC236}">
                <a16:creationId xmlns:a16="http://schemas.microsoft.com/office/drawing/2014/main" id="{BB08CBE8-D765-4D39-A6CA-FB3C9FD5AF02}"/>
              </a:ext>
            </a:extLst>
          </p:cNvPr>
          <p:cNvSpPr/>
          <p:nvPr/>
        </p:nvSpPr>
        <p:spPr>
          <a:xfrm>
            <a:off x="10057388" y="245546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59" name="Rectangle">
            <a:extLst>
              <a:ext uri="{FF2B5EF4-FFF2-40B4-BE49-F238E27FC236}">
                <a16:creationId xmlns:a16="http://schemas.microsoft.com/office/drawing/2014/main" id="{B1BE8F58-08B4-4C61-9CEA-B7349A2C7FFC}"/>
              </a:ext>
            </a:extLst>
          </p:cNvPr>
          <p:cNvSpPr/>
          <p:nvPr/>
        </p:nvSpPr>
        <p:spPr>
          <a:xfrm>
            <a:off x="9237374" y="245546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60" name="Rectangle">
            <a:extLst>
              <a:ext uri="{FF2B5EF4-FFF2-40B4-BE49-F238E27FC236}">
                <a16:creationId xmlns:a16="http://schemas.microsoft.com/office/drawing/2014/main" id="{192F9004-526A-490D-8E5C-A8E5EB3B094F}"/>
              </a:ext>
            </a:extLst>
          </p:cNvPr>
          <p:cNvSpPr/>
          <p:nvPr/>
        </p:nvSpPr>
        <p:spPr>
          <a:xfrm>
            <a:off x="9647881" y="245546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61" name="Rectangle">
            <a:extLst>
              <a:ext uri="{FF2B5EF4-FFF2-40B4-BE49-F238E27FC236}">
                <a16:creationId xmlns:a16="http://schemas.microsoft.com/office/drawing/2014/main" id="{C6989EEA-5DA6-4649-B621-1A83AF1B6DAB}"/>
              </a:ext>
            </a:extLst>
          </p:cNvPr>
          <p:cNvSpPr/>
          <p:nvPr/>
        </p:nvSpPr>
        <p:spPr>
          <a:xfrm>
            <a:off x="7842825" y="2455462"/>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62" name="Rectangle">
            <a:extLst>
              <a:ext uri="{FF2B5EF4-FFF2-40B4-BE49-F238E27FC236}">
                <a16:creationId xmlns:a16="http://schemas.microsoft.com/office/drawing/2014/main" id="{A01508A1-A49E-4BFF-83BC-1B64FEACF996}"/>
              </a:ext>
            </a:extLst>
          </p:cNvPr>
          <p:cNvSpPr/>
          <p:nvPr/>
        </p:nvSpPr>
        <p:spPr>
          <a:xfrm>
            <a:off x="8247697" y="2455462"/>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63" name="expected">
            <a:extLst>
              <a:ext uri="{FF2B5EF4-FFF2-40B4-BE49-F238E27FC236}">
                <a16:creationId xmlns:a16="http://schemas.microsoft.com/office/drawing/2014/main" id="{699E01B5-E50D-4811-9F71-C6E4CE4F5A8A}"/>
              </a:ext>
            </a:extLst>
          </p:cNvPr>
          <p:cNvSpPr txBox="1"/>
          <p:nvPr/>
        </p:nvSpPr>
        <p:spPr>
          <a:xfrm>
            <a:off x="8450426" y="2799529"/>
            <a:ext cx="9736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dirty="0"/>
              <a:t>expected</a:t>
            </a:r>
          </a:p>
        </p:txBody>
      </p:sp>
    </p:spTree>
    <p:extLst>
      <p:ext uri="{BB962C8B-B14F-4D97-AF65-F5344CB8AC3E}">
        <p14:creationId xmlns:p14="http://schemas.microsoft.com/office/powerpoint/2010/main" val="366646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6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5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5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6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547 -2.22222E-6 L 0.33776 0.03496 " pathEditMode="relative" rAng="0" ptsTypes="AA">
                                      <p:cBhvr>
                                        <p:cTn id="41" dur="400" fill="hold"/>
                                        <p:tgtEl>
                                          <p:spTgt spid="38"/>
                                        </p:tgtEl>
                                        <p:attrNameLst>
                                          <p:attrName>ppt_x</p:attrName>
                                          <p:attrName>ppt_y</p:attrName>
                                        </p:attrNameLst>
                                      </p:cBhvr>
                                      <p:rCtr x="17161" y="1736"/>
                                    </p:animMotion>
                                  </p:childTnLst>
                                </p:cTn>
                              </p:par>
                            </p:childTnLst>
                          </p:cTn>
                        </p:par>
                        <p:par>
                          <p:cTn id="42" fill="hold">
                            <p:stCondLst>
                              <p:cond delay="400"/>
                            </p:stCondLst>
                            <p:childTnLst>
                              <p:par>
                                <p:cTn id="43" presetID="-1" presetClass="path" presetSubtype="0" accel="50000" decel="50000" fill="hold" nodeType="afterEffect">
                                  <p:stCondLst>
                                    <p:cond delay="0"/>
                                  </p:stCondLst>
                                  <p:childTnLst>
                                    <p:animMotion origin="layout" path="M -0.00156 1.85185E-6 L 0.36003 -0.05533 " pathEditMode="relative" rAng="0" ptsTypes="AA">
                                      <p:cBhvr>
                                        <p:cTn id="44" dur="400" fill="hold"/>
                                        <p:tgtEl>
                                          <p:spTgt spid="40"/>
                                        </p:tgtEl>
                                        <p:attrNameLst>
                                          <p:attrName>ppt_x</p:attrName>
                                          <p:attrName>ppt_y</p:attrName>
                                        </p:attrNameLst>
                                      </p:cBhvr>
                                      <p:rCtr x="18073" y="-2778"/>
                                    </p:animMotion>
                                  </p:childTnLst>
                                </p:cTn>
                              </p:par>
                            </p:childTnLst>
                          </p:cTn>
                        </p:par>
                        <p:par>
                          <p:cTn id="45" fill="hold">
                            <p:stCondLst>
                              <p:cond delay="800"/>
                            </p:stCondLst>
                            <p:childTnLst>
                              <p:par>
                                <p:cTn id="46" presetID="-1" presetClass="path" presetSubtype="0" accel="50000" decel="50000" fill="hold" nodeType="afterEffect">
                                  <p:stCondLst>
                                    <p:cond delay="0"/>
                                  </p:stCondLst>
                                  <p:childTnLst>
                                    <p:animMotion origin="layout" path="M 4.16667E-6 0.00185 L 0.34635 0.03565 " pathEditMode="relative" rAng="0" ptsTypes="AA">
                                      <p:cBhvr>
                                        <p:cTn id="47" dur="400" fill="hold"/>
                                        <p:tgtEl>
                                          <p:spTgt spid="37"/>
                                        </p:tgtEl>
                                        <p:attrNameLst>
                                          <p:attrName>ppt_x</p:attrName>
                                          <p:attrName>ppt_y</p:attrName>
                                        </p:attrNameLst>
                                      </p:cBhvr>
                                      <p:rCtr x="17318" y="1690"/>
                                    </p:animMotion>
                                  </p:childTnLst>
                                </p:cTn>
                              </p:par>
                            </p:childTnLst>
                          </p:cTn>
                        </p:par>
                        <p:par>
                          <p:cTn id="48" fill="hold">
                            <p:stCondLst>
                              <p:cond delay="1200"/>
                            </p:stCondLst>
                            <p:childTnLst>
                              <p:par>
                                <p:cTn id="49" presetID="-1" presetClass="path" presetSubtype="0" accel="50000" decel="50000" fill="hold" nodeType="afterEffect">
                                  <p:stCondLst>
                                    <p:cond delay="0"/>
                                  </p:stCondLst>
                                  <p:childTnLst>
                                    <p:animMotion origin="layout" path="M 0.00469 1.85185E-6 L 0.36875 -0.05533 " pathEditMode="relative" rAng="0" ptsTypes="AA">
                                      <p:cBhvr>
                                        <p:cTn id="50" dur="400" fill="hold"/>
                                        <p:tgtEl>
                                          <p:spTgt spid="39"/>
                                        </p:tgtEl>
                                        <p:attrNameLst>
                                          <p:attrName>ppt_x</p:attrName>
                                          <p:attrName>ppt_y</p:attrName>
                                        </p:attrNameLst>
                                      </p:cBhvr>
                                      <p:rCtr x="18203" y="-2778"/>
                                    </p:animMotion>
                                  </p:childTnLst>
                                </p:cTn>
                              </p:par>
                            </p:childTnLst>
                          </p:cTn>
                        </p:par>
                        <p:par>
                          <p:cTn id="51" fill="hold">
                            <p:stCondLst>
                              <p:cond delay="1600"/>
                            </p:stCondLst>
                            <p:childTnLst>
                              <p:par>
                                <p:cTn id="52" presetID="-1" presetClass="path" presetSubtype="0" accel="50000" decel="50000" fill="hold" nodeType="afterEffect">
                                  <p:stCondLst>
                                    <p:cond delay="0"/>
                                  </p:stCondLst>
                                  <p:childTnLst>
                                    <p:animMotion origin="layout" path="M 0.00859 -0.0037 L 0.35664 0.03426 " pathEditMode="relative" rAng="0" ptsTypes="AA">
                                      <p:cBhvr>
                                        <p:cTn id="53" dur="400" fill="hold"/>
                                        <p:tgtEl>
                                          <p:spTgt spid="36"/>
                                        </p:tgtEl>
                                        <p:attrNameLst>
                                          <p:attrName>ppt_x</p:attrName>
                                          <p:attrName>ppt_y</p:attrName>
                                        </p:attrNameLst>
                                      </p:cBhvr>
                                      <p:rCtr x="17396" y="1898"/>
                                    </p:animMotion>
                                  </p:childTnLst>
                                </p:cTn>
                              </p:par>
                            </p:childTnLst>
                          </p:cTn>
                        </p:par>
                      </p:childTnLst>
                    </p:cTn>
                  </p:par>
                  <p:par>
                    <p:cTn id="54" fill="hold">
                      <p:stCondLst>
                        <p:cond delay="indefinite"/>
                      </p:stCondLst>
                      <p:childTnLst>
                        <p:par>
                          <p:cTn id="55" fill="hold">
                            <p:stCondLst>
                              <p:cond delay="0"/>
                            </p:stCondLst>
                            <p:childTnLst>
                              <p:par>
                                <p:cTn id="56" presetID="-1" presetClass="path" presetSubtype="0" accel="50000" decel="50000" fill="hold" nodeType="clickEffect">
                                  <p:stCondLst>
                                    <p:cond delay="0"/>
                                  </p:stCondLst>
                                  <p:childTnLst>
                                    <p:animMotion origin="layout" path="M 0.33619 0.0382 L 0.64414 0.10023 " pathEditMode="relative" rAng="0" ptsTypes="AA">
                                      <p:cBhvr>
                                        <p:cTn id="57" dur="300" fill="hold"/>
                                        <p:tgtEl>
                                          <p:spTgt spid="38"/>
                                        </p:tgtEl>
                                        <p:attrNameLst>
                                          <p:attrName>ppt_x</p:attrName>
                                          <p:attrName>ppt_y</p:attrName>
                                        </p:attrNameLst>
                                      </p:cBhvr>
                                      <p:rCtr x="15391" y="3102"/>
                                    </p:animMotion>
                                  </p:childTnLst>
                                </p:cTn>
                              </p:par>
                            </p:childTnLst>
                          </p:cTn>
                        </p:par>
                        <p:par>
                          <p:cTn id="58" fill="hold">
                            <p:stCondLst>
                              <p:cond delay="300"/>
                            </p:stCondLst>
                            <p:childTnLst>
                              <p:par>
                                <p:cTn id="59" presetID="-1" presetClass="path" presetSubtype="0" accel="50000" decel="50000" fill="hold" nodeType="afterEffect">
                                  <p:stCondLst>
                                    <p:cond delay="0"/>
                                  </p:stCondLst>
                                  <p:childTnLst>
                                    <p:animMotion origin="layout" path="M 0.34739 0.03195 L 0.65455 0.09908 " pathEditMode="relative" rAng="0" ptsTypes="AA">
                                      <p:cBhvr>
                                        <p:cTn id="60" dur="300" fill="hold"/>
                                        <p:tgtEl>
                                          <p:spTgt spid="37"/>
                                        </p:tgtEl>
                                        <p:attrNameLst>
                                          <p:attrName>ppt_x</p:attrName>
                                          <p:attrName>ppt_y</p:attrName>
                                        </p:attrNameLst>
                                      </p:cBhvr>
                                      <p:rCtr x="15352" y="3356"/>
                                    </p:animMotion>
                                  </p:childTnLst>
                                </p:cTn>
                              </p:par>
                            </p:childTnLst>
                          </p:cTn>
                        </p:par>
                        <p:par>
                          <p:cTn id="61" fill="hold">
                            <p:stCondLst>
                              <p:cond delay="600"/>
                            </p:stCondLst>
                            <p:childTnLst>
                              <p:par>
                                <p:cTn id="62" presetID="-1" presetClass="path" presetSubtype="0" accel="50000" decel="50000" fill="hold" nodeType="afterEffect">
                                  <p:stCondLst>
                                    <p:cond delay="0"/>
                                  </p:stCondLst>
                                  <p:childTnLst>
                                    <p:animMotion origin="layout" path="M 0.35664 0.03611 L 0.66458 0.09908 " pathEditMode="relative" rAng="0" ptsTypes="AA">
                                      <p:cBhvr>
                                        <p:cTn id="63" dur="300" fill="hold"/>
                                        <p:tgtEl>
                                          <p:spTgt spid="36"/>
                                        </p:tgtEl>
                                        <p:attrNameLst>
                                          <p:attrName>ppt_x</p:attrName>
                                          <p:attrName>ppt_y</p:attrName>
                                        </p:attrNameLst>
                                      </p:cBhvr>
                                      <p:rCtr x="15391" y="3148"/>
                                    </p:animMotion>
                                  </p:childTnLst>
                                </p:cTn>
                              </p:par>
                            </p:childTnLst>
                          </p:cTn>
                        </p:par>
                        <p:par>
                          <p:cTn id="64" fill="hold">
                            <p:stCondLst>
                              <p:cond delay="900"/>
                            </p:stCondLst>
                            <p:childTnLst>
                              <p:par>
                                <p:cTn id="65" presetID="-1" presetClass="path" presetSubtype="0" accel="50000" decel="50000" fill="hold" nodeType="afterEffect">
                                  <p:stCondLst>
                                    <p:cond delay="0"/>
                                  </p:stCondLst>
                                  <p:childTnLst>
                                    <p:animMotion origin="layout" path="M 0.36003 -0.05533 L 0.51771 -0.08125 " pathEditMode="relative" rAng="0" ptsTypes="AA">
                                      <p:cBhvr>
                                        <p:cTn id="66" dur="300" fill="hold"/>
                                        <p:tgtEl>
                                          <p:spTgt spid="40"/>
                                        </p:tgtEl>
                                        <p:attrNameLst>
                                          <p:attrName>ppt_x</p:attrName>
                                          <p:attrName>ppt_y</p:attrName>
                                        </p:attrNameLst>
                                      </p:cBhvr>
                                      <p:rCtr x="7878" y="-1296"/>
                                    </p:animMotion>
                                  </p:childTnLst>
                                </p:cTn>
                              </p:par>
                            </p:childTnLst>
                          </p:cTn>
                        </p:par>
                        <p:par>
                          <p:cTn id="67" fill="hold">
                            <p:stCondLst>
                              <p:cond delay="1200"/>
                            </p:stCondLst>
                            <p:childTnLst>
                              <p:par>
                                <p:cTn id="68" presetID="-1" presetClass="path" presetSubtype="0" accel="50000" decel="50000" fill="hold" nodeType="afterEffect">
                                  <p:stCondLst>
                                    <p:cond delay="0"/>
                                  </p:stCondLst>
                                  <p:childTnLst>
                                    <p:animMotion origin="layout" path="M 0.36875 -0.05533 L 0.52761 -0.08148 " pathEditMode="relative" rAng="0" ptsTypes="AA">
                                      <p:cBhvr>
                                        <p:cTn id="69" dur="300" fill="hold"/>
                                        <p:tgtEl>
                                          <p:spTgt spid="39"/>
                                        </p:tgtEl>
                                        <p:attrNameLst>
                                          <p:attrName>ppt_x</p:attrName>
                                          <p:attrName>ppt_y</p:attrName>
                                        </p:attrNameLst>
                                      </p:cBhvr>
                                      <p:rCtr x="7969" y="-1366"/>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p:tmAbs val="0"/>
                                  </p:iterate>
                                  <p:childTnLst>
                                    <p:set>
                                      <p:cBhvr>
                                        <p:cTn id="73" fill="hold"/>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dvAuto="0"/>
      <p:bldP spid="36" grpId="0" animBg="1" advAuto="0"/>
      <p:bldP spid="37" grpId="0" animBg="1" advAuto="0"/>
      <p:bldP spid="38" grpId="0" animBg="1" advAuto="0"/>
      <p:bldP spid="39" grpId="0" animBg="1" advAuto="0"/>
      <p:bldP spid="40" grpId="0" animBg="1" advAuto="0"/>
      <p:bldP spid="58" grpId="0" animBg="1" advAuto="0"/>
      <p:bldP spid="59" grpId="0" animBg="1" advAuto="0"/>
      <p:bldP spid="60" grpId="0" animBg="1" advAuto="0"/>
      <p:bldP spid="61" grpId="0" animBg="1" advAuto="0"/>
      <p:bldP spid="62" grpId="0" animBg="1" advAuto="0"/>
      <p:bldP spid="63"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a:extLst>
              <a:ext uri="{FF2B5EF4-FFF2-40B4-BE49-F238E27FC236}">
                <a16:creationId xmlns:a16="http://schemas.microsoft.com/office/drawing/2014/main" id="{9DB5095F-AA26-466C-8023-568EDA4BFEC4}"/>
              </a:ext>
            </a:extLst>
          </p:cNvPr>
          <p:cNvSpPr/>
          <p:nvPr/>
        </p:nvSpPr>
        <p:spPr>
          <a:xfrm>
            <a:off x="7866176" y="2390355"/>
            <a:ext cx="396000" cy="39600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Stream (Flow) Isolation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Rectangle">
            <a:extLst>
              <a:ext uri="{FF2B5EF4-FFF2-40B4-BE49-F238E27FC236}">
                <a16:creationId xmlns:a16="http://schemas.microsoft.com/office/drawing/2014/main" id="{3E824996-9D11-49F4-9EA0-FD4DF12E7828}"/>
              </a:ext>
            </a:extLst>
          </p:cNvPr>
          <p:cNvSpPr/>
          <p:nvPr/>
        </p:nvSpPr>
        <p:spPr>
          <a:xfrm>
            <a:off x="4924256" y="5070027"/>
            <a:ext cx="227893" cy="172372"/>
          </a:xfrm>
          <a:prstGeom prst="rect">
            <a:avLst/>
          </a:prstGeom>
          <a:solidFill>
            <a:srgbClr val="F7941E">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7" name="Rectangle">
            <a:extLst>
              <a:ext uri="{FF2B5EF4-FFF2-40B4-BE49-F238E27FC236}">
                <a16:creationId xmlns:a16="http://schemas.microsoft.com/office/drawing/2014/main" id="{550BEAE1-2DBA-4BDF-8B7E-BBE063031946}"/>
              </a:ext>
            </a:extLst>
          </p:cNvPr>
          <p:cNvSpPr/>
          <p:nvPr/>
        </p:nvSpPr>
        <p:spPr>
          <a:xfrm>
            <a:off x="1076732" y="1330860"/>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8" name="Rectangle">
            <a:extLst>
              <a:ext uri="{FF2B5EF4-FFF2-40B4-BE49-F238E27FC236}">
                <a16:creationId xmlns:a16="http://schemas.microsoft.com/office/drawing/2014/main" id="{75555B1C-F4BA-432C-B2AC-C50A149D4605}"/>
              </a:ext>
            </a:extLst>
          </p:cNvPr>
          <p:cNvSpPr/>
          <p:nvPr/>
        </p:nvSpPr>
        <p:spPr>
          <a:xfrm>
            <a:off x="1610165" y="1330860"/>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9" name="Rectangle">
            <a:extLst>
              <a:ext uri="{FF2B5EF4-FFF2-40B4-BE49-F238E27FC236}">
                <a16:creationId xmlns:a16="http://schemas.microsoft.com/office/drawing/2014/main" id="{941A6A5B-6E1F-4EDF-ACE2-EA772E12F5E7}"/>
              </a:ext>
            </a:extLst>
          </p:cNvPr>
          <p:cNvSpPr/>
          <p:nvPr/>
        </p:nvSpPr>
        <p:spPr>
          <a:xfrm>
            <a:off x="2143599" y="1330860"/>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10" name="Rectangle">
            <a:extLst>
              <a:ext uri="{FF2B5EF4-FFF2-40B4-BE49-F238E27FC236}">
                <a16:creationId xmlns:a16="http://schemas.microsoft.com/office/drawing/2014/main" id="{0ABD7F8D-3948-4E0A-84C5-15184DCA17E8}"/>
              </a:ext>
            </a:extLst>
          </p:cNvPr>
          <p:cNvSpPr/>
          <p:nvPr/>
        </p:nvSpPr>
        <p:spPr>
          <a:xfrm>
            <a:off x="1344622" y="2579489"/>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1" name="Rectangle">
            <a:extLst>
              <a:ext uri="{FF2B5EF4-FFF2-40B4-BE49-F238E27FC236}">
                <a16:creationId xmlns:a16="http://schemas.microsoft.com/office/drawing/2014/main" id="{CF7A693F-A679-43A9-816A-FEA431BBA451}"/>
              </a:ext>
            </a:extLst>
          </p:cNvPr>
          <p:cNvSpPr/>
          <p:nvPr/>
        </p:nvSpPr>
        <p:spPr>
          <a:xfrm>
            <a:off x="1874450" y="2579489"/>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2" name="Rectangle">
            <a:extLst>
              <a:ext uri="{FF2B5EF4-FFF2-40B4-BE49-F238E27FC236}">
                <a16:creationId xmlns:a16="http://schemas.microsoft.com/office/drawing/2014/main" id="{A7CD2C4B-90F9-4D3D-AFF4-3A95F318120F}"/>
              </a:ext>
            </a:extLst>
          </p:cNvPr>
          <p:cNvSpPr/>
          <p:nvPr/>
        </p:nvSpPr>
        <p:spPr>
          <a:xfrm>
            <a:off x="2707620" y="1338672"/>
            <a:ext cx="4278654" cy="2093036"/>
          </a:xfrm>
          <a:prstGeom prst="rect">
            <a:avLst/>
          </a:prstGeom>
          <a:ln w="25400">
            <a:solidFill>
              <a:srgbClr val="85888D"/>
            </a:solidFill>
            <a:miter lim="400000"/>
          </a:ln>
        </p:spPr>
        <p:txBody>
          <a:bodyPr lIns="35719" tIns="35719" rIns="35719" bIns="35719" anchor="ctr"/>
          <a:lstStyle/>
          <a:p>
            <a:pPr>
              <a:defRPr sz="2400"/>
            </a:pPr>
            <a:endParaRPr sz="1687"/>
          </a:p>
        </p:txBody>
      </p:sp>
      <p:grpSp>
        <p:nvGrpSpPr>
          <p:cNvPr id="13" name="Group">
            <a:extLst>
              <a:ext uri="{FF2B5EF4-FFF2-40B4-BE49-F238E27FC236}">
                <a16:creationId xmlns:a16="http://schemas.microsoft.com/office/drawing/2014/main" id="{0EA42240-00D1-4152-BB3D-53628596EE5F}"/>
              </a:ext>
            </a:extLst>
          </p:cNvPr>
          <p:cNvGrpSpPr/>
          <p:nvPr/>
        </p:nvGrpSpPr>
        <p:grpSpPr>
          <a:xfrm>
            <a:off x="4697305" y="1556852"/>
            <a:ext cx="2064458" cy="361730"/>
            <a:chOff x="13359" y="0"/>
            <a:chExt cx="2936116" cy="514460"/>
          </a:xfrm>
        </p:grpSpPr>
        <p:sp>
          <p:nvSpPr>
            <p:cNvPr id="14" name="Rectangle">
              <a:extLst>
                <a:ext uri="{FF2B5EF4-FFF2-40B4-BE49-F238E27FC236}">
                  <a16:creationId xmlns:a16="http://schemas.microsoft.com/office/drawing/2014/main" id="{E2120160-C904-4FC2-B2D1-B6B67CAFD94B}"/>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5" name="Rectangle">
              <a:extLst>
                <a:ext uri="{FF2B5EF4-FFF2-40B4-BE49-F238E27FC236}">
                  <a16:creationId xmlns:a16="http://schemas.microsoft.com/office/drawing/2014/main" id="{96CF4978-70C5-44EA-AC8C-6A08DF2EC1B0}"/>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 name="Rectangle">
              <a:extLst>
                <a:ext uri="{FF2B5EF4-FFF2-40B4-BE49-F238E27FC236}">
                  <a16:creationId xmlns:a16="http://schemas.microsoft.com/office/drawing/2014/main" id="{F826494E-89F4-40AB-AA54-835DE75C67CD}"/>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8" name="Rectangle">
              <a:extLst>
                <a:ext uri="{FF2B5EF4-FFF2-40B4-BE49-F238E27FC236}">
                  <a16:creationId xmlns:a16="http://schemas.microsoft.com/office/drawing/2014/main" id="{A77CD427-2F11-4EF5-8A5C-DBCAD712BD77}"/>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9" name="Rectangle">
              <a:extLst>
                <a:ext uri="{FF2B5EF4-FFF2-40B4-BE49-F238E27FC236}">
                  <a16:creationId xmlns:a16="http://schemas.microsoft.com/office/drawing/2014/main" id="{641ABD04-1A21-4965-9948-C5BE6B67A52E}"/>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pic>
        <p:nvPicPr>
          <p:cNvPr id="20" name="Image" descr="Image">
            <a:extLst>
              <a:ext uri="{FF2B5EF4-FFF2-40B4-BE49-F238E27FC236}">
                <a16:creationId xmlns:a16="http://schemas.microsoft.com/office/drawing/2014/main" id="{E005ABA6-AE3E-4A84-91EF-2FD97B39F1FF}"/>
              </a:ext>
            </a:extLst>
          </p:cNvPr>
          <p:cNvPicPr>
            <a:picLocks noChangeAspect="1"/>
          </p:cNvPicPr>
          <p:nvPr/>
        </p:nvPicPr>
        <p:blipFill>
          <a:blip r:embed="rId2"/>
          <a:stretch>
            <a:fillRect/>
          </a:stretch>
        </p:blipFill>
        <p:spPr>
          <a:xfrm>
            <a:off x="2678495" y="2931666"/>
            <a:ext cx="1113734" cy="529726"/>
          </a:xfrm>
          <a:prstGeom prst="rect">
            <a:avLst/>
          </a:prstGeom>
          <a:ln w="12700">
            <a:miter lim="400000"/>
          </a:ln>
        </p:spPr>
      </p:pic>
      <p:sp>
        <p:nvSpPr>
          <p:cNvPr id="21" name="Line">
            <a:extLst>
              <a:ext uri="{FF2B5EF4-FFF2-40B4-BE49-F238E27FC236}">
                <a16:creationId xmlns:a16="http://schemas.microsoft.com/office/drawing/2014/main" id="{608FE502-1EC8-40D1-ADB8-C6D952A6E408}"/>
              </a:ext>
            </a:extLst>
          </p:cNvPr>
          <p:cNvSpPr/>
          <p:nvPr/>
        </p:nvSpPr>
        <p:spPr>
          <a:xfrm>
            <a:off x="1117487" y="3091388"/>
            <a:ext cx="1588881"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2" name="Line">
            <a:extLst>
              <a:ext uri="{FF2B5EF4-FFF2-40B4-BE49-F238E27FC236}">
                <a16:creationId xmlns:a16="http://schemas.microsoft.com/office/drawing/2014/main" id="{796A2350-F7A7-4E70-8D7C-C1714BD98976}"/>
              </a:ext>
            </a:extLst>
          </p:cNvPr>
          <p:cNvSpPr/>
          <p:nvPr/>
        </p:nvSpPr>
        <p:spPr>
          <a:xfrm>
            <a:off x="1117487" y="1873573"/>
            <a:ext cx="1588882"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3" name="Line">
            <a:extLst>
              <a:ext uri="{FF2B5EF4-FFF2-40B4-BE49-F238E27FC236}">
                <a16:creationId xmlns:a16="http://schemas.microsoft.com/office/drawing/2014/main" id="{170B53E1-EC86-416D-A9C0-0C3CF94175CC}"/>
              </a:ext>
            </a:extLst>
          </p:cNvPr>
          <p:cNvSpPr/>
          <p:nvPr/>
        </p:nvSpPr>
        <p:spPr>
          <a:xfrm flipV="1">
            <a:off x="6975115" y="2368433"/>
            <a:ext cx="3873413" cy="1"/>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4" name="Once a flow has arrived, no other flow can arrive in the same queue until the first flow has been completely sent…">
            <a:extLst>
              <a:ext uri="{FF2B5EF4-FFF2-40B4-BE49-F238E27FC236}">
                <a16:creationId xmlns:a16="http://schemas.microsoft.com/office/drawing/2014/main" id="{C86880F9-310D-4DE5-A36A-B82DE197683A}"/>
              </a:ext>
            </a:extLst>
          </p:cNvPr>
          <p:cNvSpPr txBox="1"/>
          <p:nvPr/>
        </p:nvSpPr>
        <p:spPr>
          <a:xfrm>
            <a:off x="1736555" y="3862239"/>
            <a:ext cx="8763165" cy="108779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pPr marL="277803" indent="-277803">
              <a:buSzPct val="75000"/>
              <a:buChar char="•"/>
              <a:defRPr sz="3000">
                <a:solidFill>
                  <a:srgbClr val="414141"/>
                </a:solidFill>
                <a:latin typeface="Gill Sans Light"/>
                <a:ea typeface="Gill Sans Light"/>
                <a:cs typeface="Gill Sans Light"/>
                <a:sym typeface="Gill Sans Light"/>
              </a:defRPr>
            </a:pPr>
            <a:r>
              <a:rPr sz="2200" dirty="0"/>
              <a:t>Once a flow has arrived, no other flow can arrive in the same queue until the first flow has been completely sent</a:t>
            </a:r>
          </a:p>
          <a:p>
            <a:pPr marL="277803" indent="-277803">
              <a:buSzPct val="75000"/>
              <a:buChar char="•"/>
              <a:defRPr sz="3000">
                <a:solidFill>
                  <a:srgbClr val="414141"/>
                </a:solidFill>
                <a:latin typeface="Gill Sans Light"/>
                <a:ea typeface="Gill Sans Light"/>
                <a:cs typeface="Gill Sans Light"/>
                <a:sym typeface="Gill Sans Light"/>
              </a:defRPr>
            </a:pPr>
            <a:r>
              <a:rPr sz="2200" dirty="0"/>
              <a:t>Better than queue isolation but still restrictive</a:t>
            </a:r>
          </a:p>
        </p:txBody>
      </p:sp>
      <p:sp>
        <p:nvSpPr>
          <p:cNvPr id="25" name="Rectangle">
            <a:extLst>
              <a:ext uri="{FF2B5EF4-FFF2-40B4-BE49-F238E27FC236}">
                <a16:creationId xmlns:a16="http://schemas.microsoft.com/office/drawing/2014/main" id="{1DCE2B40-1DA8-4C88-AE62-0ACB9280FD04}"/>
              </a:ext>
            </a:extLst>
          </p:cNvPr>
          <p:cNvSpPr/>
          <p:nvPr/>
        </p:nvSpPr>
        <p:spPr>
          <a:xfrm>
            <a:off x="10160601" y="2385456"/>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6" name="Rectangle">
            <a:extLst>
              <a:ext uri="{FF2B5EF4-FFF2-40B4-BE49-F238E27FC236}">
                <a16:creationId xmlns:a16="http://schemas.microsoft.com/office/drawing/2014/main" id="{B221F3EE-9804-4AA6-8176-F33943C4EF21}"/>
              </a:ext>
            </a:extLst>
          </p:cNvPr>
          <p:cNvSpPr/>
          <p:nvPr/>
        </p:nvSpPr>
        <p:spPr>
          <a:xfrm>
            <a:off x="9340587" y="2385456"/>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7" name="Rectangle">
            <a:extLst>
              <a:ext uri="{FF2B5EF4-FFF2-40B4-BE49-F238E27FC236}">
                <a16:creationId xmlns:a16="http://schemas.microsoft.com/office/drawing/2014/main" id="{146807DB-2873-4B0D-838B-7E5F951FF4A8}"/>
              </a:ext>
            </a:extLst>
          </p:cNvPr>
          <p:cNvSpPr/>
          <p:nvPr/>
        </p:nvSpPr>
        <p:spPr>
          <a:xfrm>
            <a:off x="9751094" y="2385456"/>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8" name="Rectangle">
            <a:extLst>
              <a:ext uri="{FF2B5EF4-FFF2-40B4-BE49-F238E27FC236}">
                <a16:creationId xmlns:a16="http://schemas.microsoft.com/office/drawing/2014/main" id="{FAEA1657-2199-464D-8DF2-535355E161A7}"/>
              </a:ext>
            </a:extLst>
          </p:cNvPr>
          <p:cNvSpPr/>
          <p:nvPr/>
        </p:nvSpPr>
        <p:spPr>
          <a:xfrm>
            <a:off x="7465863" y="2390400"/>
            <a:ext cx="396000" cy="39600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30" name="expected">
            <a:extLst>
              <a:ext uri="{FF2B5EF4-FFF2-40B4-BE49-F238E27FC236}">
                <a16:creationId xmlns:a16="http://schemas.microsoft.com/office/drawing/2014/main" id="{2C0E44DC-8614-44F4-841B-7FCEEB3A49E1}"/>
              </a:ext>
            </a:extLst>
          </p:cNvPr>
          <p:cNvSpPr txBox="1"/>
          <p:nvPr/>
        </p:nvSpPr>
        <p:spPr>
          <a:xfrm>
            <a:off x="8576408" y="2847914"/>
            <a:ext cx="9736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dirty="0"/>
              <a:t>expected</a:t>
            </a:r>
          </a:p>
        </p:txBody>
      </p:sp>
      <p:sp>
        <p:nvSpPr>
          <p:cNvPr id="31" name="0">
            <a:extLst>
              <a:ext uri="{FF2B5EF4-FFF2-40B4-BE49-F238E27FC236}">
                <a16:creationId xmlns:a16="http://schemas.microsoft.com/office/drawing/2014/main" id="{110D103E-0567-4A02-A47B-648C3440B4D2}"/>
              </a:ext>
            </a:extLst>
          </p:cNvPr>
          <p:cNvSpPr txBox="1"/>
          <p:nvPr/>
        </p:nvSpPr>
        <p:spPr>
          <a:xfrm>
            <a:off x="4264879" y="5387584"/>
            <a:ext cx="227893" cy="35099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sz="2400">
                <a:solidFill>
                  <a:srgbClr val="414141"/>
                </a:solidFill>
                <a:latin typeface="Gill Sans Light"/>
                <a:ea typeface="Gill Sans Light"/>
                <a:cs typeface="Gill Sans Light"/>
                <a:sym typeface="Gill Sans Light"/>
              </a:defRPr>
            </a:lvl1pPr>
          </a:lstStyle>
          <a:p>
            <a:r>
              <a:rPr sz="1687"/>
              <a:t>0</a:t>
            </a:r>
          </a:p>
        </p:txBody>
      </p:sp>
      <p:sp>
        <p:nvSpPr>
          <p:cNvPr id="32" name="Line">
            <a:extLst>
              <a:ext uri="{FF2B5EF4-FFF2-40B4-BE49-F238E27FC236}">
                <a16:creationId xmlns:a16="http://schemas.microsoft.com/office/drawing/2014/main" id="{5614EC48-8BCA-4D99-AD75-2FBEE72F29B2}"/>
              </a:ext>
            </a:extLst>
          </p:cNvPr>
          <p:cNvSpPr/>
          <p:nvPr/>
        </p:nvSpPr>
        <p:spPr>
          <a:xfrm rot="-60000" flipV="1">
            <a:off x="4645434"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3" name="Line">
            <a:extLst>
              <a:ext uri="{FF2B5EF4-FFF2-40B4-BE49-F238E27FC236}">
                <a16:creationId xmlns:a16="http://schemas.microsoft.com/office/drawing/2014/main" id="{B460649D-F6AF-4C0D-A832-1696FE90D308}"/>
              </a:ext>
            </a:extLst>
          </p:cNvPr>
          <p:cNvSpPr/>
          <p:nvPr/>
        </p:nvSpPr>
        <p:spPr>
          <a:xfrm rot="-60000" flipV="1">
            <a:off x="4904288"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4" name="Line">
            <a:extLst>
              <a:ext uri="{FF2B5EF4-FFF2-40B4-BE49-F238E27FC236}">
                <a16:creationId xmlns:a16="http://schemas.microsoft.com/office/drawing/2014/main" id="{E5B884F3-8434-4E70-8C26-3042CEB7D1D1}"/>
              </a:ext>
            </a:extLst>
          </p:cNvPr>
          <p:cNvSpPr/>
          <p:nvPr/>
        </p:nvSpPr>
        <p:spPr>
          <a:xfrm rot="-60000" flipV="1">
            <a:off x="5163141"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5" name="Line">
            <a:extLst>
              <a:ext uri="{FF2B5EF4-FFF2-40B4-BE49-F238E27FC236}">
                <a16:creationId xmlns:a16="http://schemas.microsoft.com/office/drawing/2014/main" id="{566226DB-C9AF-4DBF-949A-AA743BE4467A}"/>
              </a:ext>
            </a:extLst>
          </p:cNvPr>
          <p:cNvSpPr/>
          <p:nvPr/>
        </p:nvSpPr>
        <p:spPr>
          <a:xfrm rot="-60000" flipV="1">
            <a:off x="5680848"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6" name="Line">
            <a:extLst>
              <a:ext uri="{FF2B5EF4-FFF2-40B4-BE49-F238E27FC236}">
                <a16:creationId xmlns:a16="http://schemas.microsoft.com/office/drawing/2014/main" id="{44EC4DC3-086F-4AF5-9DEB-843941C3BAF8}"/>
              </a:ext>
            </a:extLst>
          </p:cNvPr>
          <p:cNvSpPr/>
          <p:nvPr/>
        </p:nvSpPr>
        <p:spPr>
          <a:xfrm rot="-60000" flipV="1">
            <a:off x="6198555"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 name="Line">
            <a:extLst>
              <a:ext uri="{FF2B5EF4-FFF2-40B4-BE49-F238E27FC236}">
                <a16:creationId xmlns:a16="http://schemas.microsoft.com/office/drawing/2014/main" id="{7087DDBA-443F-4CAC-9968-C73C6B463D32}"/>
              </a:ext>
            </a:extLst>
          </p:cNvPr>
          <p:cNvSpPr/>
          <p:nvPr/>
        </p:nvSpPr>
        <p:spPr>
          <a:xfrm rot="-60000" flipV="1">
            <a:off x="6716261"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 name="Line">
            <a:extLst>
              <a:ext uri="{FF2B5EF4-FFF2-40B4-BE49-F238E27FC236}">
                <a16:creationId xmlns:a16="http://schemas.microsoft.com/office/drawing/2014/main" id="{359CDA75-F8E1-41B3-8BB3-F06E84BFE150}"/>
              </a:ext>
            </a:extLst>
          </p:cNvPr>
          <p:cNvSpPr/>
          <p:nvPr/>
        </p:nvSpPr>
        <p:spPr>
          <a:xfrm rot="-60000" flipV="1">
            <a:off x="6975115"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 name="Line">
            <a:extLst>
              <a:ext uri="{FF2B5EF4-FFF2-40B4-BE49-F238E27FC236}">
                <a16:creationId xmlns:a16="http://schemas.microsoft.com/office/drawing/2014/main" id="{BDDD524C-4EBA-4523-8E2C-DE577D6AB71F}"/>
              </a:ext>
            </a:extLst>
          </p:cNvPr>
          <p:cNvSpPr/>
          <p:nvPr/>
        </p:nvSpPr>
        <p:spPr>
          <a:xfrm rot="-60000" flipV="1">
            <a:off x="7233969" y="5269211"/>
            <a:ext cx="1" cy="129427"/>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0" name="Line">
            <a:extLst>
              <a:ext uri="{FF2B5EF4-FFF2-40B4-BE49-F238E27FC236}">
                <a16:creationId xmlns:a16="http://schemas.microsoft.com/office/drawing/2014/main" id="{6D5693B4-0BE4-4825-8AC2-4ACDA809B5D4}"/>
              </a:ext>
            </a:extLst>
          </p:cNvPr>
          <p:cNvSpPr/>
          <p:nvPr/>
        </p:nvSpPr>
        <p:spPr>
          <a:xfrm rot="29059">
            <a:off x="4378015" y="5250795"/>
            <a:ext cx="3549043" cy="30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72" y="7128"/>
                  <a:pt x="7128" y="14472"/>
                  <a:pt x="0" y="21600"/>
                </a:cubicBezTo>
              </a:path>
            </a:pathLst>
          </a:custGeom>
          <a:ln w="19050">
            <a:solidFill>
              <a:srgbClr val="414141"/>
            </a:solidFill>
            <a:miter lim="400000"/>
            <a:headEnd type="triangle"/>
          </a:ln>
        </p:spPr>
        <p:txBody>
          <a:bodyPr lIns="35719" tIns="35719" rIns="35719" bIns="35719" anchor="ctr"/>
          <a:lstStyle/>
          <a:p>
            <a:pPr>
              <a:defRPr sz="4200">
                <a:solidFill>
                  <a:srgbClr val="FFFFFF"/>
                </a:solidFill>
                <a:latin typeface="Gill Sans Light"/>
                <a:ea typeface="Gill Sans Light"/>
                <a:cs typeface="Gill Sans Light"/>
                <a:sym typeface="Gill Sans Light"/>
              </a:defRPr>
            </a:pPr>
            <a:endParaRPr sz="2953"/>
          </a:p>
        </p:txBody>
      </p:sp>
      <p:sp>
        <p:nvSpPr>
          <p:cNvPr id="41" name="Line">
            <a:extLst>
              <a:ext uri="{FF2B5EF4-FFF2-40B4-BE49-F238E27FC236}">
                <a16:creationId xmlns:a16="http://schemas.microsoft.com/office/drawing/2014/main" id="{5647851B-040C-468A-AB9B-137A1543D6F3}"/>
              </a:ext>
            </a:extLst>
          </p:cNvPr>
          <p:cNvSpPr/>
          <p:nvPr/>
        </p:nvSpPr>
        <p:spPr>
          <a:xfrm>
            <a:off x="4377056" y="5150205"/>
            <a:ext cx="1" cy="287761"/>
          </a:xfrm>
          <a:prstGeom prst="line">
            <a:avLst/>
          </a:prstGeom>
          <a:ln w="2222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3" name="Line">
            <a:extLst>
              <a:ext uri="{FF2B5EF4-FFF2-40B4-BE49-F238E27FC236}">
                <a16:creationId xmlns:a16="http://schemas.microsoft.com/office/drawing/2014/main" id="{3B1585DE-9249-4CF6-A1F2-1B5F33696EC8}"/>
              </a:ext>
            </a:extLst>
          </p:cNvPr>
          <p:cNvSpPr/>
          <p:nvPr/>
        </p:nvSpPr>
        <p:spPr>
          <a:xfrm rot="-60000" flipV="1">
            <a:off x="5939702" y="5272287"/>
            <a:ext cx="1" cy="129428"/>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4" name="Line">
            <a:extLst>
              <a:ext uri="{FF2B5EF4-FFF2-40B4-BE49-F238E27FC236}">
                <a16:creationId xmlns:a16="http://schemas.microsoft.com/office/drawing/2014/main" id="{45B6AF98-EB0A-4BA7-B03E-BC31E95B5DFE}"/>
              </a:ext>
            </a:extLst>
          </p:cNvPr>
          <p:cNvSpPr/>
          <p:nvPr/>
        </p:nvSpPr>
        <p:spPr>
          <a:xfrm flipH="1">
            <a:off x="7477618" y="5169937"/>
            <a:ext cx="2262" cy="231769"/>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5" name="0">
            <a:extLst>
              <a:ext uri="{FF2B5EF4-FFF2-40B4-BE49-F238E27FC236}">
                <a16:creationId xmlns:a16="http://schemas.microsoft.com/office/drawing/2014/main" id="{EF830473-0EBC-4907-9C51-A58CDAFDC704}"/>
              </a:ext>
            </a:extLst>
          </p:cNvPr>
          <p:cNvSpPr txBox="1"/>
          <p:nvPr/>
        </p:nvSpPr>
        <p:spPr>
          <a:xfrm>
            <a:off x="4273809" y="6073836"/>
            <a:ext cx="227893" cy="35099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sz="2400">
                <a:solidFill>
                  <a:srgbClr val="414141"/>
                </a:solidFill>
                <a:latin typeface="Gill Sans Light"/>
                <a:ea typeface="Gill Sans Light"/>
                <a:cs typeface="Gill Sans Light"/>
                <a:sym typeface="Gill Sans Light"/>
              </a:defRPr>
            </a:lvl1pPr>
          </a:lstStyle>
          <a:p>
            <a:r>
              <a:rPr sz="1687"/>
              <a:t>0</a:t>
            </a:r>
          </a:p>
        </p:txBody>
      </p:sp>
      <p:sp>
        <p:nvSpPr>
          <p:cNvPr id="46" name="Line">
            <a:extLst>
              <a:ext uri="{FF2B5EF4-FFF2-40B4-BE49-F238E27FC236}">
                <a16:creationId xmlns:a16="http://schemas.microsoft.com/office/drawing/2014/main" id="{E28585F3-13AE-4A47-91B1-B31AF21FAE26}"/>
              </a:ext>
            </a:extLst>
          </p:cNvPr>
          <p:cNvSpPr/>
          <p:nvPr/>
        </p:nvSpPr>
        <p:spPr>
          <a:xfrm rot="-60000" flipV="1">
            <a:off x="4645434"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7" name="Line">
            <a:extLst>
              <a:ext uri="{FF2B5EF4-FFF2-40B4-BE49-F238E27FC236}">
                <a16:creationId xmlns:a16="http://schemas.microsoft.com/office/drawing/2014/main" id="{D7BA94A6-6A76-4651-9359-D52DA9258618}"/>
              </a:ext>
            </a:extLst>
          </p:cNvPr>
          <p:cNvSpPr/>
          <p:nvPr/>
        </p:nvSpPr>
        <p:spPr>
          <a:xfrm rot="-60000" flipV="1">
            <a:off x="4904288"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8" name="Line">
            <a:extLst>
              <a:ext uri="{FF2B5EF4-FFF2-40B4-BE49-F238E27FC236}">
                <a16:creationId xmlns:a16="http://schemas.microsoft.com/office/drawing/2014/main" id="{0C0712F0-CEB2-4478-839B-E36749C56581}"/>
              </a:ext>
            </a:extLst>
          </p:cNvPr>
          <p:cNvSpPr/>
          <p:nvPr/>
        </p:nvSpPr>
        <p:spPr>
          <a:xfrm rot="-60000" flipV="1">
            <a:off x="5163141"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9" name="Line">
            <a:extLst>
              <a:ext uri="{FF2B5EF4-FFF2-40B4-BE49-F238E27FC236}">
                <a16:creationId xmlns:a16="http://schemas.microsoft.com/office/drawing/2014/main" id="{229DE48E-7A2C-4CB0-B5B4-7B82B1F390F7}"/>
              </a:ext>
            </a:extLst>
          </p:cNvPr>
          <p:cNvSpPr/>
          <p:nvPr/>
        </p:nvSpPr>
        <p:spPr>
          <a:xfrm rot="-60000" flipV="1">
            <a:off x="5680848"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0" name="Line">
            <a:extLst>
              <a:ext uri="{FF2B5EF4-FFF2-40B4-BE49-F238E27FC236}">
                <a16:creationId xmlns:a16="http://schemas.microsoft.com/office/drawing/2014/main" id="{3C4B3D0C-4BDF-4904-BB5B-E56235620312}"/>
              </a:ext>
            </a:extLst>
          </p:cNvPr>
          <p:cNvSpPr/>
          <p:nvPr/>
        </p:nvSpPr>
        <p:spPr>
          <a:xfrm rot="-60000" flipV="1">
            <a:off x="6198555"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1" name="Line">
            <a:extLst>
              <a:ext uri="{FF2B5EF4-FFF2-40B4-BE49-F238E27FC236}">
                <a16:creationId xmlns:a16="http://schemas.microsoft.com/office/drawing/2014/main" id="{3E9EE674-7491-4670-8FFF-70111BD02E95}"/>
              </a:ext>
            </a:extLst>
          </p:cNvPr>
          <p:cNvSpPr/>
          <p:nvPr/>
        </p:nvSpPr>
        <p:spPr>
          <a:xfrm rot="-60000" flipV="1">
            <a:off x="6716261"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2" name="Line">
            <a:extLst>
              <a:ext uri="{FF2B5EF4-FFF2-40B4-BE49-F238E27FC236}">
                <a16:creationId xmlns:a16="http://schemas.microsoft.com/office/drawing/2014/main" id="{BD27A2D8-7D92-4975-A8E0-DE2AA1846E36}"/>
              </a:ext>
            </a:extLst>
          </p:cNvPr>
          <p:cNvSpPr/>
          <p:nvPr/>
        </p:nvSpPr>
        <p:spPr>
          <a:xfrm rot="-60000" flipV="1">
            <a:off x="6975115"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3" name="Line">
            <a:extLst>
              <a:ext uri="{FF2B5EF4-FFF2-40B4-BE49-F238E27FC236}">
                <a16:creationId xmlns:a16="http://schemas.microsoft.com/office/drawing/2014/main" id="{8EA4A96C-4692-4BEA-A603-8C6597771C95}"/>
              </a:ext>
            </a:extLst>
          </p:cNvPr>
          <p:cNvSpPr/>
          <p:nvPr/>
        </p:nvSpPr>
        <p:spPr>
          <a:xfrm rot="-60000" flipV="1">
            <a:off x="7233969" y="5964393"/>
            <a:ext cx="1" cy="129428"/>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4" name="t2">
            <a:extLst>
              <a:ext uri="{FF2B5EF4-FFF2-40B4-BE49-F238E27FC236}">
                <a16:creationId xmlns:a16="http://schemas.microsoft.com/office/drawing/2014/main" id="{88E1E3CC-2851-4952-BCD8-FDAD8981754E}"/>
              </a:ext>
            </a:extLst>
          </p:cNvPr>
          <p:cNvSpPr txBox="1"/>
          <p:nvPr/>
        </p:nvSpPr>
        <p:spPr>
          <a:xfrm>
            <a:off x="7337510" y="6105902"/>
            <a:ext cx="284740" cy="31062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p>
            <a:pPr>
              <a:defRPr sz="2500">
                <a:solidFill>
                  <a:srgbClr val="414141"/>
                </a:solidFill>
                <a:latin typeface="Gill Sans Light"/>
                <a:ea typeface="Gill Sans Light"/>
                <a:cs typeface="Gill Sans Light"/>
                <a:sym typeface="Gill Sans Light"/>
              </a:defRPr>
            </a:pPr>
            <a:r>
              <a:rPr sz="1758"/>
              <a:t>t</a:t>
            </a:r>
            <a:r>
              <a:rPr sz="1055"/>
              <a:t>2</a:t>
            </a:r>
          </a:p>
        </p:txBody>
      </p:sp>
      <p:sp>
        <p:nvSpPr>
          <p:cNvPr id="55" name="Line">
            <a:extLst>
              <a:ext uri="{FF2B5EF4-FFF2-40B4-BE49-F238E27FC236}">
                <a16:creationId xmlns:a16="http://schemas.microsoft.com/office/drawing/2014/main" id="{E7A0E567-3E54-4F27-A89D-A8904898F27D}"/>
              </a:ext>
            </a:extLst>
          </p:cNvPr>
          <p:cNvSpPr/>
          <p:nvPr/>
        </p:nvSpPr>
        <p:spPr>
          <a:xfrm rot="29059">
            <a:off x="4378015" y="5945977"/>
            <a:ext cx="3549043" cy="30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72" y="7128"/>
                  <a:pt x="7128" y="14472"/>
                  <a:pt x="0" y="21600"/>
                </a:cubicBezTo>
              </a:path>
            </a:pathLst>
          </a:custGeom>
          <a:ln w="15875">
            <a:solidFill>
              <a:srgbClr val="414141"/>
            </a:solidFill>
            <a:miter lim="400000"/>
            <a:headEnd type="triangle"/>
          </a:ln>
        </p:spPr>
        <p:txBody>
          <a:bodyPr lIns="35719" tIns="35719" rIns="35719" bIns="35719" anchor="ctr"/>
          <a:lstStyle/>
          <a:p>
            <a:pPr>
              <a:defRPr sz="4200">
                <a:solidFill>
                  <a:srgbClr val="FFFFFF"/>
                </a:solidFill>
                <a:latin typeface="Gill Sans Light"/>
                <a:ea typeface="Gill Sans Light"/>
                <a:cs typeface="Gill Sans Light"/>
                <a:sym typeface="Gill Sans Light"/>
              </a:defRPr>
            </a:pPr>
            <a:endParaRPr sz="2953"/>
          </a:p>
        </p:txBody>
      </p:sp>
      <p:sp>
        <p:nvSpPr>
          <p:cNvPr id="56" name="Line">
            <a:extLst>
              <a:ext uri="{FF2B5EF4-FFF2-40B4-BE49-F238E27FC236}">
                <a16:creationId xmlns:a16="http://schemas.microsoft.com/office/drawing/2014/main" id="{AA4EE4F8-D2D5-4408-B3F3-6C9959C8EE06}"/>
              </a:ext>
            </a:extLst>
          </p:cNvPr>
          <p:cNvSpPr/>
          <p:nvPr/>
        </p:nvSpPr>
        <p:spPr>
          <a:xfrm>
            <a:off x="4367808" y="5845387"/>
            <a:ext cx="1" cy="287761"/>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7" name="Line">
            <a:extLst>
              <a:ext uri="{FF2B5EF4-FFF2-40B4-BE49-F238E27FC236}">
                <a16:creationId xmlns:a16="http://schemas.microsoft.com/office/drawing/2014/main" id="{A5E40E00-6563-4093-BE90-0679D6E7E1A6}"/>
              </a:ext>
            </a:extLst>
          </p:cNvPr>
          <p:cNvSpPr/>
          <p:nvPr/>
        </p:nvSpPr>
        <p:spPr>
          <a:xfrm rot="-60000" flipV="1">
            <a:off x="5421994" y="5967469"/>
            <a:ext cx="1" cy="129427"/>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8" name="Line">
            <a:extLst>
              <a:ext uri="{FF2B5EF4-FFF2-40B4-BE49-F238E27FC236}">
                <a16:creationId xmlns:a16="http://schemas.microsoft.com/office/drawing/2014/main" id="{366AAAD3-AECE-4551-B5CF-E2CD7A886E6D}"/>
              </a:ext>
            </a:extLst>
          </p:cNvPr>
          <p:cNvSpPr/>
          <p:nvPr/>
        </p:nvSpPr>
        <p:spPr>
          <a:xfrm rot="-60000" flipV="1">
            <a:off x="5939702" y="5967469"/>
            <a:ext cx="1" cy="129427"/>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59" name="Line">
            <a:extLst>
              <a:ext uri="{FF2B5EF4-FFF2-40B4-BE49-F238E27FC236}">
                <a16:creationId xmlns:a16="http://schemas.microsoft.com/office/drawing/2014/main" id="{52311BEA-7DBD-42C0-946F-13E34072C2B9}"/>
              </a:ext>
            </a:extLst>
          </p:cNvPr>
          <p:cNvSpPr/>
          <p:nvPr/>
        </p:nvSpPr>
        <p:spPr>
          <a:xfrm rot="-60000" flipV="1">
            <a:off x="6457408" y="5967469"/>
            <a:ext cx="1" cy="129427"/>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60" name="Line">
            <a:extLst>
              <a:ext uri="{FF2B5EF4-FFF2-40B4-BE49-F238E27FC236}">
                <a16:creationId xmlns:a16="http://schemas.microsoft.com/office/drawing/2014/main" id="{D95DEAE4-C0C2-47A8-9BC8-F5CA16A720C5}"/>
              </a:ext>
            </a:extLst>
          </p:cNvPr>
          <p:cNvSpPr/>
          <p:nvPr/>
        </p:nvSpPr>
        <p:spPr>
          <a:xfrm>
            <a:off x="7479881" y="5865119"/>
            <a:ext cx="0" cy="268030"/>
          </a:xfrm>
          <a:prstGeom prst="line">
            <a:avLst/>
          </a:prstGeom>
          <a:ln w="15875">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61" name="Line">
            <a:extLst>
              <a:ext uri="{FF2B5EF4-FFF2-40B4-BE49-F238E27FC236}">
                <a16:creationId xmlns:a16="http://schemas.microsoft.com/office/drawing/2014/main" id="{12EA41CF-CE1E-48C7-9D44-C40387510876}"/>
              </a:ext>
            </a:extLst>
          </p:cNvPr>
          <p:cNvSpPr/>
          <p:nvPr/>
        </p:nvSpPr>
        <p:spPr>
          <a:xfrm>
            <a:off x="5429984" y="5111576"/>
            <a:ext cx="1" cy="325800"/>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62" name="Line">
            <a:extLst>
              <a:ext uri="{FF2B5EF4-FFF2-40B4-BE49-F238E27FC236}">
                <a16:creationId xmlns:a16="http://schemas.microsoft.com/office/drawing/2014/main" id="{44B4CD6E-0C16-48B7-B01F-73689AEE406C}"/>
              </a:ext>
            </a:extLst>
          </p:cNvPr>
          <p:cNvSpPr/>
          <p:nvPr/>
        </p:nvSpPr>
        <p:spPr>
          <a:xfrm>
            <a:off x="6457409" y="5175880"/>
            <a:ext cx="1" cy="287761"/>
          </a:xfrm>
          <a:prstGeom prst="line">
            <a:avLst/>
          </a:prstGeom>
          <a:ln w="19050">
            <a:solidFill>
              <a:srgbClr val="414141"/>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63" name="t1">
            <a:extLst>
              <a:ext uri="{FF2B5EF4-FFF2-40B4-BE49-F238E27FC236}">
                <a16:creationId xmlns:a16="http://schemas.microsoft.com/office/drawing/2014/main" id="{96E3DC2C-1E4B-42F8-8519-0D756DC659BE}"/>
              </a:ext>
            </a:extLst>
          </p:cNvPr>
          <p:cNvSpPr txBox="1"/>
          <p:nvPr/>
        </p:nvSpPr>
        <p:spPr>
          <a:xfrm>
            <a:off x="7334148" y="5402900"/>
            <a:ext cx="284740" cy="31062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p>
            <a:pPr>
              <a:defRPr sz="2300">
                <a:solidFill>
                  <a:srgbClr val="414141"/>
                </a:solidFill>
                <a:latin typeface="Gill Sans Light"/>
                <a:ea typeface="Gill Sans Light"/>
                <a:cs typeface="Gill Sans Light"/>
                <a:sym typeface="Gill Sans Light"/>
              </a:defRPr>
            </a:pPr>
            <a:r>
              <a:rPr sz="1617"/>
              <a:t>t</a:t>
            </a:r>
            <a:r>
              <a:rPr sz="1125"/>
              <a:t>1</a:t>
            </a:r>
          </a:p>
        </p:txBody>
      </p:sp>
      <p:sp>
        <p:nvSpPr>
          <p:cNvPr id="64" name="t1">
            <a:extLst>
              <a:ext uri="{FF2B5EF4-FFF2-40B4-BE49-F238E27FC236}">
                <a16:creationId xmlns:a16="http://schemas.microsoft.com/office/drawing/2014/main" id="{C81D4980-8842-49A7-948B-E62D6D13989F}"/>
              </a:ext>
            </a:extLst>
          </p:cNvPr>
          <p:cNvSpPr txBox="1"/>
          <p:nvPr/>
        </p:nvSpPr>
        <p:spPr>
          <a:xfrm>
            <a:off x="6308568" y="5402900"/>
            <a:ext cx="284740" cy="31062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p>
            <a:pPr>
              <a:defRPr sz="2300">
                <a:solidFill>
                  <a:srgbClr val="414141"/>
                </a:solidFill>
                <a:latin typeface="Gill Sans Light"/>
                <a:ea typeface="Gill Sans Light"/>
                <a:cs typeface="Gill Sans Light"/>
                <a:sym typeface="Gill Sans Light"/>
              </a:defRPr>
            </a:pPr>
            <a:r>
              <a:rPr sz="1617"/>
              <a:t>t</a:t>
            </a:r>
            <a:r>
              <a:rPr sz="1125"/>
              <a:t>1</a:t>
            </a:r>
          </a:p>
        </p:txBody>
      </p:sp>
      <p:sp>
        <p:nvSpPr>
          <p:cNvPr id="65" name="t1">
            <a:extLst>
              <a:ext uri="{FF2B5EF4-FFF2-40B4-BE49-F238E27FC236}">
                <a16:creationId xmlns:a16="http://schemas.microsoft.com/office/drawing/2014/main" id="{95BF9130-E6AD-4CEA-96C2-83D5EFDE10BB}"/>
              </a:ext>
            </a:extLst>
          </p:cNvPr>
          <p:cNvSpPr txBox="1"/>
          <p:nvPr/>
        </p:nvSpPr>
        <p:spPr>
          <a:xfrm>
            <a:off x="5282987" y="5398767"/>
            <a:ext cx="284740" cy="31062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p>
            <a:pPr>
              <a:defRPr sz="2300">
                <a:solidFill>
                  <a:srgbClr val="414141"/>
                </a:solidFill>
                <a:latin typeface="Gill Sans Light"/>
                <a:ea typeface="Gill Sans Light"/>
                <a:cs typeface="Gill Sans Light"/>
                <a:sym typeface="Gill Sans Light"/>
              </a:defRPr>
            </a:pPr>
            <a:r>
              <a:rPr sz="1617"/>
              <a:t>t</a:t>
            </a:r>
            <a:r>
              <a:rPr sz="1125"/>
              <a:t>1</a:t>
            </a:r>
          </a:p>
        </p:txBody>
      </p:sp>
      <p:sp>
        <p:nvSpPr>
          <p:cNvPr id="66" name="Rectangle">
            <a:extLst>
              <a:ext uri="{FF2B5EF4-FFF2-40B4-BE49-F238E27FC236}">
                <a16:creationId xmlns:a16="http://schemas.microsoft.com/office/drawing/2014/main" id="{F12ED5AA-F408-4E2B-9D79-C8DFF1DE8CFE}"/>
              </a:ext>
            </a:extLst>
          </p:cNvPr>
          <p:cNvSpPr/>
          <p:nvPr/>
        </p:nvSpPr>
        <p:spPr>
          <a:xfrm>
            <a:off x="5955264" y="5070027"/>
            <a:ext cx="227893" cy="172372"/>
          </a:xfrm>
          <a:prstGeom prst="rect">
            <a:avLst/>
          </a:prstGeom>
          <a:solidFill>
            <a:srgbClr val="F7941E">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67" name="Rectangle">
            <a:extLst>
              <a:ext uri="{FF2B5EF4-FFF2-40B4-BE49-F238E27FC236}">
                <a16:creationId xmlns:a16="http://schemas.microsoft.com/office/drawing/2014/main" id="{CE6ABB2F-AB6B-4914-A1F0-5C8EFC203E76}"/>
              </a:ext>
            </a:extLst>
          </p:cNvPr>
          <p:cNvSpPr/>
          <p:nvPr/>
        </p:nvSpPr>
        <p:spPr>
          <a:xfrm>
            <a:off x="6986274" y="5070027"/>
            <a:ext cx="227893" cy="172372"/>
          </a:xfrm>
          <a:prstGeom prst="rect">
            <a:avLst/>
          </a:prstGeom>
          <a:solidFill>
            <a:srgbClr val="F7941E">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68" name="Rectangle">
            <a:extLst>
              <a:ext uri="{FF2B5EF4-FFF2-40B4-BE49-F238E27FC236}">
                <a16:creationId xmlns:a16="http://schemas.microsoft.com/office/drawing/2014/main" id="{3F5279B4-3F54-42D7-BCA1-A63DD9BD5BC1}"/>
              </a:ext>
            </a:extLst>
          </p:cNvPr>
          <p:cNvSpPr/>
          <p:nvPr/>
        </p:nvSpPr>
        <p:spPr>
          <a:xfrm>
            <a:off x="4400381" y="5769283"/>
            <a:ext cx="227893" cy="172373"/>
          </a:xfrm>
          <a:prstGeom prst="rect">
            <a:avLst/>
          </a:prstGeom>
          <a:solidFill>
            <a:srgbClr val="008ACF">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69" name="Rectangle">
            <a:extLst>
              <a:ext uri="{FF2B5EF4-FFF2-40B4-BE49-F238E27FC236}">
                <a16:creationId xmlns:a16="http://schemas.microsoft.com/office/drawing/2014/main" id="{A300CF30-D82B-4AA9-8597-268781BB56D0}"/>
              </a:ext>
            </a:extLst>
          </p:cNvPr>
          <p:cNvSpPr/>
          <p:nvPr/>
        </p:nvSpPr>
        <p:spPr>
          <a:xfrm>
            <a:off x="4663293" y="5769283"/>
            <a:ext cx="227893" cy="172373"/>
          </a:xfrm>
          <a:prstGeom prst="rect">
            <a:avLst/>
          </a:prstGeom>
          <a:solidFill>
            <a:srgbClr val="008ACF">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70" name="Rectangle">
            <a:extLst>
              <a:ext uri="{FF2B5EF4-FFF2-40B4-BE49-F238E27FC236}">
                <a16:creationId xmlns:a16="http://schemas.microsoft.com/office/drawing/2014/main" id="{12C15271-6B72-44CD-926A-B60A5EECE006}"/>
              </a:ext>
            </a:extLst>
          </p:cNvPr>
          <p:cNvSpPr/>
          <p:nvPr/>
        </p:nvSpPr>
        <p:spPr>
          <a:xfrm>
            <a:off x="4922147" y="5769283"/>
            <a:ext cx="227893" cy="172373"/>
          </a:xfrm>
          <a:prstGeom prst="rect">
            <a:avLst/>
          </a:prstGeom>
          <a:solidFill>
            <a:srgbClr val="008ACF">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
        <p:nvSpPr>
          <p:cNvPr id="71" name="Rectangle">
            <a:extLst>
              <a:ext uri="{FF2B5EF4-FFF2-40B4-BE49-F238E27FC236}">
                <a16:creationId xmlns:a16="http://schemas.microsoft.com/office/drawing/2014/main" id="{C8E63602-959F-46D4-AF51-3D9CF2F4D462}"/>
              </a:ext>
            </a:extLst>
          </p:cNvPr>
          <p:cNvSpPr/>
          <p:nvPr/>
        </p:nvSpPr>
        <p:spPr>
          <a:xfrm>
            <a:off x="5185059" y="5769283"/>
            <a:ext cx="227893" cy="172373"/>
          </a:xfrm>
          <a:prstGeom prst="rect">
            <a:avLst/>
          </a:prstGeom>
          <a:solidFill>
            <a:srgbClr val="008ACF">
              <a:alpha val="88000"/>
            </a:srgbClr>
          </a:solidFill>
          <a:ln w="12700">
            <a:miter lim="400000"/>
          </a:ln>
        </p:spPr>
        <p:txBody>
          <a:bodyPr lIns="35719" tIns="35719" rIns="35719" bIns="35719" anchor="ctr"/>
          <a:lstStyle/>
          <a:p>
            <a:pPr defTabSz="562550">
              <a:defRPr sz="2400">
                <a:solidFill>
                  <a:srgbClr val="FFFFFF"/>
                </a:solidFill>
                <a:effectLst>
                  <a:outerShdw blurRad="25400" dist="23998" dir="2700000" rotWithShape="0">
                    <a:srgbClr val="000000">
                      <a:alpha val="31034"/>
                    </a:srgbClr>
                  </a:outerShdw>
                </a:effectLst>
                <a:latin typeface="Gill Sans Light"/>
                <a:ea typeface="Gill Sans Light"/>
                <a:cs typeface="Gill Sans Light"/>
                <a:sym typeface="Gill Sans Light"/>
              </a:defRPr>
            </a:pPr>
            <a:endParaRPr sz="1687"/>
          </a:p>
        </p:txBody>
      </p:sp>
    </p:spTree>
    <p:extLst>
      <p:ext uri="{BB962C8B-B14F-4D97-AF65-F5344CB8AC3E}">
        <p14:creationId xmlns:p14="http://schemas.microsoft.com/office/powerpoint/2010/main" val="397838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104 -0.00185 L 0.34427 0.0331 " pathEditMode="relative" rAng="0" ptsTypes="AA">
                                      <p:cBhvr>
                                        <p:cTn id="41" dur="400" fill="hold"/>
                                        <p:tgtEl>
                                          <p:spTgt spid="9"/>
                                        </p:tgtEl>
                                        <p:attrNameLst>
                                          <p:attrName>ppt_x</p:attrName>
                                          <p:attrName>ppt_y</p:attrName>
                                        </p:attrNameLst>
                                      </p:cBhvr>
                                      <p:rCtr x="17161" y="1736"/>
                                    </p:animMotion>
                                  </p:childTnLst>
                                </p:cTn>
                              </p:par>
                            </p:childTnLst>
                          </p:cTn>
                        </p:par>
                        <p:par>
                          <p:cTn id="42" fill="hold">
                            <p:stCondLst>
                              <p:cond delay="400"/>
                            </p:stCondLst>
                            <p:childTnLst>
                              <p:par>
                                <p:cTn id="43" presetID="-1" presetClass="path" presetSubtype="0" accel="50000" decel="50000" fill="hold" nodeType="afterEffect">
                                  <p:stCondLst>
                                    <p:cond delay="0"/>
                                  </p:stCondLst>
                                  <p:childTnLst>
                                    <p:animMotion origin="layout" path="M -0.00104 -0.00185 L 0.35599 0.0331 " pathEditMode="relative" rAng="0" ptsTypes="AA">
                                      <p:cBhvr>
                                        <p:cTn id="44" dur="400" fill="hold"/>
                                        <p:tgtEl>
                                          <p:spTgt spid="8"/>
                                        </p:tgtEl>
                                        <p:attrNameLst>
                                          <p:attrName>ppt_x</p:attrName>
                                          <p:attrName>ppt_y</p:attrName>
                                        </p:attrNameLst>
                                      </p:cBhvr>
                                      <p:rCtr x="17852" y="1736"/>
                                    </p:animMotion>
                                  </p:childTnLst>
                                </p:cTn>
                              </p:par>
                            </p:childTnLst>
                          </p:cTn>
                        </p:par>
                        <p:par>
                          <p:cTn id="45" fill="hold">
                            <p:stCondLst>
                              <p:cond delay="800"/>
                            </p:stCondLst>
                            <p:childTnLst>
                              <p:par>
                                <p:cTn id="46" presetID="-1" presetClass="path" presetSubtype="0" accel="50000" decel="50000" fill="hold" nodeType="afterEffect">
                                  <p:stCondLst>
                                    <p:cond delay="0"/>
                                  </p:stCondLst>
                                  <p:childTnLst>
                                    <p:animMotion origin="layout" path="M -0.00521 -0.00185 L 0.36458 0.0331 " pathEditMode="relative" rAng="0" ptsTypes="AA">
                                      <p:cBhvr>
                                        <p:cTn id="47" dur="400" fill="hold"/>
                                        <p:tgtEl>
                                          <p:spTgt spid="7"/>
                                        </p:tgtEl>
                                        <p:attrNameLst>
                                          <p:attrName>ppt_x</p:attrName>
                                          <p:attrName>ppt_y</p:attrName>
                                        </p:attrNameLst>
                                      </p:cBhvr>
                                      <p:rCtr x="18490" y="1736"/>
                                    </p:animMotion>
                                  </p:childTnLst>
                                </p:cTn>
                              </p:par>
                            </p:childTnLst>
                          </p:cTn>
                        </p:par>
                      </p:childTnLst>
                    </p:cTn>
                  </p:par>
                  <p:par>
                    <p:cTn id="48" fill="hold">
                      <p:stCondLst>
                        <p:cond delay="indefinite"/>
                      </p:stCondLst>
                      <p:childTnLst>
                        <p:par>
                          <p:cTn id="49" fill="hold">
                            <p:stCondLst>
                              <p:cond delay="0"/>
                            </p:stCondLst>
                            <p:childTnLst>
                              <p:par>
                                <p:cTn id="50" presetID="-1" presetClass="path" presetSubtype="0" accel="50000" decel="50000" fill="hold" nodeType="clickEffect">
                                  <p:stCondLst>
                                    <p:cond delay="0"/>
                                  </p:stCondLst>
                                  <p:childTnLst>
                                    <p:animMotion origin="layout" path="M 0.34114 0.03125 L 0.65729 0.09676 " pathEditMode="relative" rAng="0" ptsTypes="AA">
                                      <p:cBhvr>
                                        <p:cTn id="51" dur="300" fill="hold"/>
                                        <p:tgtEl>
                                          <p:spTgt spid="9"/>
                                        </p:tgtEl>
                                        <p:attrNameLst>
                                          <p:attrName>ppt_x</p:attrName>
                                          <p:attrName>ppt_y</p:attrName>
                                        </p:attrNameLst>
                                      </p:cBhvr>
                                      <p:rCtr x="15807" y="3264"/>
                                    </p:animMotion>
                                  </p:childTnLst>
                                </p:cTn>
                              </p:par>
                            </p:childTnLst>
                          </p:cTn>
                        </p:par>
                        <p:par>
                          <p:cTn id="52" fill="hold">
                            <p:stCondLst>
                              <p:cond delay="300"/>
                            </p:stCondLst>
                            <p:childTnLst>
                              <p:par>
                                <p:cTn id="53" presetID="-1" presetClass="path" presetSubtype="0" accel="50000" decel="50000" fill="hold" nodeType="afterEffect">
                                  <p:stCondLst>
                                    <p:cond delay="0"/>
                                  </p:stCondLst>
                                  <p:childTnLst>
                                    <p:animMotion origin="layout" path="M 0.35182 0.03125 L 0.66823 0.09676 " pathEditMode="relative" rAng="0" ptsTypes="AA">
                                      <p:cBhvr>
                                        <p:cTn id="54" dur="300" fill="hold"/>
                                        <p:tgtEl>
                                          <p:spTgt spid="8"/>
                                        </p:tgtEl>
                                        <p:attrNameLst>
                                          <p:attrName>ppt_x</p:attrName>
                                          <p:attrName>ppt_y</p:attrName>
                                        </p:attrNameLst>
                                      </p:cBhvr>
                                      <p:rCtr x="15820" y="3264"/>
                                    </p:animMotion>
                                  </p:childTnLst>
                                </p:cTn>
                              </p:par>
                            </p:childTnLst>
                          </p:cTn>
                        </p:par>
                        <p:par>
                          <p:cTn id="55" fill="hold">
                            <p:stCondLst>
                              <p:cond delay="600"/>
                            </p:stCondLst>
                            <p:childTnLst>
                              <p:par>
                                <p:cTn id="56" presetID="-1" presetClass="path" presetSubtype="0" accel="50000" decel="50000" fill="hold" nodeType="afterEffect">
                                  <p:stCondLst>
                                    <p:cond delay="0"/>
                                  </p:stCondLst>
                                  <p:childTnLst>
                                    <p:animMotion origin="layout" path="M 0.36146 0.03125 L 0.67851 0.09676 " pathEditMode="relative" rAng="0" ptsTypes="AA">
                                      <p:cBhvr>
                                        <p:cTn id="57" dur="300" fill="hold"/>
                                        <p:tgtEl>
                                          <p:spTgt spid="7"/>
                                        </p:tgtEl>
                                        <p:attrNameLst>
                                          <p:attrName>ppt_x</p:attrName>
                                          <p:attrName>ppt_y</p:attrName>
                                        </p:attrNameLst>
                                      </p:cBhvr>
                                      <p:rCtr x="15846" y="3264"/>
                                    </p:animMotion>
                                  </p:childTnLst>
                                </p:cTn>
                              </p:par>
                            </p:childTnLst>
                          </p:cTn>
                        </p:par>
                      </p:childTnLst>
                    </p:cTn>
                  </p:par>
                  <p:par>
                    <p:cTn id="58" fill="hold">
                      <p:stCondLst>
                        <p:cond delay="indefinite"/>
                      </p:stCondLst>
                      <p:childTnLst>
                        <p:par>
                          <p:cTn id="59" fill="hold">
                            <p:stCondLst>
                              <p:cond delay="0"/>
                            </p:stCondLst>
                            <p:childTnLst>
                              <p:par>
                                <p:cTn id="60" presetID="-1" presetClass="path" presetSubtype="0" accel="50000" decel="50000" fill="hold" nodeType="clickEffect">
                                  <p:stCondLst>
                                    <p:cond delay="0"/>
                                  </p:stCondLst>
                                  <p:childTnLst>
                                    <p:animMotion origin="layout" path="M -0.00521 -0.00186 L 0.36732 -0.14815 " pathEditMode="relative" rAng="0" ptsTypes="AA">
                                      <p:cBhvr>
                                        <p:cTn id="61" dur="400" fill="hold"/>
                                        <p:tgtEl>
                                          <p:spTgt spid="11"/>
                                        </p:tgtEl>
                                        <p:attrNameLst>
                                          <p:attrName>ppt_x</p:attrName>
                                          <p:attrName>ppt_y</p:attrName>
                                        </p:attrNameLst>
                                      </p:cBhvr>
                                      <p:rCtr x="18620" y="-7315"/>
                                    </p:animMotion>
                                  </p:childTnLst>
                                </p:cTn>
                              </p:par>
                            </p:childTnLst>
                          </p:cTn>
                        </p:par>
                        <p:par>
                          <p:cTn id="62" fill="hold">
                            <p:stCondLst>
                              <p:cond delay="400"/>
                            </p:stCondLst>
                            <p:childTnLst>
                              <p:par>
                                <p:cTn id="63" presetID="-1" presetClass="path" presetSubtype="0" accel="50000" decel="50000" fill="hold" nodeType="afterEffect">
                                  <p:stCondLst>
                                    <p:cond delay="0"/>
                                  </p:stCondLst>
                                  <p:childTnLst>
                                    <p:animMotion origin="layout" path="M -0.00833 -0.00186 L 0.3767 -0.14815 " pathEditMode="relative" rAng="0" ptsTypes="AA">
                                      <p:cBhvr>
                                        <p:cTn id="64" dur="400" fill="hold"/>
                                        <p:tgtEl>
                                          <p:spTgt spid="10"/>
                                        </p:tgtEl>
                                        <p:attrNameLst>
                                          <p:attrName>ppt_x</p:attrName>
                                          <p:attrName>ppt_y</p:attrName>
                                        </p:attrNameLst>
                                      </p:cBhvr>
                                      <p:rCtr x="19245" y="-7315"/>
                                    </p:animMotion>
                                  </p:childTnLst>
                                </p:cTn>
                              </p:par>
                            </p:childTnLst>
                          </p:cTn>
                        </p:par>
                      </p:childTnLst>
                    </p:cTn>
                  </p:par>
                  <p:par>
                    <p:cTn id="65" fill="hold">
                      <p:stCondLst>
                        <p:cond delay="indefinite"/>
                      </p:stCondLst>
                      <p:childTnLst>
                        <p:par>
                          <p:cTn id="66" fill="hold">
                            <p:stCondLst>
                              <p:cond delay="0"/>
                            </p:stCondLst>
                            <p:childTnLst>
                              <p:par>
                                <p:cTn id="67" presetID="-1" presetClass="path" presetSubtype="0" accel="50000" decel="50000" fill="hold" nodeType="clickEffect">
                                  <p:stCondLst>
                                    <p:cond delay="0"/>
                                  </p:stCondLst>
                                  <p:childTnLst>
                                    <p:animMotion origin="layout" path="M 0.37253 -0.14815 L 0.49141 -0.0838 " pathEditMode="relative" rAng="0" ptsTypes="AA">
                                      <p:cBhvr>
                                        <p:cTn id="68" dur="300" fill="hold"/>
                                        <p:tgtEl>
                                          <p:spTgt spid="11"/>
                                        </p:tgtEl>
                                        <p:attrNameLst>
                                          <p:attrName>ppt_x</p:attrName>
                                          <p:attrName>ppt_y</p:attrName>
                                        </p:attrNameLst>
                                      </p:cBhvr>
                                      <p:rCtr x="5937" y="3218"/>
                                    </p:animMotion>
                                  </p:childTnLst>
                                </p:cTn>
                              </p:par>
                            </p:childTnLst>
                          </p:cTn>
                        </p:par>
                        <p:par>
                          <p:cTn id="69" fill="hold">
                            <p:stCondLst>
                              <p:cond delay="300"/>
                            </p:stCondLst>
                            <p:childTnLst>
                              <p:par>
                                <p:cTn id="70" presetID="-1" presetClass="path" presetSubtype="0" accel="50000" decel="50000" fill="hold" nodeType="afterEffect">
                                  <p:stCondLst>
                                    <p:cond delay="0"/>
                                  </p:stCondLst>
                                  <p:childTnLst>
                                    <p:animMotion origin="layout" path="M 0.3767 -0.15 L 0.50196 -0.08334 " pathEditMode="relative" rAng="0" ptsTypes="AA">
                                      <p:cBhvr>
                                        <p:cTn id="71" dur="300" fill="hold"/>
                                        <p:tgtEl>
                                          <p:spTgt spid="10"/>
                                        </p:tgtEl>
                                        <p:attrNameLst>
                                          <p:attrName>ppt_x</p:attrName>
                                          <p:attrName>ppt_y</p:attrName>
                                        </p:attrNameLst>
                                      </p:cBhvr>
                                      <p:rCtr x="6263" y="3333"/>
                                    </p:animMotion>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70"/>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p:tmAbs val="0"/>
                                  </p:iterate>
                                  <p:childTnLst>
                                    <p:set>
                                      <p:cBhvr>
                                        <p:cTn id="82" fill="hold"/>
                                        <p:tgtEl>
                                          <p:spTgt spid="6"/>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iterate>
                                    <p:tmAbs val="0"/>
                                  </p:iterate>
                                  <p:childTnLst>
                                    <p:set>
                                      <p:cBhvr>
                                        <p:cTn id="85" fill="hold"/>
                                        <p:tgtEl>
                                          <p:spTgt spid="66"/>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iterate>
                                    <p:tmAbs val="0"/>
                                  </p:iterate>
                                  <p:childTnLst>
                                    <p:set>
                                      <p:cBhvr>
                                        <p:cTn id="88" fill="hold"/>
                                        <p:tgtEl>
                                          <p:spTgt spid="67"/>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iterate>
                                    <p:tmAbs val="0"/>
                                  </p:iterate>
                                  <p:childTnLst>
                                    <p:set>
                                      <p:cBhvr>
                                        <p:cTn id="91" fill="hold"/>
                                        <p:tgtEl>
                                          <p:spTgt spid="40"/>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iterate>
                                    <p:tmAbs val="0"/>
                                  </p:iterate>
                                  <p:childTnLst>
                                    <p:set>
                                      <p:cBhvr>
                                        <p:cTn id="94" fill="hold"/>
                                        <p:tgtEl>
                                          <p:spTgt spid="41"/>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0" nodeType="afterEffect">
                                  <p:stCondLst>
                                    <p:cond delay="0"/>
                                  </p:stCondLst>
                                  <p:iterate>
                                    <p:tmAbs val="0"/>
                                  </p:iterate>
                                  <p:childTnLst>
                                    <p:set>
                                      <p:cBhvr>
                                        <p:cTn id="97" fill="hold"/>
                                        <p:tgtEl>
                                          <p:spTgt spid="44"/>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iterate>
                                    <p:tmAbs val="0"/>
                                  </p:iterate>
                                  <p:childTnLst>
                                    <p:set>
                                      <p:cBhvr>
                                        <p:cTn id="100" fill="hold"/>
                                        <p:tgtEl>
                                          <p:spTgt spid="62"/>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0" nodeType="afterEffect">
                                  <p:stCondLst>
                                    <p:cond delay="0"/>
                                  </p:stCondLst>
                                  <p:iterate>
                                    <p:tmAbs val="0"/>
                                  </p:iterate>
                                  <p:childTnLst>
                                    <p:set>
                                      <p:cBhvr>
                                        <p:cTn id="103" fill="hold"/>
                                        <p:tgtEl>
                                          <p:spTgt spid="61"/>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grpId="0" nodeType="afterEffect">
                                  <p:stCondLst>
                                    <p:cond delay="0"/>
                                  </p:stCondLst>
                                  <p:iterate>
                                    <p:tmAbs val="0"/>
                                  </p:iterate>
                                  <p:childTnLst>
                                    <p:set>
                                      <p:cBhvr>
                                        <p:cTn id="106" fill="hold"/>
                                        <p:tgtEl>
                                          <p:spTgt spid="32"/>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grpId="0" nodeType="afterEffect">
                                  <p:stCondLst>
                                    <p:cond delay="0"/>
                                  </p:stCondLst>
                                  <p:iterate>
                                    <p:tmAbs val="0"/>
                                  </p:iterate>
                                  <p:childTnLst>
                                    <p:set>
                                      <p:cBhvr>
                                        <p:cTn id="109" fill="hold"/>
                                        <p:tgtEl>
                                          <p:spTgt spid="33"/>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0"/>
                                  </p:stCondLst>
                                  <p:iterate>
                                    <p:tmAbs val="0"/>
                                  </p:iterate>
                                  <p:childTnLst>
                                    <p:set>
                                      <p:cBhvr>
                                        <p:cTn id="112" fill="hold"/>
                                        <p:tgtEl>
                                          <p:spTgt spid="34"/>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0" nodeType="afterEffect">
                                  <p:stCondLst>
                                    <p:cond delay="0"/>
                                  </p:stCondLst>
                                  <p:iterate>
                                    <p:tmAbs val="0"/>
                                  </p:iterate>
                                  <p:childTnLst>
                                    <p:set>
                                      <p:cBhvr>
                                        <p:cTn id="115" fill="hold"/>
                                        <p:tgtEl>
                                          <p:spTgt spid="35"/>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grpId="0" nodeType="afterEffect">
                                  <p:stCondLst>
                                    <p:cond delay="0"/>
                                  </p:stCondLst>
                                  <p:iterate>
                                    <p:tmAbs val="0"/>
                                  </p:iterate>
                                  <p:childTnLst>
                                    <p:set>
                                      <p:cBhvr>
                                        <p:cTn id="118" fill="hold"/>
                                        <p:tgtEl>
                                          <p:spTgt spid="36"/>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grpId="0" nodeType="afterEffect">
                                  <p:stCondLst>
                                    <p:cond delay="0"/>
                                  </p:stCondLst>
                                  <p:iterate>
                                    <p:tmAbs val="0"/>
                                  </p:iterate>
                                  <p:childTnLst>
                                    <p:set>
                                      <p:cBhvr>
                                        <p:cTn id="121" fill="hold"/>
                                        <p:tgtEl>
                                          <p:spTgt spid="37"/>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0" nodeType="afterEffect">
                                  <p:stCondLst>
                                    <p:cond delay="0"/>
                                  </p:stCondLst>
                                  <p:iterate>
                                    <p:tmAbs val="0"/>
                                  </p:iterate>
                                  <p:childTnLst>
                                    <p:set>
                                      <p:cBhvr>
                                        <p:cTn id="124" fill="hold"/>
                                        <p:tgtEl>
                                          <p:spTgt spid="38"/>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grpId="0" nodeType="afterEffect">
                                  <p:stCondLst>
                                    <p:cond delay="0"/>
                                  </p:stCondLst>
                                  <p:iterate>
                                    <p:tmAbs val="0"/>
                                  </p:iterate>
                                  <p:childTnLst>
                                    <p:set>
                                      <p:cBhvr>
                                        <p:cTn id="127" fill="hold"/>
                                        <p:tgtEl>
                                          <p:spTgt spid="39"/>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0" nodeType="afterEffect">
                                  <p:stCondLst>
                                    <p:cond delay="0"/>
                                  </p:stCondLst>
                                  <p:iterate>
                                    <p:tmAbs val="0"/>
                                  </p:iterate>
                                  <p:childTnLst>
                                    <p:set>
                                      <p:cBhvr>
                                        <p:cTn id="130" fill="hold"/>
                                        <p:tgtEl>
                                          <p:spTgt spid="43"/>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iterate>
                                    <p:tmAbs val="0"/>
                                  </p:iterate>
                                  <p:childTnLst>
                                    <p:set>
                                      <p:cBhvr>
                                        <p:cTn id="133" fill="hold"/>
                                        <p:tgtEl>
                                          <p:spTgt spid="31"/>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0" nodeType="afterEffect">
                                  <p:stCondLst>
                                    <p:cond delay="0"/>
                                  </p:stCondLst>
                                  <p:iterate>
                                    <p:tmAbs val="0"/>
                                  </p:iterate>
                                  <p:childTnLst>
                                    <p:set>
                                      <p:cBhvr>
                                        <p:cTn id="136" fill="hold"/>
                                        <p:tgtEl>
                                          <p:spTgt spid="65"/>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iterate>
                                    <p:tmAbs val="0"/>
                                  </p:iterate>
                                  <p:childTnLst>
                                    <p:set>
                                      <p:cBhvr>
                                        <p:cTn id="139" fill="hold"/>
                                        <p:tgtEl>
                                          <p:spTgt spid="63"/>
                                        </p:tgtEl>
                                        <p:attrNameLst>
                                          <p:attrName>style.visibility</p:attrName>
                                        </p:attrNameLst>
                                      </p:cBhvr>
                                      <p:to>
                                        <p:strVal val="visible"/>
                                      </p:to>
                                    </p:set>
                                  </p:childTnLst>
                                </p:cTn>
                              </p:par>
                            </p:childTnLst>
                          </p:cTn>
                        </p:par>
                        <p:par>
                          <p:cTn id="140" fill="hold">
                            <p:stCondLst>
                              <p:cond delay="0"/>
                            </p:stCondLst>
                            <p:childTnLst>
                              <p:par>
                                <p:cTn id="141" presetID="1" presetClass="entr" presetSubtype="0" fill="hold" grpId="0" nodeType="afterEffect">
                                  <p:stCondLst>
                                    <p:cond delay="0"/>
                                  </p:stCondLst>
                                  <p:iterate>
                                    <p:tmAbs val="0"/>
                                  </p:iterate>
                                  <p:childTnLst>
                                    <p:set>
                                      <p:cBhvr>
                                        <p:cTn id="142" fill="hold"/>
                                        <p:tgtEl>
                                          <p:spTgt spid="64"/>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grpId="0" nodeType="afterEffect">
                                  <p:stCondLst>
                                    <p:cond delay="0"/>
                                  </p:stCondLst>
                                  <p:iterate>
                                    <p:tmAbs val="0"/>
                                  </p:iterate>
                                  <p:childTnLst>
                                    <p:set>
                                      <p:cBhvr>
                                        <p:cTn id="145" fill="hold"/>
                                        <p:tgtEl>
                                          <p:spTgt spid="68"/>
                                        </p:tgtEl>
                                        <p:attrNameLst>
                                          <p:attrName>style.visibility</p:attrName>
                                        </p:attrNameLst>
                                      </p:cBhvr>
                                      <p:to>
                                        <p:strVal val="visible"/>
                                      </p:to>
                                    </p:set>
                                  </p:childTnLst>
                                </p:cTn>
                              </p:par>
                            </p:childTnLst>
                          </p:cTn>
                        </p:par>
                        <p:par>
                          <p:cTn id="146" fill="hold">
                            <p:stCondLst>
                              <p:cond delay="0"/>
                            </p:stCondLst>
                            <p:childTnLst>
                              <p:par>
                                <p:cTn id="147" presetID="1" presetClass="entr" presetSubtype="0" fill="hold" grpId="0" nodeType="afterEffect">
                                  <p:stCondLst>
                                    <p:cond delay="0"/>
                                  </p:stCondLst>
                                  <p:iterate>
                                    <p:tmAbs val="0"/>
                                  </p:iterate>
                                  <p:childTnLst>
                                    <p:set>
                                      <p:cBhvr>
                                        <p:cTn id="148" fill="hold"/>
                                        <p:tgtEl>
                                          <p:spTgt spid="69"/>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grpId="0" nodeType="afterEffect">
                                  <p:stCondLst>
                                    <p:cond delay="0"/>
                                  </p:stCondLst>
                                  <p:iterate>
                                    <p:tmAbs val="0"/>
                                  </p:iterate>
                                  <p:childTnLst>
                                    <p:set>
                                      <p:cBhvr>
                                        <p:cTn id="151" fill="hold"/>
                                        <p:tgtEl>
                                          <p:spTgt spid="71"/>
                                        </p:tgtEl>
                                        <p:attrNameLst>
                                          <p:attrName>style.visibility</p:attrName>
                                        </p:attrNameLst>
                                      </p:cBhvr>
                                      <p:to>
                                        <p:strVal val="visible"/>
                                      </p:to>
                                    </p:set>
                                  </p:childTnLst>
                                </p:cTn>
                              </p:par>
                            </p:childTnLst>
                          </p:cTn>
                        </p:par>
                        <p:par>
                          <p:cTn id="152" fill="hold">
                            <p:stCondLst>
                              <p:cond delay="0"/>
                            </p:stCondLst>
                            <p:childTnLst>
                              <p:par>
                                <p:cTn id="153" presetID="1" presetClass="entr" presetSubtype="0" fill="hold" grpId="0" nodeType="afterEffect">
                                  <p:stCondLst>
                                    <p:cond delay="0"/>
                                  </p:stCondLst>
                                  <p:iterate>
                                    <p:tmAbs val="0"/>
                                  </p:iterate>
                                  <p:childTnLst>
                                    <p:set>
                                      <p:cBhvr>
                                        <p:cTn id="154" fill="hold"/>
                                        <p:tgtEl>
                                          <p:spTgt spid="55"/>
                                        </p:tgtEl>
                                        <p:attrNameLst>
                                          <p:attrName>style.visibility</p:attrName>
                                        </p:attrNameLst>
                                      </p:cBhvr>
                                      <p:to>
                                        <p:strVal val="visible"/>
                                      </p:to>
                                    </p:set>
                                  </p:childTnLst>
                                </p:cTn>
                              </p:par>
                            </p:childTnLst>
                          </p:cTn>
                        </p:par>
                        <p:par>
                          <p:cTn id="155" fill="hold">
                            <p:stCondLst>
                              <p:cond delay="0"/>
                            </p:stCondLst>
                            <p:childTnLst>
                              <p:par>
                                <p:cTn id="156" presetID="1" presetClass="entr" presetSubtype="0" fill="hold" grpId="0" nodeType="afterEffect">
                                  <p:stCondLst>
                                    <p:cond delay="0"/>
                                  </p:stCondLst>
                                  <p:iterate>
                                    <p:tmAbs val="0"/>
                                  </p:iterate>
                                  <p:childTnLst>
                                    <p:set>
                                      <p:cBhvr>
                                        <p:cTn id="157" fill="hold"/>
                                        <p:tgtEl>
                                          <p:spTgt spid="56"/>
                                        </p:tgtEl>
                                        <p:attrNameLst>
                                          <p:attrName>style.visibility</p:attrName>
                                        </p:attrNameLst>
                                      </p:cBhvr>
                                      <p:to>
                                        <p:strVal val="visible"/>
                                      </p:to>
                                    </p:set>
                                  </p:childTnLst>
                                </p:cTn>
                              </p:par>
                            </p:childTnLst>
                          </p:cTn>
                        </p:par>
                        <p:par>
                          <p:cTn id="158" fill="hold">
                            <p:stCondLst>
                              <p:cond delay="0"/>
                            </p:stCondLst>
                            <p:childTnLst>
                              <p:par>
                                <p:cTn id="159" presetID="1" presetClass="entr" presetSubtype="0" fill="hold" grpId="0" nodeType="afterEffect">
                                  <p:stCondLst>
                                    <p:cond delay="0"/>
                                  </p:stCondLst>
                                  <p:iterate>
                                    <p:tmAbs val="0"/>
                                  </p:iterate>
                                  <p:childTnLst>
                                    <p:set>
                                      <p:cBhvr>
                                        <p:cTn id="160" fill="hold"/>
                                        <p:tgtEl>
                                          <p:spTgt spid="60"/>
                                        </p:tgtEl>
                                        <p:attrNameLst>
                                          <p:attrName>style.visibility</p:attrName>
                                        </p:attrNameLst>
                                      </p:cBhvr>
                                      <p:to>
                                        <p:strVal val="visible"/>
                                      </p:to>
                                    </p:set>
                                  </p:childTnLst>
                                </p:cTn>
                              </p:par>
                            </p:childTnLst>
                          </p:cTn>
                        </p:par>
                        <p:par>
                          <p:cTn id="161" fill="hold">
                            <p:stCondLst>
                              <p:cond delay="0"/>
                            </p:stCondLst>
                            <p:childTnLst>
                              <p:par>
                                <p:cTn id="162" presetID="1" presetClass="entr" presetSubtype="0" fill="hold" grpId="0" nodeType="afterEffect">
                                  <p:stCondLst>
                                    <p:cond delay="0"/>
                                  </p:stCondLst>
                                  <p:iterate>
                                    <p:tmAbs val="0"/>
                                  </p:iterate>
                                  <p:childTnLst>
                                    <p:set>
                                      <p:cBhvr>
                                        <p:cTn id="163" fill="hold"/>
                                        <p:tgtEl>
                                          <p:spTgt spid="46"/>
                                        </p:tgtEl>
                                        <p:attrNameLst>
                                          <p:attrName>style.visibility</p:attrName>
                                        </p:attrNameLst>
                                      </p:cBhvr>
                                      <p:to>
                                        <p:strVal val="visible"/>
                                      </p:to>
                                    </p:set>
                                  </p:childTnLst>
                                </p:cTn>
                              </p:par>
                            </p:childTnLst>
                          </p:cTn>
                        </p:par>
                        <p:par>
                          <p:cTn id="164" fill="hold">
                            <p:stCondLst>
                              <p:cond delay="0"/>
                            </p:stCondLst>
                            <p:childTnLst>
                              <p:par>
                                <p:cTn id="165" presetID="1" presetClass="entr" presetSubtype="0" fill="hold" grpId="0" nodeType="afterEffect">
                                  <p:stCondLst>
                                    <p:cond delay="0"/>
                                  </p:stCondLst>
                                  <p:iterate>
                                    <p:tmAbs val="0"/>
                                  </p:iterate>
                                  <p:childTnLst>
                                    <p:set>
                                      <p:cBhvr>
                                        <p:cTn id="166" fill="hold"/>
                                        <p:tgtEl>
                                          <p:spTgt spid="47"/>
                                        </p:tgtEl>
                                        <p:attrNameLst>
                                          <p:attrName>style.visibility</p:attrName>
                                        </p:attrNameLst>
                                      </p:cBhvr>
                                      <p:to>
                                        <p:strVal val="visible"/>
                                      </p:to>
                                    </p:set>
                                  </p:childTnLst>
                                </p:cTn>
                              </p:par>
                            </p:childTnLst>
                          </p:cTn>
                        </p:par>
                        <p:par>
                          <p:cTn id="167" fill="hold">
                            <p:stCondLst>
                              <p:cond delay="0"/>
                            </p:stCondLst>
                            <p:childTnLst>
                              <p:par>
                                <p:cTn id="168" presetID="1" presetClass="entr" presetSubtype="0" fill="hold" grpId="0" nodeType="afterEffect">
                                  <p:stCondLst>
                                    <p:cond delay="0"/>
                                  </p:stCondLst>
                                  <p:iterate>
                                    <p:tmAbs val="0"/>
                                  </p:iterate>
                                  <p:childTnLst>
                                    <p:set>
                                      <p:cBhvr>
                                        <p:cTn id="169" fill="hold"/>
                                        <p:tgtEl>
                                          <p:spTgt spid="48"/>
                                        </p:tgtEl>
                                        <p:attrNameLst>
                                          <p:attrName>style.visibility</p:attrName>
                                        </p:attrNameLst>
                                      </p:cBhvr>
                                      <p:to>
                                        <p:strVal val="visible"/>
                                      </p:to>
                                    </p:set>
                                  </p:childTnLst>
                                </p:cTn>
                              </p:par>
                            </p:childTnLst>
                          </p:cTn>
                        </p:par>
                        <p:par>
                          <p:cTn id="170" fill="hold">
                            <p:stCondLst>
                              <p:cond delay="0"/>
                            </p:stCondLst>
                            <p:childTnLst>
                              <p:par>
                                <p:cTn id="171" presetID="1" presetClass="entr" presetSubtype="0" fill="hold" grpId="0" nodeType="afterEffect">
                                  <p:stCondLst>
                                    <p:cond delay="0"/>
                                  </p:stCondLst>
                                  <p:iterate>
                                    <p:tmAbs val="0"/>
                                  </p:iterate>
                                  <p:childTnLst>
                                    <p:set>
                                      <p:cBhvr>
                                        <p:cTn id="172" fill="hold"/>
                                        <p:tgtEl>
                                          <p:spTgt spid="49"/>
                                        </p:tgtEl>
                                        <p:attrNameLst>
                                          <p:attrName>style.visibility</p:attrName>
                                        </p:attrNameLst>
                                      </p:cBhvr>
                                      <p:to>
                                        <p:strVal val="visible"/>
                                      </p:to>
                                    </p:set>
                                  </p:childTnLst>
                                </p:cTn>
                              </p:par>
                            </p:childTnLst>
                          </p:cTn>
                        </p:par>
                        <p:par>
                          <p:cTn id="173" fill="hold">
                            <p:stCondLst>
                              <p:cond delay="0"/>
                            </p:stCondLst>
                            <p:childTnLst>
                              <p:par>
                                <p:cTn id="174" presetID="1" presetClass="entr" presetSubtype="0" fill="hold" grpId="0" nodeType="afterEffect">
                                  <p:stCondLst>
                                    <p:cond delay="0"/>
                                  </p:stCondLst>
                                  <p:iterate>
                                    <p:tmAbs val="0"/>
                                  </p:iterate>
                                  <p:childTnLst>
                                    <p:set>
                                      <p:cBhvr>
                                        <p:cTn id="175" fill="hold"/>
                                        <p:tgtEl>
                                          <p:spTgt spid="50"/>
                                        </p:tgtEl>
                                        <p:attrNameLst>
                                          <p:attrName>style.visibility</p:attrName>
                                        </p:attrNameLst>
                                      </p:cBhvr>
                                      <p:to>
                                        <p:strVal val="visible"/>
                                      </p:to>
                                    </p:set>
                                  </p:childTnLst>
                                </p:cTn>
                              </p:par>
                            </p:childTnLst>
                          </p:cTn>
                        </p:par>
                        <p:par>
                          <p:cTn id="176" fill="hold">
                            <p:stCondLst>
                              <p:cond delay="0"/>
                            </p:stCondLst>
                            <p:childTnLst>
                              <p:par>
                                <p:cTn id="177" presetID="1" presetClass="entr" presetSubtype="0" fill="hold" grpId="0" nodeType="afterEffect">
                                  <p:stCondLst>
                                    <p:cond delay="0"/>
                                  </p:stCondLst>
                                  <p:iterate>
                                    <p:tmAbs val="0"/>
                                  </p:iterate>
                                  <p:childTnLst>
                                    <p:set>
                                      <p:cBhvr>
                                        <p:cTn id="178" fill="hold"/>
                                        <p:tgtEl>
                                          <p:spTgt spid="51"/>
                                        </p:tgtEl>
                                        <p:attrNameLst>
                                          <p:attrName>style.visibility</p:attrName>
                                        </p:attrNameLst>
                                      </p:cBhvr>
                                      <p:to>
                                        <p:strVal val="visible"/>
                                      </p:to>
                                    </p:set>
                                  </p:childTnLst>
                                </p:cTn>
                              </p:par>
                            </p:childTnLst>
                          </p:cTn>
                        </p:par>
                        <p:par>
                          <p:cTn id="179" fill="hold">
                            <p:stCondLst>
                              <p:cond delay="0"/>
                            </p:stCondLst>
                            <p:childTnLst>
                              <p:par>
                                <p:cTn id="180" presetID="1" presetClass="entr" presetSubtype="0" fill="hold" grpId="0" nodeType="afterEffect">
                                  <p:stCondLst>
                                    <p:cond delay="0"/>
                                  </p:stCondLst>
                                  <p:iterate>
                                    <p:tmAbs val="0"/>
                                  </p:iterate>
                                  <p:childTnLst>
                                    <p:set>
                                      <p:cBhvr>
                                        <p:cTn id="181" fill="hold"/>
                                        <p:tgtEl>
                                          <p:spTgt spid="52"/>
                                        </p:tgtEl>
                                        <p:attrNameLst>
                                          <p:attrName>style.visibility</p:attrName>
                                        </p:attrNameLst>
                                      </p:cBhvr>
                                      <p:to>
                                        <p:strVal val="visible"/>
                                      </p:to>
                                    </p:set>
                                  </p:childTnLst>
                                </p:cTn>
                              </p:par>
                            </p:childTnLst>
                          </p:cTn>
                        </p:par>
                        <p:par>
                          <p:cTn id="182" fill="hold">
                            <p:stCondLst>
                              <p:cond delay="0"/>
                            </p:stCondLst>
                            <p:childTnLst>
                              <p:par>
                                <p:cTn id="183" presetID="1" presetClass="entr" presetSubtype="0" fill="hold" grpId="0" nodeType="afterEffect">
                                  <p:stCondLst>
                                    <p:cond delay="0"/>
                                  </p:stCondLst>
                                  <p:iterate>
                                    <p:tmAbs val="0"/>
                                  </p:iterate>
                                  <p:childTnLst>
                                    <p:set>
                                      <p:cBhvr>
                                        <p:cTn id="184" fill="hold"/>
                                        <p:tgtEl>
                                          <p:spTgt spid="53"/>
                                        </p:tgtEl>
                                        <p:attrNameLst>
                                          <p:attrName>style.visibility</p:attrName>
                                        </p:attrNameLst>
                                      </p:cBhvr>
                                      <p:to>
                                        <p:strVal val="visible"/>
                                      </p:to>
                                    </p:set>
                                  </p:childTnLst>
                                </p:cTn>
                              </p:par>
                            </p:childTnLst>
                          </p:cTn>
                        </p:par>
                        <p:par>
                          <p:cTn id="185" fill="hold">
                            <p:stCondLst>
                              <p:cond delay="0"/>
                            </p:stCondLst>
                            <p:childTnLst>
                              <p:par>
                                <p:cTn id="186" presetID="1" presetClass="entr" presetSubtype="0" fill="hold" grpId="0" nodeType="afterEffect">
                                  <p:stCondLst>
                                    <p:cond delay="0"/>
                                  </p:stCondLst>
                                  <p:iterate>
                                    <p:tmAbs val="0"/>
                                  </p:iterate>
                                  <p:childTnLst>
                                    <p:set>
                                      <p:cBhvr>
                                        <p:cTn id="187" fill="hold"/>
                                        <p:tgtEl>
                                          <p:spTgt spid="57"/>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grpId="0" nodeType="afterEffect">
                                  <p:stCondLst>
                                    <p:cond delay="0"/>
                                  </p:stCondLst>
                                  <p:iterate>
                                    <p:tmAbs val="0"/>
                                  </p:iterate>
                                  <p:childTnLst>
                                    <p:set>
                                      <p:cBhvr>
                                        <p:cTn id="190" fill="hold"/>
                                        <p:tgtEl>
                                          <p:spTgt spid="58"/>
                                        </p:tgtEl>
                                        <p:attrNameLst>
                                          <p:attrName>style.visibility</p:attrName>
                                        </p:attrNameLst>
                                      </p:cBhvr>
                                      <p:to>
                                        <p:strVal val="visible"/>
                                      </p:to>
                                    </p:set>
                                  </p:childTnLst>
                                </p:cTn>
                              </p:par>
                            </p:childTnLst>
                          </p:cTn>
                        </p:par>
                        <p:par>
                          <p:cTn id="191" fill="hold">
                            <p:stCondLst>
                              <p:cond delay="0"/>
                            </p:stCondLst>
                            <p:childTnLst>
                              <p:par>
                                <p:cTn id="192" presetID="1" presetClass="entr" presetSubtype="0" fill="hold" grpId="0" nodeType="afterEffect">
                                  <p:stCondLst>
                                    <p:cond delay="0"/>
                                  </p:stCondLst>
                                  <p:iterate>
                                    <p:tmAbs val="0"/>
                                  </p:iterate>
                                  <p:childTnLst>
                                    <p:set>
                                      <p:cBhvr>
                                        <p:cTn id="193" fill="hold"/>
                                        <p:tgtEl>
                                          <p:spTgt spid="59"/>
                                        </p:tgtEl>
                                        <p:attrNameLst>
                                          <p:attrName>style.visibility</p:attrName>
                                        </p:attrNameLst>
                                      </p:cBhvr>
                                      <p:to>
                                        <p:strVal val="visible"/>
                                      </p:to>
                                    </p:set>
                                  </p:childTnLst>
                                </p:cTn>
                              </p:par>
                            </p:childTnLst>
                          </p:cTn>
                        </p:par>
                        <p:par>
                          <p:cTn id="194" fill="hold">
                            <p:stCondLst>
                              <p:cond delay="0"/>
                            </p:stCondLst>
                            <p:childTnLst>
                              <p:par>
                                <p:cTn id="195" presetID="1" presetClass="entr" presetSubtype="0" fill="hold" grpId="0" nodeType="afterEffect">
                                  <p:stCondLst>
                                    <p:cond delay="0"/>
                                  </p:stCondLst>
                                  <p:iterate>
                                    <p:tmAbs val="0"/>
                                  </p:iterate>
                                  <p:childTnLst>
                                    <p:set>
                                      <p:cBhvr>
                                        <p:cTn id="196" fill="hold"/>
                                        <p:tgtEl>
                                          <p:spTgt spid="45"/>
                                        </p:tgtEl>
                                        <p:attrNameLst>
                                          <p:attrName>style.visibility</p:attrName>
                                        </p:attrNameLst>
                                      </p:cBhvr>
                                      <p:to>
                                        <p:strVal val="visible"/>
                                      </p:to>
                                    </p:set>
                                  </p:childTnLst>
                                </p:cTn>
                              </p:par>
                            </p:childTnLst>
                          </p:cTn>
                        </p:par>
                        <p:par>
                          <p:cTn id="197" fill="hold">
                            <p:stCondLst>
                              <p:cond delay="0"/>
                            </p:stCondLst>
                            <p:childTnLst>
                              <p:par>
                                <p:cTn id="198" presetID="1" presetClass="entr" presetSubtype="0" fill="hold" grpId="0" nodeType="afterEffect">
                                  <p:stCondLst>
                                    <p:cond delay="0"/>
                                  </p:stCondLst>
                                  <p:iterate>
                                    <p:tmAbs val="0"/>
                                  </p:iterate>
                                  <p:childTnLst>
                                    <p:set>
                                      <p:cBhvr>
                                        <p:cTn id="199" fill="hold"/>
                                        <p:tgtEl>
                                          <p:spTgt spid="54"/>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path" presetSubtype="0" accel="50000" decel="50000" fill="hold" nodeType="clickEffect">
                                  <p:stCondLst>
                                    <p:cond delay="0"/>
                                  </p:stCondLst>
                                  <p:childTnLst>
                                    <p:animMotion origin="layout" path="M -8.33333E-7 -3.7037E-6 C 0.00716 -3.7037E-6 0.01445 -3.7037E-6 0.02175 -3.7037E-6 C 0.02904 -3.7037E-6 0.03633 -3.7037E-6 0.04362 -3.7037E-6 " pathEditMode="relative" rAng="0" ptsTypes="AAA">
                                      <p:cBhvr>
                                        <p:cTn id="203" dur="1000" fill="hold"/>
                                        <p:tgtEl>
                                          <p:spTgt spid="70"/>
                                        </p:tgtEl>
                                        <p:attrNameLst>
                                          <p:attrName>ppt_x</p:attrName>
                                          <p:attrName>ppt_y</p:attrName>
                                        </p:attrNameLst>
                                      </p:cBhvr>
                                      <p:rCtr x="2174"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dvAuto="0"/>
      <p:bldP spid="6" grpId="0" animBg="1" advAuto="0"/>
      <p:bldP spid="7" grpId="0" animBg="1" advAuto="0"/>
      <p:bldP spid="8" grpId="0" animBg="1" advAuto="0"/>
      <p:bldP spid="9" grpId="0" animBg="1" advAuto="0"/>
      <p:bldP spid="10" grpId="0" animBg="1" advAuto="0"/>
      <p:bldP spid="11" grpId="0" animBg="1" advAuto="0"/>
      <p:bldP spid="24" grpId="0" animBg="1" advAuto="0"/>
      <p:bldP spid="25" grpId="0" animBg="1" advAuto="0"/>
      <p:bldP spid="26" grpId="0" animBg="1" advAuto="0"/>
      <p:bldP spid="27" grpId="0" animBg="1" advAuto="0"/>
      <p:bldP spid="28"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7" grpId="0" animBg="1" advAuto="0"/>
      <p:bldP spid="38" grpId="0" animBg="1" advAuto="0"/>
      <p:bldP spid="39" grpId="0" animBg="1" advAuto="0"/>
      <p:bldP spid="40" grpId="0" animBg="1" advAuto="0"/>
      <p:bldP spid="41"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3" grpId="0" animBg="1" advAuto="0"/>
      <p:bldP spid="54" grpId="0" animBg="1" advAuto="0"/>
      <p:bldP spid="55" grpId="0" animBg="1" advAuto="0"/>
      <p:bldP spid="56" grpId="0"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67" grpId="0" animBg="1" advAuto="0"/>
      <p:bldP spid="68" grpId="0" animBg="1" advAuto="0"/>
      <p:bldP spid="69" grpId="0" animBg="1" advAuto="0"/>
      <p:bldP spid="70" grpId="0" animBg="1" advAuto="0"/>
      <p:bldP spid="71"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Frame Isolation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Rectangle">
            <a:extLst>
              <a:ext uri="{FF2B5EF4-FFF2-40B4-BE49-F238E27FC236}">
                <a16:creationId xmlns:a16="http://schemas.microsoft.com/office/drawing/2014/main" id="{2B8179B8-0575-4769-9F81-EC92F299C81F}"/>
              </a:ext>
            </a:extLst>
          </p:cNvPr>
          <p:cNvSpPr/>
          <p:nvPr/>
        </p:nvSpPr>
        <p:spPr>
          <a:xfrm>
            <a:off x="1308943" y="132815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7" name="Rectangle">
            <a:extLst>
              <a:ext uri="{FF2B5EF4-FFF2-40B4-BE49-F238E27FC236}">
                <a16:creationId xmlns:a16="http://schemas.microsoft.com/office/drawing/2014/main" id="{E966513D-052F-4869-A95C-409DFFF326F6}"/>
              </a:ext>
            </a:extLst>
          </p:cNvPr>
          <p:cNvSpPr/>
          <p:nvPr/>
        </p:nvSpPr>
        <p:spPr>
          <a:xfrm>
            <a:off x="1842376" y="132815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8" name="Rectangle">
            <a:extLst>
              <a:ext uri="{FF2B5EF4-FFF2-40B4-BE49-F238E27FC236}">
                <a16:creationId xmlns:a16="http://schemas.microsoft.com/office/drawing/2014/main" id="{60DBAC9D-AE6A-4DCC-9489-DB38B4C873D6}"/>
              </a:ext>
            </a:extLst>
          </p:cNvPr>
          <p:cNvSpPr/>
          <p:nvPr/>
        </p:nvSpPr>
        <p:spPr>
          <a:xfrm>
            <a:off x="2375810" y="1328152"/>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9" name="Rectangle">
            <a:extLst>
              <a:ext uri="{FF2B5EF4-FFF2-40B4-BE49-F238E27FC236}">
                <a16:creationId xmlns:a16="http://schemas.microsoft.com/office/drawing/2014/main" id="{422ED807-F784-4F1D-9B23-4DA0A5D9930A}"/>
              </a:ext>
            </a:extLst>
          </p:cNvPr>
          <p:cNvSpPr/>
          <p:nvPr/>
        </p:nvSpPr>
        <p:spPr>
          <a:xfrm>
            <a:off x="1576833" y="2576781"/>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0" name="Rectangle">
            <a:extLst>
              <a:ext uri="{FF2B5EF4-FFF2-40B4-BE49-F238E27FC236}">
                <a16:creationId xmlns:a16="http://schemas.microsoft.com/office/drawing/2014/main" id="{CDF5DB87-EF95-47B6-8E89-45ED1970BF9A}"/>
              </a:ext>
            </a:extLst>
          </p:cNvPr>
          <p:cNvSpPr/>
          <p:nvPr/>
        </p:nvSpPr>
        <p:spPr>
          <a:xfrm>
            <a:off x="2106661" y="2576781"/>
            <a:ext cx="405458" cy="361731"/>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11" name="Rectangle">
            <a:extLst>
              <a:ext uri="{FF2B5EF4-FFF2-40B4-BE49-F238E27FC236}">
                <a16:creationId xmlns:a16="http://schemas.microsoft.com/office/drawing/2014/main" id="{C3BB0C38-3F5B-45AA-9208-3A4477572194}"/>
              </a:ext>
            </a:extLst>
          </p:cNvPr>
          <p:cNvSpPr/>
          <p:nvPr/>
        </p:nvSpPr>
        <p:spPr>
          <a:xfrm>
            <a:off x="2939830" y="1335964"/>
            <a:ext cx="4661481" cy="2093036"/>
          </a:xfrm>
          <a:prstGeom prst="rect">
            <a:avLst/>
          </a:prstGeom>
          <a:ln w="25400">
            <a:solidFill>
              <a:srgbClr val="85888D"/>
            </a:solidFill>
            <a:miter lim="400000"/>
          </a:ln>
        </p:spPr>
        <p:txBody>
          <a:bodyPr lIns="35719" tIns="35719" rIns="35719" bIns="35719" anchor="ctr"/>
          <a:lstStyle/>
          <a:p>
            <a:pPr>
              <a:defRPr sz="2400"/>
            </a:pPr>
            <a:endParaRPr sz="1687"/>
          </a:p>
        </p:txBody>
      </p:sp>
      <p:grpSp>
        <p:nvGrpSpPr>
          <p:cNvPr id="12" name="Group">
            <a:extLst>
              <a:ext uri="{FF2B5EF4-FFF2-40B4-BE49-F238E27FC236}">
                <a16:creationId xmlns:a16="http://schemas.microsoft.com/office/drawing/2014/main" id="{B194E695-E21A-46AE-9A65-2B941A5EE9E5}"/>
              </a:ext>
            </a:extLst>
          </p:cNvPr>
          <p:cNvGrpSpPr/>
          <p:nvPr/>
        </p:nvGrpSpPr>
        <p:grpSpPr>
          <a:xfrm>
            <a:off x="5270570" y="1574784"/>
            <a:ext cx="2064458" cy="361730"/>
            <a:chOff x="13359" y="0"/>
            <a:chExt cx="2936116" cy="514460"/>
          </a:xfrm>
        </p:grpSpPr>
        <p:sp>
          <p:nvSpPr>
            <p:cNvPr id="13" name="Rectangle">
              <a:extLst>
                <a:ext uri="{FF2B5EF4-FFF2-40B4-BE49-F238E27FC236}">
                  <a16:creationId xmlns:a16="http://schemas.microsoft.com/office/drawing/2014/main" id="{DCB00160-5EE0-478C-95F4-301423669110}"/>
                </a:ext>
              </a:extLst>
            </p:cNvPr>
            <p:cNvSpPr/>
            <p:nvPr/>
          </p:nvSpPr>
          <p:spPr>
            <a:xfrm>
              <a:off x="2361515"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4" name="Rectangle">
              <a:extLst>
                <a:ext uri="{FF2B5EF4-FFF2-40B4-BE49-F238E27FC236}">
                  <a16:creationId xmlns:a16="http://schemas.microsoft.com/office/drawing/2014/main" id="{D1F9260B-1530-4B93-8953-4E4EF4B0467E}"/>
                </a:ext>
              </a:extLst>
            </p:cNvPr>
            <p:cNvSpPr/>
            <p:nvPr/>
          </p:nvSpPr>
          <p:spPr>
            <a:xfrm>
              <a:off x="1777486"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5" name="Rectangle">
              <a:extLst>
                <a:ext uri="{FF2B5EF4-FFF2-40B4-BE49-F238E27FC236}">
                  <a16:creationId xmlns:a16="http://schemas.microsoft.com/office/drawing/2014/main" id="{9DEE7E17-274A-42F1-AB43-00656BA7F61C}"/>
                </a:ext>
              </a:extLst>
            </p:cNvPr>
            <p:cNvSpPr/>
            <p:nvPr/>
          </p:nvSpPr>
          <p:spPr>
            <a:xfrm>
              <a:off x="1189664" y="0"/>
              <a:ext cx="587963"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 name="Rectangle">
              <a:extLst>
                <a:ext uri="{FF2B5EF4-FFF2-40B4-BE49-F238E27FC236}">
                  <a16:creationId xmlns:a16="http://schemas.microsoft.com/office/drawing/2014/main" id="{F00C0D77-4B37-4A6A-B17E-0B308689A6F5}"/>
                </a:ext>
              </a:extLst>
            </p:cNvPr>
            <p:cNvSpPr/>
            <p:nvPr/>
          </p:nvSpPr>
          <p:spPr>
            <a:xfrm>
              <a:off x="601181"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8" name="Rectangle">
              <a:extLst>
                <a:ext uri="{FF2B5EF4-FFF2-40B4-BE49-F238E27FC236}">
                  <a16:creationId xmlns:a16="http://schemas.microsoft.com/office/drawing/2014/main" id="{92F2A99D-C8E0-4BFC-BEBE-6D583EE26E5F}"/>
                </a:ext>
              </a:extLst>
            </p:cNvPr>
            <p:cNvSpPr/>
            <p:nvPr/>
          </p:nvSpPr>
          <p:spPr>
            <a:xfrm>
              <a:off x="13359" y="0"/>
              <a:ext cx="587962" cy="51446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grpSp>
      <p:pic>
        <p:nvPicPr>
          <p:cNvPr id="19" name="Image" descr="Image">
            <a:extLst>
              <a:ext uri="{FF2B5EF4-FFF2-40B4-BE49-F238E27FC236}">
                <a16:creationId xmlns:a16="http://schemas.microsoft.com/office/drawing/2014/main" id="{D0C111A1-BFD2-43B5-A3E4-CEF5CE1C1A83}"/>
              </a:ext>
            </a:extLst>
          </p:cNvPr>
          <p:cNvPicPr>
            <a:picLocks noChangeAspect="1"/>
          </p:cNvPicPr>
          <p:nvPr/>
        </p:nvPicPr>
        <p:blipFill>
          <a:blip r:embed="rId2"/>
          <a:stretch>
            <a:fillRect/>
          </a:stretch>
        </p:blipFill>
        <p:spPr>
          <a:xfrm>
            <a:off x="2910706" y="2928958"/>
            <a:ext cx="1113734" cy="529726"/>
          </a:xfrm>
          <a:prstGeom prst="rect">
            <a:avLst/>
          </a:prstGeom>
          <a:ln w="12700">
            <a:miter lim="400000"/>
          </a:ln>
        </p:spPr>
      </p:pic>
      <p:sp>
        <p:nvSpPr>
          <p:cNvPr id="20" name="Line">
            <a:extLst>
              <a:ext uri="{FF2B5EF4-FFF2-40B4-BE49-F238E27FC236}">
                <a16:creationId xmlns:a16="http://schemas.microsoft.com/office/drawing/2014/main" id="{590E81F4-6924-4A9D-8AA5-7215EF4F33E8}"/>
              </a:ext>
            </a:extLst>
          </p:cNvPr>
          <p:cNvSpPr/>
          <p:nvPr/>
        </p:nvSpPr>
        <p:spPr>
          <a:xfrm flipV="1">
            <a:off x="1308943" y="3114338"/>
            <a:ext cx="1630887"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84F93A7D-625B-4A38-974F-87910307B6B5}"/>
              </a:ext>
            </a:extLst>
          </p:cNvPr>
          <p:cNvSpPr/>
          <p:nvPr/>
        </p:nvSpPr>
        <p:spPr>
          <a:xfrm flipV="1">
            <a:off x="1271464" y="1870865"/>
            <a:ext cx="1667115" cy="1"/>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2" name="Line">
            <a:extLst>
              <a:ext uri="{FF2B5EF4-FFF2-40B4-BE49-F238E27FC236}">
                <a16:creationId xmlns:a16="http://schemas.microsoft.com/office/drawing/2014/main" id="{ACB8F447-A024-45C2-89F5-BF74E7D2EE55}"/>
              </a:ext>
            </a:extLst>
          </p:cNvPr>
          <p:cNvSpPr/>
          <p:nvPr/>
        </p:nvSpPr>
        <p:spPr>
          <a:xfrm flipV="1">
            <a:off x="7601311" y="2329450"/>
            <a:ext cx="3535249" cy="0"/>
          </a:xfrm>
          <a:prstGeom prst="line">
            <a:avLst/>
          </a:prstGeom>
          <a:ln w="38100">
            <a:solidFill>
              <a:srgbClr val="85888D"/>
            </a:solidFill>
            <a:miter lim="400000"/>
            <a:tailEnd type="triangle"/>
          </a:ln>
        </p:spPr>
        <p:txBody>
          <a:bodyPr lIns="35719" tIns="35719" rIns="35719" bIns="35719" anchor="ctr"/>
          <a:lstStyle/>
          <a:p>
            <a:pPr>
              <a:defRPr sz="2400"/>
            </a:pPr>
            <a:endParaRPr sz="1687"/>
          </a:p>
        </p:txBody>
      </p:sp>
      <p:sp>
        <p:nvSpPr>
          <p:cNvPr id="23" name="Ensure that there are only frames of one flow in the queue at a time…">
            <a:extLst>
              <a:ext uri="{FF2B5EF4-FFF2-40B4-BE49-F238E27FC236}">
                <a16:creationId xmlns:a16="http://schemas.microsoft.com/office/drawing/2014/main" id="{58A2B2FE-97AF-45BF-A700-A175676D35E8}"/>
              </a:ext>
            </a:extLst>
          </p:cNvPr>
          <p:cNvSpPr txBox="1"/>
          <p:nvPr/>
        </p:nvSpPr>
        <p:spPr>
          <a:xfrm>
            <a:off x="1756303" y="4099638"/>
            <a:ext cx="8763165" cy="184185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pPr marL="277803" indent="-277803">
              <a:buSzPct val="75000"/>
              <a:buChar char="•"/>
              <a:defRPr sz="3000">
                <a:solidFill>
                  <a:srgbClr val="414141"/>
                </a:solidFill>
                <a:latin typeface="Gill Sans Light"/>
                <a:ea typeface="Gill Sans Light"/>
                <a:cs typeface="Gill Sans Light"/>
                <a:sym typeface="Gill Sans Light"/>
              </a:defRPr>
            </a:pPr>
            <a:r>
              <a:rPr sz="2300" dirty="0"/>
              <a:t>Ensure that there are only frames of one flow in the queue at a time</a:t>
            </a:r>
          </a:p>
          <a:p>
            <a:pPr marL="277803" indent="-277803">
              <a:buSzPct val="75000"/>
              <a:buChar char="•"/>
              <a:defRPr sz="3000">
                <a:solidFill>
                  <a:srgbClr val="414141"/>
                </a:solidFill>
                <a:latin typeface="Gill Sans Light"/>
                <a:ea typeface="Gill Sans Light"/>
                <a:cs typeface="Gill Sans Light"/>
                <a:sym typeface="Gill Sans Light"/>
              </a:defRPr>
            </a:pPr>
            <a:r>
              <a:rPr sz="2300" dirty="0"/>
              <a:t>Frames from another flow may only enter the queue if the already queued frames of the initial flow have been serviced</a:t>
            </a:r>
          </a:p>
          <a:p>
            <a:pPr marL="277803" indent="-277803">
              <a:buSzPct val="75000"/>
              <a:buChar char="•"/>
              <a:defRPr sz="3000">
                <a:solidFill>
                  <a:srgbClr val="414141"/>
                </a:solidFill>
                <a:latin typeface="Gill Sans Light"/>
                <a:ea typeface="Gill Sans Light"/>
                <a:cs typeface="Gill Sans Light"/>
                <a:sym typeface="Gill Sans Light"/>
              </a:defRPr>
            </a:pPr>
            <a:r>
              <a:rPr sz="2300" dirty="0"/>
              <a:t>Less performant than stream isolation since the solver has to consider at all frame </a:t>
            </a:r>
            <a:r>
              <a:rPr sz="2300" dirty="0" err="1"/>
              <a:t>interleavings</a:t>
            </a:r>
            <a:endParaRPr sz="2300" dirty="0"/>
          </a:p>
        </p:txBody>
      </p:sp>
      <p:sp>
        <p:nvSpPr>
          <p:cNvPr id="24" name="Rectangle">
            <a:extLst>
              <a:ext uri="{FF2B5EF4-FFF2-40B4-BE49-F238E27FC236}">
                <a16:creationId xmlns:a16="http://schemas.microsoft.com/office/drawing/2014/main" id="{6CD7E5F4-4B3A-486B-9459-5EC99F454DA2}"/>
              </a:ext>
            </a:extLst>
          </p:cNvPr>
          <p:cNvSpPr/>
          <p:nvPr/>
        </p:nvSpPr>
        <p:spPr>
          <a:xfrm>
            <a:off x="10345703" y="2344274"/>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5" name="Rectangle">
            <a:extLst>
              <a:ext uri="{FF2B5EF4-FFF2-40B4-BE49-F238E27FC236}">
                <a16:creationId xmlns:a16="http://schemas.microsoft.com/office/drawing/2014/main" id="{D1AF6A26-B8D7-4F67-9885-F34A0E2CE7FD}"/>
              </a:ext>
            </a:extLst>
          </p:cNvPr>
          <p:cNvSpPr/>
          <p:nvPr/>
        </p:nvSpPr>
        <p:spPr>
          <a:xfrm>
            <a:off x="9525689" y="2344274"/>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26" name="Rectangle">
            <a:extLst>
              <a:ext uri="{FF2B5EF4-FFF2-40B4-BE49-F238E27FC236}">
                <a16:creationId xmlns:a16="http://schemas.microsoft.com/office/drawing/2014/main" id="{AC65BE1F-DB37-400A-AF21-60CB22D841E5}"/>
              </a:ext>
            </a:extLst>
          </p:cNvPr>
          <p:cNvSpPr/>
          <p:nvPr/>
        </p:nvSpPr>
        <p:spPr>
          <a:xfrm>
            <a:off x="9936196" y="2344274"/>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7" name="Rectangle">
            <a:extLst>
              <a:ext uri="{FF2B5EF4-FFF2-40B4-BE49-F238E27FC236}">
                <a16:creationId xmlns:a16="http://schemas.microsoft.com/office/drawing/2014/main" id="{6FED52B7-6C5B-404B-8E7F-78D3B4B48E7A}"/>
              </a:ext>
            </a:extLst>
          </p:cNvPr>
          <p:cNvSpPr/>
          <p:nvPr/>
        </p:nvSpPr>
        <p:spPr>
          <a:xfrm>
            <a:off x="8131140" y="2344274"/>
            <a:ext cx="405458" cy="361730"/>
          </a:xfrm>
          <a:prstGeom prst="rect">
            <a:avLst/>
          </a:prstGeom>
          <a:solidFill>
            <a:srgbClr val="F7941E"/>
          </a:solidFill>
          <a:ln w="12700">
            <a:solidFill>
              <a:srgbClr val="85888D"/>
            </a:solidFill>
            <a:miter lim="400000"/>
          </a:ln>
        </p:spPr>
        <p:txBody>
          <a:bodyPr lIns="35719" tIns="35719" rIns="35719" bIns="35719" anchor="ctr"/>
          <a:lstStyle/>
          <a:p>
            <a:pPr>
              <a:defRPr sz="2400"/>
            </a:pPr>
            <a:endParaRPr sz="1687"/>
          </a:p>
        </p:txBody>
      </p:sp>
      <p:sp>
        <p:nvSpPr>
          <p:cNvPr id="28" name="Rectangle">
            <a:extLst>
              <a:ext uri="{FF2B5EF4-FFF2-40B4-BE49-F238E27FC236}">
                <a16:creationId xmlns:a16="http://schemas.microsoft.com/office/drawing/2014/main" id="{D12A1EAA-1A59-425C-9600-856F5F6D98C8}"/>
              </a:ext>
            </a:extLst>
          </p:cNvPr>
          <p:cNvSpPr/>
          <p:nvPr/>
        </p:nvSpPr>
        <p:spPr>
          <a:xfrm>
            <a:off x="8536012" y="2344274"/>
            <a:ext cx="405458" cy="361730"/>
          </a:xfrm>
          <a:prstGeom prst="rect">
            <a:avLst/>
          </a:prstGeom>
          <a:solidFill>
            <a:srgbClr val="03A8FA"/>
          </a:solidFill>
          <a:ln w="12700">
            <a:solidFill>
              <a:srgbClr val="85888D"/>
            </a:solidFill>
            <a:miter lim="400000"/>
          </a:ln>
        </p:spPr>
        <p:txBody>
          <a:bodyPr lIns="35719" tIns="35719" rIns="35719" bIns="35719" anchor="ctr"/>
          <a:lstStyle/>
          <a:p>
            <a:pPr>
              <a:defRPr sz="2400"/>
            </a:pPr>
            <a:endParaRPr sz="1687"/>
          </a:p>
        </p:txBody>
      </p:sp>
      <p:sp>
        <p:nvSpPr>
          <p:cNvPr id="29" name="expected">
            <a:extLst>
              <a:ext uri="{FF2B5EF4-FFF2-40B4-BE49-F238E27FC236}">
                <a16:creationId xmlns:a16="http://schemas.microsoft.com/office/drawing/2014/main" id="{A1F96F9B-8900-4DE4-A063-9CEAA72C1CC1}"/>
              </a:ext>
            </a:extLst>
          </p:cNvPr>
          <p:cNvSpPr txBox="1"/>
          <p:nvPr/>
        </p:nvSpPr>
        <p:spPr>
          <a:xfrm>
            <a:off x="8795832" y="2724270"/>
            <a:ext cx="9736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2800">
                <a:solidFill>
                  <a:srgbClr val="414141"/>
                </a:solidFill>
                <a:latin typeface="Gill Sans Light"/>
                <a:ea typeface="Gill Sans Light"/>
                <a:cs typeface="Gill Sans Light"/>
                <a:sym typeface="Gill Sans Light"/>
              </a:defRPr>
            </a:lvl1pPr>
          </a:lstStyle>
          <a:p>
            <a:r>
              <a:rPr sz="1969"/>
              <a:t>expected</a:t>
            </a:r>
          </a:p>
        </p:txBody>
      </p:sp>
    </p:spTree>
    <p:extLst>
      <p:ext uri="{BB962C8B-B14F-4D97-AF65-F5344CB8AC3E}">
        <p14:creationId xmlns:p14="http://schemas.microsoft.com/office/powerpoint/2010/main" val="56877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7"/>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156 0.00139 L 0.37278 0.03449 " pathEditMode="relative" rAng="0" ptsTypes="AA">
                                      <p:cBhvr>
                                        <p:cTn id="41" dur="400" fill="hold"/>
                                        <p:tgtEl>
                                          <p:spTgt spid="8"/>
                                        </p:tgtEl>
                                        <p:attrNameLst>
                                          <p:attrName>ppt_x</p:attrName>
                                          <p:attrName>ppt_y</p:attrName>
                                        </p:attrNameLst>
                                      </p:cBhvr>
                                      <p:rCtr x="18555" y="1644"/>
                                    </p:animMotion>
                                  </p:childTnLst>
                                </p:cTn>
                              </p:par>
                            </p:childTnLst>
                          </p:cTn>
                        </p:par>
                        <p:par>
                          <p:cTn id="42" fill="hold">
                            <p:stCondLst>
                              <p:cond delay="400"/>
                            </p:stCondLst>
                            <p:childTnLst>
                              <p:par>
                                <p:cTn id="43" presetID="-1" presetClass="path" presetSubtype="0" accel="50000" decel="50000" fill="hold" nodeType="afterEffect">
                                  <p:stCondLst>
                                    <p:cond delay="0"/>
                                  </p:stCondLst>
                                  <p:childTnLst>
                                    <p:animMotion origin="layout" path="M 1.66667E-6 2.59259E-6 L 0.38229 0.03565 " pathEditMode="relative" rAng="0" ptsTypes="AA">
                                      <p:cBhvr>
                                        <p:cTn id="44" dur="400" fill="hold"/>
                                        <p:tgtEl>
                                          <p:spTgt spid="7"/>
                                        </p:tgtEl>
                                        <p:attrNameLst>
                                          <p:attrName>ppt_x</p:attrName>
                                          <p:attrName>ppt_y</p:attrName>
                                        </p:attrNameLst>
                                      </p:cBhvr>
                                      <p:rCtr x="19115" y="1782"/>
                                    </p:animMotion>
                                  </p:childTnLst>
                                </p:cTn>
                              </p:par>
                            </p:childTnLst>
                          </p:cTn>
                        </p:par>
                      </p:childTnLst>
                    </p:cTn>
                  </p:par>
                  <p:par>
                    <p:cTn id="45" fill="hold">
                      <p:stCondLst>
                        <p:cond delay="indefinite"/>
                      </p:stCondLst>
                      <p:childTnLst>
                        <p:par>
                          <p:cTn id="46" fill="hold">
                            <p:stCondLst>
                              <p:cond delay="0"/>
                            </p:stCondLst>
                            <p:childTnLst>
                              <p:par>
                                <p:cTn id="47" presetID="-1" presetClass="path" presetSubtype="0" accel="50000" decel="50000" fill="hold" nodeType="clickEffect">
                                  <p:stCondLst>
                                    <p:cond delay="0"/>
                                  </p:stCondLst>
                                  <p:childTnLst>
                                    <p:animMotion origin="layout" path="M 0.37278 0.03449 L 0.6539 0.09305 " pathEditMode="relative" rAng="0" ptsTypes="AA">
                                      <p:cBhvr>
                                        <p:cTn id="48" dur="300" fill="hold"/>
                                        <p:tgtEl>
                                          <p:spTgt spid="8"/>
                                        </p:tgtEl>
                                        <p:attrNameLst>
                                          <p:attrName>ppt_x</p:attrName>
                                          <p:attrName>ppt_y</p:attrName>
                                        </p:attrNameLst>
                                      </p:cBhvr>
                                      <p:rCtr x="14128" y="2662"/>
                                    </p:animMotion>
                                  </p:childTnLst>
                                </p:cTn>
                              </p:par>
                            </p:childTnLst>
                          </p:cTn>
                        </p:par>
                        <p:par>
                          <p:cTn id="49" fill="hold">
                            <p:stCondLst>
                              <p:cond delay="300"/>
                            </p:stCondLst>
                            <p:childTnLst>
                              <p:par>
                                <p:cTn id="50" presetID="-1" presetClass="path" presetSubtype="0" accel="50000" decel="50000" fill="hold" nodeType="afterEffect">
                                  <p:stCondLst>
                                    <p:cond delay="0"/>
                                  </p:stCondLst>
                                  <p:childTnLst>
                                    <p:animMotion origin="layout" path="M 0.3823 0.03565 L 0.6638 0.09305 " pathEditMode="relative" rAng="0" ptsTypes="AA">
                                      <p:cBhvr>
                                        <p:cTn id="51" dur="300" fill="hold"/>
                                        <p:tgtEl>
                                          <p:spTgt spid="7"/>
                                        </p:tgtEl>
                                        <p:attrNameLst>
                                          <p:attrName>ppt_x</p:attrName>
                                          <p:attrName>ppt_y</p:attrName>
                                        </p:attrNameLst>
                                      </p:cBhvr>
                                      <p:rCtr x="13919" y="2662"/>
                                    </p:animMotion>
                                  </p:childTnLst>
                                </p:cTn>
                              </p:par>
                            </p:childTnLst>
                          </p:cTn>
                        </p:par>
                      </p:childTnLst>
                    </p:cTn>
                  </p:par>
                  <p:par>
                    <p:cTn id="52" fill="hold">
                      <p:stCondLst>
                        <p:cond delay="indefinite"/>
                      </p:stCondLst>
                      <p:childTnLst>
                        <p:par>
                          <p:cTn id="53" fill="hold">
                            <p:stCondLst>
                              <p:cond delay="0"/>
                            </p:stCondLst>
                            <p:childTnLst>
                              <p:par>
                                <p:cTn id="54" presetID="-1" presetClass="path" presetSubtype="0" accel="50000" decel="50000" fill="hold" nodeType="clickEffect">
                                  <p:stCondLst>
                                    <p:cond delay="0"/>
                                  </p:stCondLst>
                                  <p:childTnLst>
                                    <p:animMotion origin="layout" path="M 0.00078 0.00139 L 0.39414 -0.14768 " pathEditMode="relative" rAng="0" ptsTypes="AA">
                                      <p:cBhvr>
                                        <p:cTn id="55" dur="400" fill="hold"/>
                                        <p:tgtEl>
                                          <p:spTgt spid="10"/>
                                        </p:tgtEl>
                                        <p:attrNameLst>
                                          <p:attrName>ppt_x</p:attrName>
                                          <p:attrName>ppt_y</p:attrName>
                                        </p:attrNameLst>
                                      </p:cBhvr>
                                      <p:rCtr x="19661" y="-7454"/>
                                    </p:animMotion>
                                  </p:childTnLst>
                                </p:cTn>
                              </p:par>
                            </p:childTnLst>
                          </p:cTn>
                        </p:par>
                      </p:childTnLst>
                    </p:cTn>
                  </p:par>
                  <p:par>
                    <p:cTn id="56" fill="hold">
                      <p:stCondLst>
                        <p:cond delay="indefinite"/>
                      </p:stCondLst>
                      <p:childTnLst>
                        <p:par>
                          <p:cTn id="57" fill="hold">
                            <p:stCondLst>
                              <p:cond delay="0"/>
                            </p:stCondLst>
                            <p:childTnLst>
                              <p:par>
                                <p:cTn id="58" presetID="-1" presetClass="path" presetSubtype="0" accel="50000" decel="50000" fill="hold" nodeType="clickEffect">
                                  <p:stCondLst>
                                    <p:cond delay="0"/>
                                  </p:stCondLst>
                                  <p:childTnLst>
                                    <p:animMotion origin="layout" path="M 0.39492 -0.14768 L 0.60834 -0.08935 " pathEditMode="relative" rAng="0" ptsTypes="AA">
                                      <p:cBhvr>
                                        <p:cTn id="59" dur="300" fill="hold"/>
                                        <p:tgtEl>
                                          <p:spTgt spid="10"/>
                                        </p:tgtEl>
                                        <p:attrNameLst>
                                          <p:attrName>ppt_x</p:attrName>
                                          <p:attrName>ppt_y</p:attrName>
                                        </p:attrNameLst>
                                      </p:cBhvr>
                                      <p:rCtr x="10456" y="2662"/>
                                    </p:animMotion>
                                  </p:childTnLst>
                                </p:cTn>
                              </p:par>
                            </p:childTnLst>
                          </p:cTn>
                        </p:par>
                      </p:childTnLst>
                    </p:cTn>
                  </p:par>
                  <p:par>
                    <p:cTn id="60" fill="hold">
                      <p:stCondLst>
                        <p:cond delay="indefinite"/>
                      </p:stCondLst>
                      <p:childTnLst>
                        <p:par>
                          <p:cTn id="61" fill="hold">
                            <p:stCondLst>
                              <p:cond delay="0"/>
                            </p:stCondLst>
                            <p:childTnLst>
                              <p:par>
                                <p:cTn id="62" presetID="-1" presetClass="path" presetSubtype="0" accel="50000" decel="50000" fill="hold" nodeType="clickEffect">
                                  <p:stCondLst>
                                    <p:cond delay="0"/>
                                  </p:stCondLst>
                                  <p:childTnLst>
                                    <p:animMotion origin="layout" path="M 0.00078 2.59259E-6 L 0.4595 0.03565 " pathEditMode="relative" rAng="0" ptsTypes="AA">
                                      <p:cBhvr>
                                        <p:cTn id="63" dur="400" fill="hold"/>
                                        <p:tgtEl>
                                          <p:spTgt spid="6"/>
                                        </p:tgtEl>
                                        <p:attrNameLst>
                                          <p:attrName>ppt_x</p:attrName>
                                          <p:attrName>ppt_y</p:attrName>
                                        </p:attrNameLst>
                                      </p:cBhvr>
                                      <p:rCtr x="22930" y="1782"/>
                                    </p:animMotion>
                                  </p:childTnLst>
                                </p:cTn>
                              </p:par>
                            </p:childTnLst>
                          </p:cTn>
                        </p:par>
                      </p:childTnLst>
                    </p:cTn>
                  </p:par>
                  <p:par>
                    <p:cTn id="64" fill="hold">
                      <p:stCondLst>
                        <p:cond delay="indefinite"/>
                      </p:stCondLst>
                      <p:childTnLst>
                        <p:par>
                          <p:cTn id="65" fill="hold">
                            <p:stCondLst>
                              <p:cond delay="0"/>
                            </p:stCondLst>
                            <p:childTnLst>
                              <p:par>
                                <p:cTn id="66" presetID="-1" presetClass="path" presetSubtype="0" accel="50000" decel="50000" fill="hold" nodeType="clickEffect">
                                  <p:stCondLst>
                                    <p:cond delay="0"/>
                                  </p:stCondLst>
                                  <p:childTnLst>
                                    <p:animMotion origin="layout" path="M 0.46028 0.03449 L 0.59297 0.0912 " pathEditMode="relative" rAng="0" ptsTypes="AA">
                                      <p:cBhvr>
                                        <p:cTn id="67" dur="300" fill="hold"/>
                                        <p:tgtEl>
                                          <p:spTgt spid="6"/>
                                        </p:tgtEl>
                                        <p:attrNameLst>
                                          <p:attrName>ppt_x</p:attrName>
                                          <p:attrName>ppt_y</p:attrName>
                                        </p:attrNameLst>
                                      </p:cBhvr>
                                      <p:rCtr x="6706" y="2662"/>
                                    </p:animMotion>
                                  </p:childTnLst>
                                </p:cTn>
                              </p:par>
                            </p:childTnLst>
                          </p:cTn>
                        </p:par>
                      </p:childTnLst>
                    </p:cTn>
                  </p:par>
                  <p:par>
                    <p:cTn id="68" fill="hold">
                      <p:stCondLst>
                        <p:cond delay="indefinite"/>
                      </p:stCondLst>
                      <p:childTnLst>
                        <p:par>
                          <p:cTn id="69" fill="hold">
                            <p:stCondLst>
                              <p:cond delay="0"/>
                            </p:stCondLst>
                            <p:childTnLst>
                              <p:par>
                                <p:cTn id="70" presetID="-1" presetClass="path" presetSubtype="0" accel="50000" decel="50000" fill="hold" nodeType="clickEffect">
                                  <p:stCondLst>
                                    <p:cond delay="0"/>
                                  </p:stCondLst>
                                  <p:childTnLst>
                                    <p:animMotion origin="layout" path="M 0.00078 0.00139 L 0.4375 -0.14768 " pathEditMode="relative" rAng="0" ptsTypes="AA">
                                      <p:cBhvr>
                                        <p:cTn id="71" dur="400" fill="hold"/>
                                        <p:tgtEl>
                                          <p:spTgt spid="9"/>
                                        </p:tgtEl>
                                        <p:attrNameLst>
                                          <p:attrName>ppt_x</p:attrName>
                                          <p:attrName>ppt_y</p:attrName>
                                        </p:attrNameLst>
                                      </p:cBhvr>
                                      <p:rCtr x="21836" y="-7454"/>
                                    </p:animMotion>
                                  </p:childTnLst>
                                </p:cTn>
                              </p:par>
                            </p:childTnLst>
                          </p:cTn>
                        </p:par>
                      </p:childTnLst>
                    </p:cTn>
                  </p:par>
                  <p:par>
                    <p:cTn id="72" fill="hold">
                      <p:stCondLst>
                        <p:cond delay="indefinite"/>
                      </p:stCondLst>
                      <p:childTnLst>
                        <p:par>
                          <p:cTn id="73" fill="hold">
                            <p:stCondLst>
                              <p:cond delay="0"/>
                            </p:stCondLst>
                            <p:childTnLst>
                              <p:par>
                                <p:cTn id="74" presetID="-1" presetClass="path" presetSubtype="0" accel="50000" decel="50000" fill="hold" nodeType="clickEffect">
                                  <p:stCondLst>
                                    <p:cond delay="0"/>
                                  </p:stCondLst>
                                  <p:childTnLst>
                                    <p:animMotion origin="layout" path="M 0.43828 -0.14769 L 0.53737 -0.09074 " pathEditMode="relative" rAng="0" ptsTypes="AA">
                                      <p:cBhvr>
                                        <p:cTn id="75" dur="300" fill="hold"/>
                                        <p:tgtEl>
                                          <p:spTgt spid="9"/>
                                        </p:tgtEl>
                                        <p:attrNameLst>
                                          <p:attrName>ppt_x</p:attrName>
                                          <p:attrName>ppt_y</p:attrName>
                                        </p:attrNameLst>
                                      </p:cBhvr>
                                      <p:rCtr x="5026" y="2662"/>
                                    </p:animMotion>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802.1Qbv scheduling constraint</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The constraint for minimum jitter scheduling of critical traffic for 802.1Qbv networks is:">
            <a:extLst>
              <a:ext uri="{FF2B5EF4-FFF2-40B4-BE49-F238E27FC236}">
                <a16:creationId xmlns:a16="http://schemas.microsoft.com/office/drawing/2014/main" id="{2E296CFC-AF8E-4030-BBB0-BA66CBFC7075}"/>
              </a:ext>
            </a:extLst>
          </p:cNvPr>
          <p:cNvSpPr txBox="1"/>
          <p:nvPr/>
        </p:nvSpPr>
        <p:spPr>
          <a:xfrm>
            <a:off x="1714418" y="1696478"/>
            <a:ext cx="8763165" cy="102444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4400">
                <a:solidFill>
                  <a:srgbClr val="414141"/>
                </a:solidFill>
                <a:latin typeface="Gill Sans Light"/>
                <a:ea typeface="Gill Sans Light"/>
                <a:cs typeface="Gill Sans Light"/>
                <a:sym typeface="Gill Sans Light"/>
              </a:defRPr>
            </a:lvl1pPr>
          </a:lstStyle>
          <a:p>
            <a:r>
              <a:rPr sz="3094" dirty="0"/>
              <a:t>The constraint for minimum jitter scheduling of critical traffic for 802.1Qbv networks is:</a:t>
            </a:r>
          </a:p>
        </p:txBody>
      </p:sp>
      <p:sp>
        <p:nvSpPr>
          <p:cNvPr id="7" name="isolate frames/streams in the time domain…">
            <a:extLst>
              <a:ext uri="{FF2B5EF4-FFF2-40B4-BE49-F238E27FC236}">
                <a16:creationId xmlns:a16="http://schemas.microsoft.com/office/drawing/2014/main" id="{D1B6FDAD-38F9-4949-B81B-69F8FDD230A8}"/>
              </a:ext>
            </a:extLst>
          </p:cNvPr>
          <p:cNvSpPr/>
          <p:nvPr/>
        </p:nvSpPr>
        <p:spPr>
          <a:xfrm>
            <a:off x="2214749" y="2994259"/>
            <a:ext cx="7762503" cy="2158334"/>
          </a:xfrm>
          <a:prstGeom prst="roundRect">
            <a:avLst>
              <a:gd name="adj" fmla="val 6206"/>
            </a:avLst>
          </a:prstGeom>
          <a:ln w="79375">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lgn="ctr">
              <a:defRPr sz="4400">
                <a:solidFill>
                  <a:srgbClr val="414141"/>
                </a:solidFill>
                <a:latin typeface="Gill Sans Light"/>
                <a:ea typeface="Gill Sans Light"/>
                <a:cs typeface="Gill Sans Light"/>
                <a:sym typeface="Gill Sans Light"/>
              </a:defRPr>
            </a:pPr>
            <a:r>
              <a:rPr sz="3094" dirty="0"/>
              <a:t>isolate frames/streams in the </a:t>
            </a:r>
            <a:r>
              <a:rPr sz="3094" dirty="0">
                <a:latin typeface="Gill Sans"/>
                <a:ea typeface="Gill Sans"/>
                <a:cs typeface="Gill Sans"/>
                <a:sym typeface="Gill Sans"/>
              </a:rPr>
              <a:t>time domain</a:t>
            </a:r>
          </a:p>
          <a:p>
            <a:pPr algn="ctr">
              <a:defRPr sz="4400">
                <a:solidFill>
                  <a:srgbClr val="414141"/>
                </a:solidFill>
                <a:latin typeface="Gill Sans Light"/>
                <a:ea typeface="Gill Sans Light"/>
                <a:cs typeface="Gill Sans Light"/>
                <a:sym typeface="Gill Sans Light"/>
              </a:defRPr>
            </a:pPr>
            <a:r>
              <a:rPr sz="3094" b="1" dirty="0"/>
              <a:t>OR</a:t>
            </a:r>
            <a:r>
              <a:rPr sz="3094" dirty="0"/>
              <a:t> </a:t>
            </a:r>
          </a:p>
          <a:p>
            <a:pPr algn="ctr">
              <a:defRPr sz="4400">
                <a:solidFill>
                  <a:srgbClr val="414141"/>
                </a:solidFill>
                <a:latin typeface="Gill Sans Light"/>
                <a:ea typeface="Gill Sans Light"/>
                <a:cs typeface="Gill Sans Light"/>
                <a:sym typeface="Gill Sans Light"/>
              </a:defRPr>
            </a:pPr>
            <a:r>
              <a:rPr sz="3094" dirty="0"/>
              <a:t>isolate streams in </a:t>
            </a:r>
            <a:r>
              <a:rPr sz="3094" dirty="0">
                <a:latin typeface="Gill Sans"/>
                <a:ea typeface="Gill Sans"/>
                <a:cs typeface="Gill Sans"/>
                <a:sym typeface="Gill Sans"/>
              </a:rPr>
              <a:t>different queues</a:t>
            </a:r>
          </a:p>
        </p:txBody>
      </p:sp>
    </p:spTree>
    <p:extLst>
      <p:ext uri="{BB962C8B-B14F-4D97-AF65-F5344CB8AC3E}">
        <p14:creationId xmlns:p14="http://schemas.microsoft.com/office/powerpoint/2010/main" val="4029746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Scheduling problem</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1" name="Arrow">
            <a:extLst>
              <a:ext uri="{FF2B5EF4-FFF2-40B4-BE49-F238E27FC236}">
                <a16:creationId xmlns:a16="http://schemas.microsoft.com/office/drawing/2014/main" id="{1ED37D4C-479B-4A8F-B6A0-E022A310AE0B}"/>
              </a:ext>
            </a:extLst>
          </p:cNvPr>
          <p:cNvSpPr/>
          <p:nvPr/>
        </p:nvSpPr>
        <p:spPr>
          <a:xfrm>
            <a:off x="7229671" y="4150512"/>
            <a:ext cx="892969" cy="335467"/>
          </a:xfrm>
          <a:prstGeom prst="rightArrow">
            <a:avLst>
              <a:gd name="adj1" fmla="val 49146"/>
              <a:gd name="adj2" fmla="val 114988"/>
            </a:avLst>
          </a:prstGeom>
          <a:ln w="25400">
            <a:solidFill>
              <a:srgbClr val="85888D"/>
            </a:solidFill>
            <a:miter lim="400000"/>
          </a:ln>
        </p:spPr>
        <p:txBody>
          <a:bodyPr lIns="35719" tIns="35719" rIns="35719" bIns="35719" anchor="ctr"/>
          <a:lstStyle/>
          <a:p>
            <a:pPr>
              <a:defRPr sz="2400"/>
            </a:pPr>
            <a:endParaRPr sz="1687"/>
          </a:p>
        </p:txBody>
      </p:sp>
      <p:sp>
        <p:nvSpPr>
          <p:cNvPr id="12" name="802.1Qbv">
            <a:extLst>
              <a:ext uri="{FF2B5EF4-FFF2-40B4-BE49-F238E27FC236}">
                <a16:creationId xmlns:a16="http://schemas.microsoft.com/office/drawing/2014/main" id="{B141C714-8872-4A30-A039-10B443829930}"/>
              </a:ext>
            </a:extLst>
          </p:cNvPr>
          <p:cNvSpPr txBox="1"/>
          <p:nvPr/>
        </p:nvSpPr>
        <p:spPr>
          <a:xfrm>
            <a:off x="8328248" y="4055851"/>
            <a:ext cx="1461619" cy="50488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4000">
                <a:solidFill>
                  <a:srgbClr val="414141"/>
                </a:solidFill>
                <a:latin typeface="Gill Sans Light"/>
                <a:ea typeface="Gill Sans Light"/>
                <a:cs typeface="Gill Sans Light"/>
                <a:sym typeface="Gill Sans Light"/>
              </a:defRPr>
            </a:lvl1pPr>
          </a:lstStyle>
          <a:p>
            <a:r>
              <a:rPr sz="2812"/>
              <a:t>802.1Qbv</a:t>
            </a:r>
          </a:p>
        </p:txBody>
      </p:sp>
      <p:sp>
        <p:nvSpPr>
          <p:cNvPr id="13" name="reduces to finding a solution for a set of constraints…">
            <a:extLst>
              <a:ext uri="{FF2B5EF4-FFF2-40B4-BE49-F238E27FC236}">
                <a16:creationId xmlns:a16="http://schemas.microsoft.com/office/drawing/2014/main" id="{615AA751-0D2B-4562-A8F0-CD98E5CB00A0}"/>
              </a:ext>
            </a:extLst>
          </p:cNvPr>
          <p:cNvSpPr txBox="1"/>
          <p:nvPr/>
        </p:nvSpPr>
        <p:spPr>
          <a:xfrm>
            <a:off x="1716369" y="2303706"/>
            <a:ext cx="4774256"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4500" indent="-444500">
              <a:buSzPct val="75000"/>
              <a:buChar char="•"/>
              <a:defRPr>
                <a:solidFill>
                  <a:srgbClr val="414141"/>
                </a:solidFill>
                <a:latin typeface="Gill Sans Light"/>
                <a:ea typeface="Gill Sans Light"/>
                <a:cs typeface="Gill Sans Light"/>
                <a:sym typeface="Gill Sans Light"/>
              </a:defRPr>
            </a:pPr>
            <a:r>
              <a:rPr sz="2800" dirty="0">
                <a:latin typeface="Gill Sans Nova Light" panose="020B0302020104020203" pitchFamily="34" charset="0"/>
              </a:rPr>
              <a:t>frame constraints</a:t>
            </a:r>
          </a:p>
          <a:p>
            <a:pPr marL="444500" indent="-444500">
              <a:buSzPct val="75000"/>
              <a:buChar char="•"/>
              <a:defRPr>
                <a:solidFill>
                  <a:srgbClr val="414141"/>
                </a:solidFill>
                <a:latin typeface="Gill Sans Light"/>
                <a:ea typeface="Gill Sans Light"/>
                <a:cs typeface="Gill Sans Light"/>
                <a:sym typeface="Gill Sans Light"/>
              </a:defRPr>
            </a:pPr>
            <a:r>
              <a:rPr sz="2800" dirty="0">
                <a:latin typeface="Gill Sans Nova Light" panose="020B0302020104020203" pitchFamily="34" charset="0"/>
              </a:rPr>
              <a:t>link constraints</a:t>
            </a:r>
          </a:p>
          <a:p>
            <a:pPr marL="444500" indent="-444500">
              <a:buSzPct val="75000"/>
              <a:buChar char="•"/>
              <a:defRPr>
                <a:solidFill>
                  <a:srgbClr val="414141"/>
                </a:solidFill>
                <a:latin typeface="Gill Sans Light"/>
                <a:ea typeface="Gill Sans Light"/>
                <a:cs typeface="Gill Sans Light"/>
                <a:sym typeface="Gill Sans Light"/>
              </a:defRPr>
            </a:pPr>
            <a:r>
              <a:rPr lang="de-AT" sz="2800" dirty="0">
                <a:latin typeface="Gill Sans Nova Light" panose="020B0302020104020203" pitchFamily="34" charset="0"/>
              </a:rPr>
              <a:t>stream</a:t>
            </a:r>
            <a:r>
              <a:rPr sz="2800" dirty="0">
                <a:latin typeface="Gill Sans Nova Light" panose="020B0302020104020203" pitchFamily="34" charset="0"/>
              </a:rPr>
              <a:t> constraints</a:t>
            </a:r>
          </a:p>
          <a:p>
            <a:pPr marL="444500" indent="-444500">
              <a:buSzPct val="75000"/>
              <a:buChar char="•"/>
              <a:defRPr>
                <a:solidFill>
                  <a:srgbClr val="414141"/>
                </a:solidFill>
                <a:latin typeface="Gill Sans Light"/>
                <a:ea typeface="Gill Sans Light"/>
                <a:cs typeface="Gill Sans Light"/>
                <a:sym typeface="Gill Sans Light"/>
              </a:defRPr>
            </a:pPr>
            <a:r>
              <a:rPr sz="2800" dirty="0">
                <a:latin typeface="Gill Sans Nova Light" panose="020B0302020104020203" pitchFamily="34" charset="0"/>
              </a:rPr>
              <a:t>end-to-end latency constraints</a:t>
            </a:r>
          </a:p>
          <a:p>
            <a:pPr marL="444500" indent="-444500">
              <a:buSzPct val="75000"/>
              <a:buChar char="•"/>
              <a:defRPr>
                <a:solidFill>
                  <a:srgbClr val="414141"/>
                </a:solidFill>
                <a:latin typeface="Gill Sans Light"/>
                <a:ea typeface="Gill Sans Light"/>
                <a:cs typeface="Gill Sans Light"/>
                <a:sym typeface="Gill Sans Light"/>
              </a:defRPr>
            </a:pPr>
            <a:r>
              <a:rPr lang="de-AT" sz="2800" b="1" dirty="0">
                <a:latin typeface="Gill Sans Nova Light" panose="020B0302020104020203" pitchFamily="34" charset="0"/>
              </a:rPr>
              <a:t>stream </a:t>
            </a:r>
            <a:r>
              <a:rPr lang="de-AT" sz="2800" b="1" dirty="0" err="1">
                <a:latin typeface="Gill Sans Nova Light" panose="020B0302020104020203" pitchFamily="34" charset="0"/>
              </a:rPr>
              <a:t>or</a:t>
            </a:r>
            <a:r>
              <a:rPr lang="de-AT" sz="2800" b="1" dirty="0">
                <a:latin typeface="Gill Sans Nova Light" panose="020B0302020104020203" pitchFamily="34" charset="0"/>
              </a:rPr>
              <a:t> </a:t>
            </a:r>
            <a:r>
              <a:rPr lang="de-AT" sz="2800" b="1" dirty="0" err="1">
                <a:latin typeface="Gill Sans Nova Light" panose="020B0302020104020203" pitchFamily="34" charset="0"/>
              </a:rPr>
              <a:t>frame</a:t>
            </a:r>
            <a:r>
              <a:rPr lang="de-AT" sz="2800" b="1" dirty="0">
                <a:latin typeface="Gill Sans Nova Light" panose="020B0302020104020203" pitchFamily="34" charset="0"/>
              </a:rPr>
              <a:t> </a:t>
            </a:r>
            <a:r>
              <a:rPr lang="de-AT" sz="2800" b="1" dirty="0" err="1">
                <a:latin typeface="Gill Sans Nova Light" panose="020B0302020104020203" pitchFamily="34" charset="0"/>
              </a:rPr>
              <a:t>isolation</a:t>
            </a:r>
            <a:endParaRPr sz="2800" b="1" dirty="0">
              <a:latin typeface="Gill Sans Nova Light" panose="020B0302020104020203" pitchFamily="34" charset="0"/>
            </a:endParaRPr>
          </a:p>
        </p:txBody>
      </p:sp>
      <p:sp>
        <p:nvSpPr>
          <p:cNvPr id="14" name="find offsets for the frames (on links and virtual task frames)">
            <a:extLst>
              <a:ext uri="{FF2B5EF4-FFF2-40B4-BE49-F238E27FC236}">
                <a16:creationId xmlns:a16="http://schemas.microsoft.com/office/drawing/2014/main" id="{DB28BF69-01C8-4D66-9136-4FD6EB8B66CD}"/>
              </a:ext>
            </a:extLst>
          </p:cNvPr>
          <p:cNvSpPr txBox="1"/>
          <p:nvPr/>
        </p:nvSpPr>
        <p:spPr>
          <a:xfrm>
            <a:off x="1199456" y="1143879"/>
            <a:ext cx="10288073"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414141"/>
                </a:solidFill>
                <a:latin typeface="Gill Sans Light"/>
                <a:ea typeface="Gill Sans Light"/>
                <a:cs typeface="Gill Sans Light"/>
                <a:sym typeface="Gill Sans Light"/>
              </a:defRPr>
            </a:pPr>
            <a:r>
              <a:rPr sz="2800" dirty="0">
                <a:latin typeface="Gill Sans Nova Light" panose="020B0302020104020203" pitchFamily="34" charset="0"/>
              </a:rPr>
              <a:t>find </a:t>
            </a:r>
            <a:r>
              <a:rPr lang="de-AT" sz="2800" dirty="0" err="1">
                <a:solidFill>
                  <a:srgbClr val="F7941E"/>
                </a:solidFill>
                <a:latin typeface="Gill Sans Nova Light" panose="020B0302020104020203" pitchFamily="34" charset="0"/>
              </a:rPr>
              <a:t>routes</a:t>
            </a:r>
            <a:r>
              <a:rPr lang="de-AT" sz="2800" dirty="0">
                <a:solidFill>
                  <a:srgbClr val="F7941E"/>
                </a:solidFill>
                <a:latin typeface="Gill Sans Nova Light" panose="020B0302020104020203" pitchFamily="34" charset="0"/>
              </a:rPr>
              <a:t>, o</a:t>
            </a:r>
            <a:r>
              <a:rPr sz="2800" dirty="0" err="1">
                <a:solidFill>
                  <a:srgbClr val="F7941E"/>
                </a:solidFill>
                <a:latin typeface="Gill Sans Nova Light" panose="020B0302020104020203" pitchFamily="34" charset="0"/>
              </a:rPr>
              <a:t>ffsets</a:t>
            </a:r>
            <a:r>
              <a:rPr lang="de-AT" sz="2800" dirty="0">
                <a:solidFill>
                  <a:srgbClr val="F7941E"/>
                </a:solidFill>
                <a:latin typeface="Gill Sans Nova Light" panose="020B0302020104020203" pitchFamily="34" charset="0"/>
              </a:rPr>
              <a:t> </a:t>
            </a:r>
            <a:r>
              <a:rPr lang="de-AT" sz="2800" dirty="0">
                <a:latin typeface="Gill Sans Nova Light" panose="020B0302020104020203" pitchFamily="34" charset="0"/>
              </a:rPr>
              <a:t>and</a:t>
            </a:r>
            <a:r>
              <a:rPr lang="de-AT" sz="2800" dirty="0">
                <a:solidFill>
                  <a:srgbClr val="F7941E"/>
                </a:solidFill>
                <a:latin typeface="Gill Sans Nova Light" panose="020B0302020104020203" pitchFamily="34" charset="0"/>
              </a:rPr>
              <a:t> </a:t>
            </a:r>
            <a:r>
              <a:rPr lang="de-AT" sz="2800" dirty="0" err="1">
                <a:solidFill>
                  <a:srgbClr val="F7941E"/>
                </a:solidFill>
                <a:latin typeface="Gill Sans Nova Light" panose="020B0302020104020203" pitchFamily="34" charset="0"/>
              </a:rPr>
              <a:t>queue</a:t>
            </a:r>
            <a:r>
              <a:rPr lang="de-AT" sz="2800" dirty="0">
                <a:solidFill>
                  <a:srgbClr val="F7941E"/>
                </a:solidFill>
                <a:latin typeface="Gill Sans Nova Light" panose="020B0302020104020203" pitchFamily="34" charset="0"/>
              </a:rPr>
              <a:t> </a:t>
            </a:r>
            <a:r>
              <a:rPr lang="de-AT" sz="2800" dirty="0" err="1">
                <a:solidFill>
                  <a:srgbClr val="F7941E"/>
                </a:solidFill>
                <a:latin typeface="Gill Sans Nova Light" panose="020B0302020104020203" pitchFamily="34" charset="0"/>
              </a:rPr>
              <a:t>assignment</a:t>
            </a:r>
            <a:r>
              <a:rPr sz="2800" dirty="0">
                <a:latin typeface="Gill Sans Nova Light" panose="020B0302020104020203" pitchFamily="34" charset="0"/>
              </a:rPr>
              <a:t> for </a:t>
            </a:r>
            <a:r>
              <a:rPr lang="de-AT" sz="2800" dirty="0">
                <a:latin typeface="Gill Sans Nova Light" panose="020B0302020104020203" pitchFamily="34" charset="0"/>
              </a:rPr>
              <a:t>individual </a:t>
            </a:r>
            <a:r>
              <a:rPr lang="de-AT" sz="2800" dirty="0" err="1">
                <a:latin typeface="Gill Sans Nova Light" panose="020B0302020104020203" pitchFamily="34" charset="0"/>
              </a:rPr>
              <a:t>frames</a:t>
            </a:r>
            <a:r>
              <a:rPr lang="de-AT" sz="2800" dirty="0">
                <a:latin typeface="Gill Sans Nova Light" panose="020B0302020104020203" pitchFamily="34" charset="0"/>
              </a:rPr>
              <a:t> </a:t>
            </a:r>
            <a:r>
              <a:rPr lang="de-AT" sz="2800" dirty="0" err="1">
                <a:latin typeface="Gill Sans Nova Light" panose="020B0302020104020203" pitchFamily="34" charset="0"/>
              </a:rPr>
              <a:t>of</a:t>
            </a:r>
            <a:r>
              <a:rPr lang="de-AT" sz="2800" dirty="0">
                <a:latin typeface="Gill Sans Nova Light" panose="020B0302020104020203" pitchFamily="34" charset="0"/>
              </a:rPr>
              <a:t> </a:t>
            </a:r>
          </a:p>
          <a:p>
            <a:pPr algn="l">
              <a:defRPr>
                <a:solidFill>
                  <a:srgbClr val="414141"/>
                </a:solidFill>
                <a:latin typeface="Gill Sans Light"/>
                <a:ea typeface="Gill Sans Light"/>
                <a:cs typeface="Gill Sans Light"/>
                <a:sym typeface="Gill Sans Light"/>
              </a:defRPr>
            </a:pPr>
            <a:r>
              <a:rPr lang="de-AT" sz="2800" dirty="0">
                <a:latin typeface="Gill Sans Nova Light" panose="020B0302020104020203" pitchFamily="34" charset="0"/>
              </a:rPr>
              <a:t>TSN </a:t>
            </a:r>
            <a:r>
              <a:rPr lang="de-AT" sz="2800" dirty="0" err="1">
                <a:latin typeface="Gill Sans Nova Light" panose="020B0302020104020203" pitchFamily="34" charset="0"/>
              </a:rPr>
              <a:t>streams</a:t>
            </a:r>
            <a:r>
              <a:rPr lang="de-AT" sz="2800" dirty="0">
                <a:latin typeface="Gill Sans Nova Light" panose="020B0302020104020203" pitchFamily="34" charset="0"/>
              </a:rPr>
              <a:t> </a:t>
            </a:r>
            <a:r>
              <a:rPr lang="de-AT" sz="2800" dirty="0" err="1">
                <a:latin typeface="Gill Sans Nova Light" panose="020B0302020104020203" pitchFamily="34" charset="0"/>
              </a:rPr>
              <a:t>from</a:t>
            </a:r>
            <a:r>
              <a:rPr lang="de-AT" sz="2800" dirty="0">
                <a:latin typeface="Gill Sans Nova Light" panose="020B0302020104020203" pitchFamily="34" charset="0"/>
              </a:rPr>
              <a:t> </a:t>
            </a:r>
            <a:r>
              <a:rPr lang="de-AT" sz="2800" dirty="0" err="1">
                <a:latin typeface="Gill Sans Nova Light" panose="020B0302020104020203" pitchFamily="34" charset="0"/>
              </a:rPr>
              <a:t>sender</a:t>
            </a:r>
            <a:r>
              <a:rPr lang="de-AT" sz="2800" dirty="0">
                <a:latin typeface="Gill Sans Nova Light" panose="020B0302020104020203" pitchFamily="34" charset="0"/>
              </a:rPr>
              <a:t> </a:t>
            </a:r>
            <a:r>
              <a:rPr lang="de-AT" sz="2800" dirty="0" err="1">
                <a:latin typeface="Gill Sans Nova Light" panose="020B0302020104020203" pitchFamily="34" charset="0"/>
              </a:rPr>
              <a:t>to</a:t>
            </a:r>
            <a:r>
              <a:rPr lang="de-AT" sz="2800" dirty="0">
                <a:latin typeface="Gill Sans Nova Light" panose="020B0302020104020203" pitchFamily="34" charset="0"/>
              </a:rPr>
              <a:t> </a:t>
            </a:r>
            <a:r>
              <a:rPr lang="de-AT" sz="2800" dirty="0" err="1">
                <a:latin typeface="Gill Sans Nova Light" panose="020B0302020104020203" pitchFamily="34" charset="0"/>
              </a:rPr>
              <a:t>receiver</a:t>
            </a:r>
            <a:r>
              <a:rPr lang="de-AT" sz="2800" dirty="0">
                <a:latin typeface="Gill Sans Nova Light" panose="020B0302020104020203" pitchFamily="34" charset="0"/>
              </a:rPr>
              <a:t>(s) </a:t>
            </a:r>
            <a:r>
              <a:rPr lang="de-AT" sz="2800" dirty="0" err="1">
                <a:latin typeface="Gill Sans Nova Light" panose="020B0302020104020203" pitchFamily="34" charset="0"/>
              </a:rPr>
              <a:t>that</a:t>
            </a:r>
            <a:r>
              <a:rPr lang="de-AT" sz="2800" dirty="0">
                <a:latin typeface="Gill Sans Nova Light" panose="020B0302020104020203" pitchFamily="34" charset="0"/>
              </a:rPr>
              <a:t> </a:t>
            </a:r>
            <a:r>
              <a:rPr lang="de-AT" sz="2800" dirty="0" err="1">
                <a:latin typeface="Gill Sans Nova Light" panose="020B0302020104020203" pitchFamily="34" charset="0"/>
              </a:rPr>
              <a:t>conforms</a:t>
            </a:r>
            <a:r>
              <a:rPr lang="de-AT" sz="2800" dirty="0">
                <a:latin typeface="Gill Sans Nova Light" panose="020B0302020104020203" pitchFamily="34" charset="0"/>
              </a:rPr>
              <a:t> </a:t>
            </a:r>
            <a:r>
              <a:rPr lang="de-AT" sz="2800" dirty="0" err="1">
                <a:latin typeface="Gill Sans Nova Light" panose="020B0302020104020203" pitchFamily="34" charset="0"/>
              </a:rPr>
              <a:t>to</a:t>
            </a:r>
            <a:r>
              <a:rPr lang="de-AT" sz="2800" dirty="0">
                <a:latin typeface="Gill Sans Nova Light" panose="020B0302020104020203" pitchFamily="34" charset="0"/>
              </a:rPr>
              <a:t> </a:t>
            </a:r>
            <a:r>
              <a:rPr lang="de-AT" sz="2800" dirty="0" err="1">
                <a:latin typeface="Gill Sans Nova Light" panose="020B0302020104020203" pitchFamily="34" charset="0"/>
              </a:rPr>
              <a:t>the</a:t>
            </a:r>
            <a:r>
              <a:rPr lang="de-AT" sz="2800" dirty="0">
                <a:latin typeface="Gill Sans Nova Light" panose="020B0302020104020203" pitchFamily="34" charset="0"/>
              </a:rPr>
              <a:t> </a:t>
            </a:r>
            <a:r>
              <a:rPr lang="de-AT" sz="2800" dirty="0" err="1">
                <a:latin typeface="Gill Sans Nova Light" panose="020B0302020104020203" pitchFamily="34" charset="0"/>
              </a:rPr>
              <a:t>constraints</a:t>
            </a:r>
            <a:r>
              <a:rPr lang="de-AT" sz="2800" dirty="0">
                <a:latin typeface="Gill Sans Nova Light" panose="020B0302020104020203" pitchFamily="34" charset="0"/>
              </a:rPr>
              <a:t> </a:t>
            </a:r>
            <a:endParaRPr sz="2800" dirty="0">
              <a:latin typeface="Gill Sans Nova Light" panose="020B0302020104020203" pitchFamily="34" charset="0"/>
            </a:endParaRPr>
          </a:p>
        </p:txBody>
      </p:sp>
      <p:sp>
        <p:nvSpPr>
          <p:cNvPr id="15" name="NP-complete">
            <a:extLst>
              <a:ext uri="{FF2B5EF4-FFF2-40B4-BE49-F238E27FC236}">
                <a16:creationId xmlns:a16="http://schemas.microsoft.com/office/drawing/2014/main" id="{0E0A2083-6C2C-49DA-A549-CF44C44B6589}"/>
              </a:ext>
            </a:extLst>
          </p:cNvPr>
          <p:cNvSpPr/>
          <p:nvPr/>
        </p:nvSpPr>
        <p:spPr>
          <a:xfrm>
            <a:off x="3678610" y="4927774"/>
            <a:ext cx="4521201" cy="975723"/>
          </a:xfrm>
          <a:prstGeom prst="rect">
            <a:avLst/>
          </a:prstGeom>
          <a:solidFill>
            <a:srgbClr val="008AC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latin typeface="Gill Sans Light"/>
                <a:ea typeface="Gill Sans Light"/>
                <a:cs typeface="Gill Sans Light"/>
                <a:sym typeface="Gill Sans Light"/>
              </a:defRPr>
            </a:lvl1pPr>
          </a:lstStyle>
          <a:p>
            <a:pPr algn="ctr"/>
            <a:r>
              <a:rPr dirty="0">
                <a:latin typeface="Gill Sans Nova Light" panose="020B0302020104020203" pitchFamily="34" charset="0"/>
              </a:rPr>
              <a:t>NP-complete</a:t>
            </a:r>
          </a:p>
        </p:txBody>
      </p:sp>
      <p:sp>
        <p:nvSpPr>
          <p:cNvPr id="17" name="Oval 61">
            <a:extLst>
              <a:ext uri="{FF2B5EF4-FFF2-40B4-BE49-F238E27FC236}">
                <a16:creationId xmlns:a16="http://schemas.microsoft.com/office/drawing/2014/main" id="{7E2735D1-0385-4313-9569-5DC42928A352}"/>
              </a:ext>
            </a:extLst>
          </p:cNvPr>
          <p:cNvSpPr>
            <a:spLocks noChangeArrowheads="1"/>
          </p:cNvSpPr>
          <p:nvPr/>
        </p:nvSpPr>
        <p:spPr bwMode="auto">
          <a:xfrm>
            <a:off x="442956" y="1296479"/>
            <a:ext cx="548640" cy="54864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3">
            <a:extLst>
              <a:ext uri="{FF2B5EF4-FFF2-40B4-BE49-F238E27FC236}">
                <a16:creationId xmlns:a16="http://schemas.microsoft.com/office/drawing/2014/main" id="{8421445C-D6B0-46B4-B453-6C26AA94BA6F}"/>
              </a:ext>
            </a:extLst>
          </p:cNvPr>
          <p:cNvSpPr>
            <a:spLocks noEditPoints="1"/>
          </p:cNvSpPr>
          <p:nvPr/>
        </p:nvSpPr>
        <p:spPr bwMode="auto">
          <a:xfrm>
            <a:off x="534011" y="1404824"/>
            <a:ext cx="348663" cy="349816"/>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4734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P spid="12"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TSN correctness constraints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Rectangle 4">
            <a:extLst>
              <a:ext uri="{FF2B5EF4-FFF2-40B4-BE49-F238E27FC236}">
                <a16:creationId xmlns:a16="http://schemas.microsoft.com/office/drawing/2014/main" id="{BD08B345-C884-4237-9116-0CEF3CC743A5}"/>
              </a:ext>
            </a:extLst>
          </p:cNvPr>
          <p:cNvSpPr/>
          <p:nvPr/>
        </p:nvSpPr>
        <p:spPr>
          <a:xfrm>
            <a:off x="777666" y="4307612"/>
            <a:ext cx="11044670" cy="1569660"/>
          </a:xfrm>
          <a:prstGeom prst="rect">
            <a:avLst/>
          </a:prstGeom>
        </p:spPr>
        <p:txBody>
          <a:bodyPr wrap="square">
            <a:spAutoFit/>
          </a:bodyPr>
          <a:lstStyle/>
          <a:p>
            <a:r>
              <a:rPr lang="de-AT" dirty="0">
                <a:solidFill>
                  <a:srgbClr val="2C3E50"/>
                </a:solidFill>
                <a:latin typeface="Gill Sans Light"/>
              </a:rPr>
              <a:t>Silviu S. Craciunas, Ramon Serna Oliver, Martin </a:t>
            </a:r>
            <a:r>
              <a:rPr lang="de-AT" dirty="0" err="1">
                <a:solidFill>
                  <a:srgbClr val="2C3E50"/>
                </a:solidFill>
                <a:latin typeface="Gill Sans Light"/>
              </a:rPr>
              <a:t>Chmelik</a:t>
            </a:r>
            <a:r>
              <a:rPr lang="de-AT" dirty="0">
                <a:solidFill>
                  <a:srgbClr val="2C3E50"/>
                </a:solidFill>
                <a:latin typeface="Gill Sans Light"/>
              </a:rPr>
              <a:t>, and Wilfried Steiner </a:t>
            </a:r>
            <a:br>
              <a:rPr lang="de-AT" dirty="0">
                <a:solidFill>
                  <a:srgbClr val="2C3E50"/>
                </a:solidFill>
                <a:latin typeface="Gill Sans Light"/>
              </a:rPr>
            </a:br>
            <a:r>
              <a:rPr lang="de-AT" b="1" dirty="0">
                <a:solidFill>
                  <a:srgbClr val="2C3E50"/>
                </a:solidFill>
                <a:latin typeface="Gill Sans Light"/>
              </a:rPr>
              <a:t>Scheduling Real-Time Communication in IEEE 802.1Qbv Time Sensitive Networks</a:t>
            </a:r>
            <a:br>
              <a:rPr lang="de-AT" dirty="0">
                <a:latin typeface="Gill Sans Light"/>
              </a:rPr>
            </a:br>
            <a:r>
              <a:rPr lang="de-AT" dirty="0">
                <a:solidFill>
                  <a:srgbClr val="2C3E50"/>
                </a:solidFill>
                <a:latin typeface="Gill Sans Light"/>
              </a:rPr>
              <a:t>In </a:t>
            </a:r>
            <a:r>
              <a:rPr lang="de-AT" dirty="0" err="1">
                <a:solidFill>
                  <a:srgbClr val="2C3E50"/>
                </a:solidFill>
                <a:latin typeface="Gill Sans Light"/>
              </a:rPr>
              <a:t>Proc</a:t>
            </a:r>
            <a:r>
              <a:rPr lang="de-AT" dirty="0">
                <a:solidFill>
                  <a:srgbClr val="2C3E50"/>
                </a:solidFill>
                <a:latin typeface="Gill Sans Light"/>
              </a:rPr>
              <a:t>. 24th International Conference on Real-Time Networks and Systems (RTNS), 2016.</a:t>
            </a:r>
            <a:endParaRPr lang="de-AT" dirty="0">
              <a:latin typeface="Gill Sans Light"/>
            </a:endParaRPr>
          </a:p>
        </p:txBody>
      </p:sp>
      <p:sp>
        <p:nvSpPr>
          <p:cNvPr id="6" name="Rectangle 5">
            <a:extLst>
              <a:ext uri="{FF2B5EF4-FFF2-40B4-BE49-F238E27FC236}">
                <a16:creationId xmlns:a16="http://schemas.microsoft.com/office/drawing/2014/main" id="{D8A2A943-2E10-437C-AD32-8BA1E0DDADA2}"/>
              </a:ext>
            </a:extLst>
          </p:cNvPr>
          <p:cNvSpPr/>
          <p:nvPr/>
        </p:nvSpPr>
        <p:spPr>
          <a:xfrm>
            <a:off x="1565021" y="5372809"/>
            <a:ext cx="10103041" cy="461665"/>
          </a:xfrm>
          <a:prstGeom prst="rect">
            <a:avLst/>
          </a:prstGeom>
        </p:spPr>
        <p:txBody>
          <a:bodyPr wrap="square">
            <a:spAutoFit/>
          </a:bodyPr>
          <a:lstStyle/>
          <a:p>
            <a:r>
              <a:rPr lang="de-AT" dirty="0">
                <a:latin typeface="Gill Sans Light"/>
                <a:hlinkClick r:id="rId2"/>
              </a:rPr>
              <a:t>http://www.cs.uni-salzburg.at/~scraciunas/pdf/conferences/craciunas_rtns16.pdf</a:t>
            </a:r>
            <a:endParaRPr lang="de-AT" dirty="0">
              <a:latin typeface="Gill Sans Light"/>
            </a:endParaRPr>
          </a:p>
        </p:txBody>
      </p:sp>
      <p:pic>
        <p:nvPicPr>
          <p:cNvPr id="7" name="Picture 6">
            <a:extLst>
              <a:ext uri="{FF2B5EF4-FFF2-40B4-BE49-F238E27FC236}">
                <a16:creationId xmlns:a16="http://schemas.microsoft.com/office/drawing/2014/main" id="{9C5CE630-7BE7-460A-9DE5-C395FD748C02}"/>
              </a:ext>
            </a:extLst>
          </p:cNvPr>
          <p:cNvPicPr>
            <a:picLocks noChangeAspect="1"/>
          </p:cNvPicPr>
          <p:nvPr/>
        </p:nvPicPr>
        <p:blipFill>
          <a:blip r:embed="rId3"/>
          <a:stretch>
            <a:fillRect/>
          </a:stretch>
        </p:blipFill>
        <p:spPr>
          <a:xfrm>
            <a:off x="777666" y="1029792"/>
            <a:ext cx="4065662" cy="701526"/>
          </a:xfrm>
          <a:prstGeom prst="rect">
            <a:avLst/>
          </a:prstGeom>
        </p:spPr>
      </p:pic>
      <p:pic>
        <p:nvPicPr>
          <p:cNvPr id="10" name="Picture 9">
            <a:extLst>
              <a:ext uri="{FF2B5EF4-FFF2-40B4-BE49-F238E27FC236}">
                <a16:creationId xmlns:a16="http://schemas.microsoft.com/office/drawing/2014/main" id="{C0E23ABA-4657-4A9B-A950-D19F550576A9}"/>
              </a:ext>
            </a:extLst>
          </p:cNvPr>
          <p:cNvPicPr>
            <a:picLocks noChangeAspect="1"/>
          </p:cNvPicPr>
          <p:nvPr/>
        </p:nvPicPr>
        <p:blipFill>
          <a:blip r:embed="rId4"/>
          <a:stretch>
            <a:fillRect/>
          </a:stretch>
        </p:blipFill>
        <p:spPr>
          <a:xfrm>
            <a:off x="777666" y="2687977"/>
            <a:ext cx="3096344" cy="1271270"/>
          </a:xfrm>
          <a:prstGeom prst="rect">
            <a:avLst/>
          </a:prstGeom>
          <a:noFill/>
          <a:ln>
            <a:noFill/>
          </a:ln>
        </p:spPr>
      </p:pic>
      <p:pic>
        <p:nvPicPr>
          <p:cNvPr id="11" name="Picture 10">
            <a:extLst>
              <a:ext uri="{FF2B5EF4-FFF2-40B4-BE49-F238E27FC236}">
                <a16:creationId xmlns:a16="http://schemas.microsoft.com/office/drawing/2014/main" id="{271CBE5A-DF7E-403D-84D2-B0E8D37A2EC1}"/>
              </a:ext>
            </a:extLst>
          </p:cNvPr>
          <p:cNvPicPr>
            <a:picLocks noChangeAspect="1"/>
          </p:cNvPicPr>
          <p:nvPr/>
        </p:nvPicPr>
        <p:blipFill>
          <a:blip r:embed="rId5"/>
          <a:stretch>
            <a:fillRect/>
          </a:stretch>
        </p:blipFill>
        <p:spPr>
          <a:xfrm>
            <a:off x="7027058" y="1198384"/>
            <a:ext cx="4387276" cy="2405700"/>
          </a:xfrm>
          <a:prstGeom prst="rect">
            <a:avLst/>
          </a:prstGeom>
        </p:spPr>
      </p:pic>
      <p:pic>
        <p:nvPicPr>
          <p:cNvPr id="13" name="Picture 12">
            <a:extLst>
              <a:ext uri="{FF2B5EF4-FFF2-40B4-BE49-F238E27FC236}">
                <a16:creationId xmlns:a16="http://schemas.microsoft.com/office/drawing/2014/main" id="{AC8F2B9E-334F-44AD-BC32-990CB026B08B}"/>
              </a:ext>
            </a:extLst>
          </p:cNvPr>
          <p:cNvPicPr>
            <a:picLocks noChangeAspect="1"/>
          </p:cNvPicPr>
          <p:nvPr/>
        </p:nvPicPr>
        <p:blipFill>
          <a:blip r:embed="rId6"/>
          <a:stretch>
            <a:fillRect/>
          </a:stretch>
        </p:blipFill>
        <p:spPr>
          <a:xfrm>
            <a:off x="2710740" y="1896408"/>
            <a:ext cx="4065662" cy="782100"/>
          </a:xfrm>
          <a:prstGeom prst="rect">
            <a:avLst/>
          </a:prstGeom>
        </p:spPr>
      </p:pic>
    </p:spTree>
    <p:extLst>
      <p:ext uri="{BB962C8B-B14F-4D97-AF65-F5344CB8AC3E}">
        <p14:creationId xmlns:p14="http://schemas.microsoft.com/office/powerpoint/2010/main" val="5225282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584456-E97A-4479-B760-D4205F713B2D}"/>
              </a:ext>
            </a:extLst>
          </p:cNvPr>
          <p:cNvPicPr>
            <a:picLocks noChangeAspect="1"/>
          </p:cNvPicPr>
          <p:nvPr/>
        </p:nvPicPr>
        <p:blipFill>
          <a:blip r:embed="rId2">
            <a:alphaModFix amt="10000"/>
          </a:blip>
          <a:stretch>
            <a:fillRect/>
          </a:stretch>
        </p:blipFill>
        <p:spPr>
          <a:xfrm>
            <a:off x="643305" y="1573154"/>
            <a:ext cx="10785575" cy="3469845"/>
          </a:xfrm>
          <a:prstGeom prst="rect">
            <a:avLst/>
          </a:prstGeom>
        </p:spPr>
      </p:pic>
      <p:sp>
        <p:nvSpPr>
          <p:cNvPr id="80" name="Date Placeholder 1">
            <a:extLst>
              <a:ext uri="{FF2B5EF4-FFF2-40B4-BE49-F238E27FC236}">
                <a16:creationId xmlns:a16="http://schemas.microsoft.com/office/drawing/2014/main" id="{08A907CE-E167-4FEE-82A7-977389D40DAA}"/>
              </a:ext>
            </a:extLst>
          </p:cNvPr>
          <p:cNvSpPr txBox="1">
            <a:spLocks/>
          </p:cNvSpPr>
          <p:nvPr/>
        </p:nvSpPr>
        <p:spPr>
          <a:xfrm>
            <a:off x="507935" y="6357938"/>
            <a:ext cx="1411601" cy="247650"/>
          </a:xfrm>
          <a:prstGeom prst="rect">
            <a:avLst/>
          </a:prstGeom>
        </p:spPr>
        <p:txBody>
          <a:bodyPr vert="horz" lIns="0" tIns="0" rIns="0" bIns="0" rtlCol="0">
            <a:noAutofit/>
          </a:bodyPr>
          <a:lstStyle>
            <a:lvl1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spc="-13">
                <a:solidFill>
                  <a:schemeClr val="accent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300"/>
              </a:spcBef>
              <a:spcAft>
                <a:spcPts val="600"/>
              </a:spcAft>
              <a:buClr>
                <a:schemeClr val="accent1"/>
              </a:buClr>
              <a:buFont typeface="Arial" panose="020B0604020202020204" pitchFamily="34" charset="0"/>
              <a:buNone/>
              <a:defRPr sz="1800" kern="800">
                <a:solidFill>
                  <a:srgbClr val="000000"/>
                </a:solidFill>
                <a:latin typeface="Arial" panose="020B0604020202020204" pitchFamily="34" charset="0"/>
                <a:ea typeface="+mn-ea"/>
                <a:cs typeface="Arial" panose="020B0604020202020204" pitchFamily="34" charset="0"/>
              </a:defRPr>
            </a:lvl2pPr>
            <a:lvl3pPr marL="266700" indent="-266700" algn="l" defTabSz="1219170" rtl="0" eaLnBrk="1" latinLnBrk="0" hangingPunct="1">
              <a:spcBef>
                <a:spcPts val="300"/>
              </a:spcBef>
              <a:spcAft>
                <a:spcPts val="300"/>
              </a:spcAft>
              <a:buClr>
                <a:schemeClr val="accent1"/>
              </a:buClr>
              <a:buFont typeface="Arial" panose="020B0604020202020204" pitchFamily="34" charset="0"/>
              <a:buChar char="•"/>
              <a:defRPr sz="1600" kern="800">
                <a:solidFill>
                  <a:srgbClr val="000000"/>
                </a:solidFill>
                <a:latin typeface="Arial" panose="020B0604020202020204" pitchFamily="34" charset="0"/>
                <a:ea typeface="+mn-ea"/>
                <a:cs typeface="Arial" panose="020B0604020202020204" pitchFamily="34" charset="0"/>
              </a:defRPr>
            </a:lvl3pPr>
            <a:lvl4pPr marL="266700" indent="-266700" algn="l" defTabSz="1219170" rtl="0" eaLnBrk="1" latinLnBrk="0" hangingPunct="1">
              <a:spcBef>
                <a:spcPts val="600"/>
              </a:spcBef>
              <a:spcAft>
                <a:spcPts val="600"/>
              </a:spcAft>
              <a:buClr>
                <a:schemeClr val="accent1"/>
              </a:buClr>
              <a:buFont typeface="+mj-lt"/>
              <a:buAutoNum type="arabicPeriod"/>
              <a:defRPr sz="1600" kern="800">
                <a:solidFill>
                  <a:srgbClr val="000000"/>
                </a:solidFill>
                <a:latin typeface="Arial" panose="020B0604020202020204" pitchFamily="34" charset="0"/>
                <a:ea typeface="+mn-ea"/>
                <a:cs typeface="Arial" panose="020B0604020202020204" pitchFamily="34" charset="0"/>
              </a:defRPr>
            </a:lvl4pPr>
            <a:lvl5pPr marL="449263" indent="-182563" algn="l" defTabSz="1219170" rtl="0" eaLnBrk="1" latinLnBrk="0" hangingPunct="1">
              <a:spcBef>
                <a:spcPts val="300"/>
              </a:spcBef>
              <a:spcAft>
                <a:spcPts val="300"/>
              </a:spcAft>
              <a:buClr>
                <a:schemeClr val="accent1"/>
              </a:buClr>
              <a:buFont typeface="Symbol" panose="05050102010706020507" pitchFamily="18" charset="2"/>
              <a:buChar char="-"/>
              <a:defRPr sz="1400" kern="800" baseline="0">
                <a:solidFill>
                  <a:srgbClr val="000000"/>
                </a:solidFill>
                <a:latin typeface="Arial" panose="020B0604020202020204" pitchFamily="34" charset="0"/>
                <a:ea typeface="+mn-ea"/>
                <a:cs typeface="Arial" panose="020B0604020202020204" pitchFamily="34" charset="0"/>
              </a:defRPr>
            </a:lvl5pPr>
            <a:lvl6pPr marL="449263" indent="0" algn="l" defTabSz="1219170" rtl="0" eaLnBrk="1" latinLnBrk="0" hangingPunct="1">
              <a:spcBef>
                <a:spcPts val="300"/>
              </a:spcBef>
              <a:spcAft>
                <a:spcPts val="300"/>
              </a:spcAft>
              <a:buFont typeface="Arial" panose="020B0604020202020204" pitchFamily="34" charset="0"/>
              <a:buNone/>
              <a:defRPr sz="1400" kern="1200">
                <a:solidFill>
                  <a:schemeClr val="tx1"/>
                </a:solidFill>
                <a:latin typeface="+mn-lt"/>
                <a:ea typeface="+mn-ea"/>
                <a:cs typeface="+mn-cs"/>
              </a:defRPr>
            </a:lvl6pPr>
            <a:lvl7pPr marL="0" indent="0" algn="l" defTabSz="1219170" rtl="0" eaLnBrk="1" latinLnBrk="0" hangingPunct="1">
              <a:spcBef>
                <a:spcPts val="300"/>
              </a:spcBef>
              <a:spcAft>
                <a:spcPts val="300"/>
              </a:spcAft>
              <a:buFont typeface="Arial" panose="020B0604020202020204" pitchFamily="34" charset="0"/>
              <a:buNone/>
              <a:defRPr sz="1100" kern="1200">
                <a:solidFill>
                  <a:schemeClr val="tx1"/>
                </a:solidFill>
                <a:latin typeface="+mn-lt"/>
                <a:ea typeface="+mn-ea"/>
                <a:cs typeface="+mn-cs"/>
              </a:defRPr>
            </a:lvl7pPr>
            <a:lvl8pPr marL="266700" indent="-266700" algn="l" defTabSz="1219170" rtl="0" eaLnBrk="1" latinLnBrk="0" hangingPunct="1">
              <a:spcBef>
                <a:spcPts val="300"/>
              </a:spcBef>
              <a:spcAft>
                <a:spcPts val="600"/>
              </a:spcAft>
              <a:buClr>
                <a:schemeClr val="accent1"/>
              </a:buClr>
              <a:buSzPct val="100000"/>
              <a:buFontTx/>
              <a:buBlip>
                <a:blip r:embed="rId3"/>
              </a:buBlip>
              <a:defRPr sz="1600" kern="1200">
                <a:solidFill>
                  <a:schemeClr val="tx1"/>
                </a:solidFill>
                <a:latin typeface="+mn-lt"/>
                <a:ea typeface="+mn-ea"/>
                <a:cs typeface="+mn-cs"/>
              </a:defRPr>
            </a:lvl8pPr>
            <a:lvl9pPr marL="266700" indent="-266700" algn="l" defTabSz="1219170" rtl="0" eaLnBrk="1" latinLnBrk="0" hangingPunct="1">
              <a:spcBef>
                <a:spcPts val="300"/>
              </a:spcBef>
              <a:spcAft>
                <a:spcPts val="300"/>
              </a:spcAft>
              <a:buClr>
                <a:schemeClr val="accent1"/>
              </a:buClr>
              <a:buFont typeface="+mj-lt"/>
              <a:buAutoNum type="arabicPeriod"/>
              <a:defRPr sz="1100" kern="1200">
                <a:solidFill>
                  <a:schemeClr val="tx1"/>
                </a:solidFill>
                <a:latin typeface="+mn-lt"/>
                <a:ea typeface="+mn-ea"/>
                <a:cs typeface="+mn-cs"/>
              </a:defRPr>
            </a:lvl9pPr>
          </a:lstStyle>
          <a:p>
            <a:fld id="{AF415574-F0F9-433E-8187-C9E87FE81CF9}" type="datetime4">
              <a:rPr lang="en-US" sz="1100" smtClean="0">
                <a:solidFill>
                  <a:schemeClr val="tx1"/>
                </a:solidFill>
                <a:latin typeface="Gill Sans Nova Light" panose="020B0302020104020203" pitchFamily="34" charset="0"/>
              </a:rPr>
              <a:pPr/>
              <a:t>October 4, 2019</a:t>
            </a:fld>
            <a:endParaRPr lang="en-US" sz="1100" dirty="0">
              <a:solidFill>
                <a:schemeClr val="tx1"/>
              </a:solidFill>
              <a:latin typeface="Gill Sans Nova Light" panose="020B0302020104020203" pitchFamily="34" charset="0"/>
            </a:endParaRPr>
          </a:p>
        </p:txBody>
      </p:sp>
      <p:sp>
        <p:nvSpPr>
          <p:cNvPr id="82" name="Inhaltsplatzhalter 5">
            <a:extLst>
              <a:ext uri="{FF2B5EF4-FFF2-40B4-BE49-F238E27FC236}">
                <a16:creationId xmlns:a16="http://schemas.microsoft.com/office/drawing/2014/main" id="{2F00E773-3725-47F9-9280-9EEB65BCE4AC}"/>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tx1"/>
                </a:solidFill>
                <a:latin typeface="Gill Sans Nova Light" panose="020B0302020104020203" pitchFamily="34" charset="0"/>
              </a:rPr>
              <a:t>Copyright © </a:t>
            </a:r>
            <a:r>
              <a:rPr lang="en-US" altLang="de-DE" sz="1100" dirty="0" err="1">
                <a:solidFill>
                  <a:schemeClr val="tx1"/>
                </a:solidFill>
                <a:latin typeface="Gill Sans Nova Light" panose="020B0302020104020203" pitchFamily="34" charset="0"/>
              </a:rPr>
              <a:t>TTTech</a:t>
            </a:r>
            <a:r>
              <a:rPr lang="en-US" altLang="de-DE" sz="1100" dirty="0">
                <a:solidFill>
                  <a:schemeClr val="tx1"/>
                </a:solidFill>
                <a:latin typeface="Gill Sans Nova Light" panose="020B0302020104020203" pitchFamily="34" charset="0"/>
              </a:rPr>
              <a:t> </a:t>
            </a:r>
            <a:r>
              <a:rPr lang="en-US" altLang="de-DE" sz="1100" dirty="0" err="1">
                <a:solidFill>
                  <a:schemeClr val="tx1"/>
                </a:solidFill>
                <a:latin typeface="Gill Sans Nova Light" panose="020B0302020104020203" pitchFamily="34" charset="0"/>
              </a:rPr>
              <a:t>Computertechnik</a:t>
            </a:r>
            <a:r>
              <a:rPr lang="en-US" altLang="de-DE" sz="1100" dirty="0">
                <a:solidFill>
                  <a:schemeClr val="tx1"/>
                </a:solidFill>
                <a:latin typeface="Gill Sans Nova Light" panose="020B0302020104020203" pitchFamily="34" charset="0"/>
              </a:rPr>
              <a:t> AG. All rights reserved.</a:t>
            </a:r>
          </a:p>
        </p:txBody>
      </p:sp>
      <p:pic>
        <p:nvPicPr>
          <p:cNvPr id="7" name="Graphic 6" descr="Puzzle pieces">
            <a:extLst>
              <a:ext uri="{FF2B5EF4-FFF2-40B4-BE49-F238E27FC236}">
                <a16:creationId xmlns:a16="http://schemas.microsoft.com/office/drawing/2014/main" id="{E90E2F08-5CFA-42A6-BE61-FD55B41C8D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305" y="1573154"/>
            <a:ext cx="1276549" cy="1276549"/>
          </a:xfrm>
          <a:prstGeom prst="rect">
            <a:avLst/>
          </a:prstGeom>
        </p:spPr>
      </p:pic>
      <p:sp>
        <p:nvSpPr>
          <p:cNvPr id="28" name="Optimize schedule with respect to certain properties…">
            <a:extLst>
              <a:ext uri="{FF2B5EF4-FFF2-40B4-BE49-F238E27FC236}">
                <a16:creationId xmlns:a16="http://schemas.microsoft.com/office/drawing/2014/main" id="{892704CB-3CE9-40D9-AEFC-D2EBE83BDE64}"/>
              </a:ext>
            </a:extLst>
          </p:cNvPr>
          <p:cNvSpPr txBox="1"/>
          <p:nvPr/>
        </p:nvSpPr>
        <p:spPr>
          <a:xfrm>
            <a:off x="715680" y="2852738"/>
            <a:ext cx="10760637"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de-AT" sz="3200" dirty="0">
                <a:latin typeface="Gill Sans Nova Light" panose="020B0302020104020203" pitchFamily="34" charset="0"/>
              </a:rPr>
              <a:t>The </a:t>
            </a:r>
            <a:r>
              <a:rPr lang="de-AT" sz="3200" dirty="0" err="1">
                <a:latin typeface="Gill Sans Nova Light" panose="020B0302020104020203" pitchFamily="34" charset="0"/>
              </a:rPr>
              <a:t>question</a:t>
            </a:r>
            <a:r>
              <a:rPr lang="de-AT" sz="3200" dirty="0">
                <a:latin typeface="Gill Sans Nova Light" panose="020B0302020104020203" pitchFamily="34" charset="0"/>
              </a:rPr>
              <a:t> </a:t>
            </a:r>
            <a:r>
              <a:rPr lang="de-AT" sz="3200" dirty="0" err="1">
                <a:latin typeface="Gill Sans Nova Light" panose="020B0302020104020203" pitchFamily="34" charset="0"/>
              </a:rPr>
              <a:t>is</a:t>
            </a:r>
            <a:r>
              <a:rPr lang="de-AT" sz="3200" dirty="0">
                <a:latin typeface="Gill Sans Nova Light" panose="020B0302020104020203" pitchFamily="34" charset="0"/>
              </a:rPr>
              <a:t> </a:t>
            </a:r>
            <a:r>
              <a:rPr lang="de-AT" sz="3200" dirty="0" err="1">
                <a:latin typeface="Gill Sans Nova Light" panose="020B0302020104020203" pitchFamily="34" charset="0"/>
              </a:rPr>
              <a:t>now</a:t>
            </a:r>
            <a:r>
              <a:rPr lang="de-AT" sz="3200" dirty="0">
                <a:latin typeface="Gill Sans Nova Light" panose="020B0302020104020203" pitchFamily="34" charset="0"/>
              </a:rPr>
              <a:t>, </a:t>
            </a:r>
            <a:r>
              <a:rPr lang="de-AT" sz="3200" dirty="0" err="1">
                <a:latin typeface="Gill Sans Nova Light" panose="020B0302020104020203" pitchFamily="34" charset="0"/>
              </a:rPr>
              <a:t>how</a:t>
            </a:r>
            <a:r>
              <a:rPr lang="de-AT" sz="3200" dirty="0">
                <a:latin typeface="Gill Sans Nova Light" panose="020B0302020104020203" pitchFamily="34" charset="0"/>
              </a:rPr>
              <a:t> do </a:t>
            </a:r>
            <a:r>
              <a:rPr lang="de-AT" sz="3200" dirty="0" err="1">
                <a:latin typeface="Gill Sans Nova Light" panose="020B0302020104020203" pitchFamily="34" charset="0"/>
              </a:rPr>
              <a:t>we</a:t>
            </a:r>
            <a:r>
              <a:rPr lang="de-AT" sz="3200" dirty="0">
                <a:latin typeface="Gill Sans Nova Light" panose="020B0302020104020203" pitchFamily="34" charset="0"/>
              </a:rPr>
              <a:t> </a:t>
            </a:r>
            <a:r>
              <a:rPr lang="de-AT" sz="3200" dirty="0" err="1">
                <a:latin typeface="Gill Sans Nova Light" panose="020B0302020104020203" pitchFamily="34" charset="0"/>
              </a:rPr>
              <a:t>generate</a:t>
            </a:r>
            <a:r>
              <a:rPr lang="de-AT" sz="3200" dirty="0">
                <a:latin typeface="Gill Sans Nova Light" panose="020B0302020104020203" pitchFamily="34" charset="0"/>
              </a:rPr>
              <a:t> such a </a:t>
            </a:r>
            <a:r>
              <a:rPr lang="de-AT" sz="3200" dirty="0" err="1">
                <a:latin typeface="Gill Sans Nova Light" panose="020B0302020104020203" pitchFamily="34" charset="0"/>
              </a:rPr>
              <a:t>correct</a:t>
            </a:r>
            <a:r>
              <a:rPr lang="de-AT" sz="3200" dirty="0">
                <a:latin typeface="Gill Sans Nova Light" panose="020B0302020104020203" pitchFamily="34" charset="0"/>
              </a:rPr>
              <a:t> </a:t>
            </a:r>
            <a:r>
              <a:rPr lang="de-AT" sz="3200" dirty="0" err="1">
                <a:latin typeface="Gill Sans Nova Light" panose="020B0302020104020203" pitchFamily="34" charset="0"/>
              </a:rPr>
              <a:t>schedule</a:t>
            </a:r>
            <a:r>
              <a:rPr lang="de-AT" sz="3200" dirty="0">
                <a:latin typeface="Gill Sans Nova Light" panose="020B0302020104020203" pitchFamily="34" charset="0"/>
              </a:rPr>
              <a:t>?</a:t>
            </a:r>
          </a:p>
          <a:p>
            <a:pPr>
              <a:defRPr sz="3300">
                <a:solidFill>
                  <a:srgbClr val="414141"/>
                </a:solidFill>
                <a:latin typeface="Gill Sans Light"/>
                <a:ea typeface="Gill Sans Light"/>
                <a:cs typeface="Gill Sans Light"/>
                <a:sym typeface="Gill Sans Light"/>
              </a:defRPr>
            </a:pPr>
            <a:endParaRPr lang="de-AT" sz="3200" dirty="0">
              <a:latin typeface="Gill Sans Nova Light" panose="020B0302020104020203" pitchFamily="34" charset="0"/>
            </a:endParaRPr>
          </a:p>
          <a:p>
            <a:pPr>
              <a:defRPr sz="3300">
                <a:solidFill>
                  <a:srgbClr val="414141"/>
                </a:solidFill>
                <a:latin typeface="Gill Sans Light"/>
                <a:ea typeface="Gill Sans Light"/>
                <a:cs typeface="Gill Sans Light"/>
                <a:sym typeface="Gill Sans Light"/>
              </a:defRPr>
            </a:pPr>
            <a:r>
              <a:rPr lang="de-AT" sz="3200" dirty="0" err="1">
                <a:latin typeface="Gill Sans Nova Light" panose="020B0302020104020203" pitchFamily="34" charset="0"/>
              </a:rPr>
              <a:t>How</a:t>
            </a:r>
            <a:r>
              <a:rPr lang="de-AT" sz="3200" dirty="0">
                <a:latin typeface="Gill Sans Nova Light" panose="020B0302020104020203" pitchFamily="34" charset="0"/>
              </a:rPr>
              <a:t> </a:t>
            </a:r>
            <a:r>
              <a:rPr lang="de-AT" sz="3200" dirty="0" err="1">
                <a:latin typeface="Gill Sans Nova Light" panose="020B0302020104020203" pitchFamily="34" charset="0"/>
              </a:rPr>
              <a:t>complex</a:t>
            </a:r>
            <a:r>
              <a:rPr lang="de-AT" sz="3200" dirty="0">
                <a:latin typeface="Gill Sans Nova Light" panose="020B0302020104020203" pitchFamily="34" charset="0"/>
              </a:rPr>
              <a:t> </a:t>
            </a:r>
            <a:r>
              <a:rPr lang="de-AT" sz="3200" dirty="0" err="1">
                <a:latin typeface="Gill Sans Nova Light" panose="020B0302020104020203" pitchFamily="34" charset="0"/>
              </a:rPr>
              <a:t>is</a:t>
            </a:r>
            <a:r>
              <a:rPr lang="de-AT" sz="3200" dirty="0">
                <a:latin typeface="Gill Sans Nova Light" panose="020B0302020104020203" pitchFamily="34" charset="0"/>
              </a:rPr>
              <a:t> </a:t>
            </a:r>
            <a:r>
              <a:rPr lang="de-AT" sz="3200" dirty="0" err="1">
                <a:latin typeface="Gill Sans Nova Light" panose="020B0302020104020203" pitchFamily="34" charset="0"/>
              </a:rPr>
              <a:t>the</a:t>
            </a:r>
            <a:r>
              <a:rPr lang="de-AT" sz="3200" dirty="0">
                <a:latin typeface="Gill Sans Nova Light" panose="020B0302020104020203" pitchFamily="34" charset="0"/>
              </a:rPr>
              <a:t> </a:t>
            </a:r>
            <a:r>
              <a:rPr lang="de-AT" sz="3200" dirty="0" err="1">
                <a:latin typeface="Gill Sans Nova Light" panose="020B0302020104020203" pitchFamily="34" charset="0"/>
              </a:rPr>
              <a:t>schedule</a:t>
            </a:r>
            <a:r>
              <a:rPr lang="de-AT" sz="3200" dirty="0">
                <a:latin typeface="Gill Sans Nova Light" panose="020B0302020104020203" pitchFamily="34" charset="0"/>
              </a:rPr>
              <a:t> </a:t>
            </a:r>
            <a:r>
              <a:rPr lang="de-AT" sz="3200" dirty="0" err="1">
                <a:latin typeface="Gill Sans Nova Light" panose="020B0302020104020203" pitchFamily="34" charset="0"/>
              </a:rPr>
              <a:t>generation</a:t>
            </a:r>
            <a:r>
              <a:rPr lang="de-AT" sz="3200" dirty="0">
                <a:latin typeface="Gill Sans Nova Light" panose="020B0302020104020203" pitchFamily="34" charset="0"/>
              </a:rPr>
              <a:t>? Can </a:t>
            </a:r>
            <a:r>
              <a:rPr lang="de-AT" sz="3200" dirty="0" err="1">
                <a:latin typeface="Gill Sans Nova Light" panose="020B0302020104020203" pitchFamily="34" charset="0"/>
              </a:rPr>
              <a:t>we</a:t>
            </a:r>
            <a:r>
              <a:rPr lang="de-AT" sz="3200" dirty="0">
                <a:latin typeface="Gill Sans Nova Light" panose="020B0302020104020203" pitchFamily="34" charset="0"/>
              </a:rPr>
              <a:t> do </a:t>
            </a:r>
            <a:r>
              <a:rPr lang="de-AT" sz="3200" dirty="0" err="1">
                <a:latin typeface="Gill Sans Nova Light" panose="020B0302020104020203" pitchFamily="34" charset="0"/>
              </a:rPr>
              <a:t>it</a:t>
            </a:r>
            <a:r>
              <a:rPr lang="de-AT" sz="3200" dirty="0">
                <a:latin typeface="Gill Sans Nova Light" panose="020B0302020104020203" pitchFamily="34" charset="0"/>
              </a:rPr>
              <a:t> </a:t>
            </a:r>
            <a:r>
              <a:rPr lang="de-AT" sz="3200" dirty="0" err="1">
                <a:latin typeface="Gill Sans Nova Light" panose="020B0302020104020203" pitchFamily="34" charset="0"/>
              </a:rPr>
              <a:t>efficently</a:t>
            </a:r>
            <a:r>
              <a:rPr lang="de-AT" sz="3200" dirty="0">
                <a:latin typeface="Gill Sans Nova Light" panose="020B0302020104020203" pitchFamily="34" charset="0"/>
              </a:rPr>
              <a:t>?</a:t>
            </a:r>
            <a:endParaRPr lang="en-US" sz="3200" dirty="0">
              <a:latin typeface="Gill Sans Nova Light" panose="020B0302020104020203" pitchFamily="34" charset="0"/>
            </a:endParaRPr>
          </a:p>
        </p:txBody>
      </p:sp>
      <p:sp>
        <p:nvSpPr>
          <p:cNvPr id="4" name="Rectangle 3">
            <a:extLst>
              <a:ext uri="{FF2B5EF4-FFF2-40B4-BE49-F238E27FC236}">
                <a16:creationId xmlns:a16="http://schemas.microsoft.com/office/drawing/2014/main" id="{AD01F64F-FA71-4C23-8705-5CDB10E27FEC}"/>
              </a:ext>
            </a:extLst>
          </p:cNvPr>
          <p:cNvSpPr/>
          <p:nvPr/>
        </p:nvSpPr>
        <p:spPr>
          <a:xfrm>
            <a:off x="2122929" y="1984372"/>
            <a:ext cx="8665847" cy="600164"/>
          </a:xfrm>
          <a:prstGeom prst="rect">
            <a:avLst/>
          </a:prstGeom>
        </p:spPr>
        <p:txBody>
          <a:bodyPr wrap="square">
            <a:spAutoFit/>
          </a:bodyPr>
          <a:lstStyle/>
          <a:p>
            <a:pPr>
              <a:defRPr sz="3300">
                <a:solidFill>
                  <a:srgbClr val="414141"/>
                </a:solidFill>
                <a:latin typeface="Gill Sans Light"/>
                <a:ea typeface="Gill Sans Light"/>
                <a:cs typeface="Gill Sans Light"/>
                <a:sym typeface="Gill Sans Light"/>
              </a:defRPr>
            </a:pPr>
            <a:r>
              <a:rPr lang="de-AT" dirty="0" err="1">
                <a:latin typeface="Gill Sans Nova Light" panose="020B0302020104020203" pitchFamily="34" charset="0"/>
              </a:rPr>
              <a:t>We</a:t>
            </a:r>
            <a:r>
              <a:rPr lang="de-AT" dirty="0">
                <a:latin typeface="Gill Sans Nova Light" panose="020B0302020104020203" pitchFamily="34" charset="0"/>
              </a:rPr>
              <a:t> </a:t>
            </a:r>
            <a:r>
              <a:rPr lang="de-AT" dirty="0" err="1">
                <a:latin typeface="Gill Sans Nova Light" panose="020B0302020104020203" pitchFamily="34" charset="0"/>
              </a:rPr>
              <a:t>have</a:t>
            </a:r>
            <a:r>
              <a:rPr lang="de-AT" dirty="0">
                <a:latin typeface="Gill Sans Nova Light" panose="020B0302020104020203" pitchFamily="34" charset="0"/>
              </a:rPr>
              <a:t> </a:t>
            </a:r>
            <a:r>
              <a:rPr lang="de-AT" dirty="0" err="1">
                <a:latin typeface="Gill Sans Nova Light" panose="020B0302020104020203" pitchFamily="34" charset="0"/>
              </a:rPr>
              <a:t>seen</a:t>
            </a:r>
            <a:r>
              <a:rPr lang="de-AT" dirty="0">
                <a:latin typeface="Gill Sans Nova Light" panose="020B0302020104020203" pitchFamily="34" charset="0"/>
              </a:rPr>
              <a:t> </a:t>
            </a:r>
            <a:r>
              <a:rPr lang="de-AT" dirty="0" err="1">
                <a:latin typeface="Gill Sans Nova Light" panose="020B0302020104020203" pitchFamily="34" charset="0"/>
              </a:rPr>
              <a:t>what</a:t>
            </a:r>
            <a:r>
              <a:rPr lang="de-AT" dirty="0">
                <a:latin typeface="Gill Sans Nova Light" panose="020B0302020104020203" pitchFamily="34" charset="0"/>
              </a:rPr>
              <a:t> </a:t>
            </a:r>
            <a:r>
              <a:rPr lang="de-AT" dirty="0" err="1">
                <a:latin typeface="Gill Sans Nova Light" panose="020B0302020104020203" pitchFamily="34" charset="0"/>
              </a:rPr>
              <a:t>constitutes</a:t>
            </a:r>
            <a:r>
              <a:rPr lang="de-AT" dirty="0">
                <a:latin typeface="Gill Sans Nova Light" panose="020B0302020104020203" pitchFamily="34" charset="0"/>
              </a:rPr>
              <a:t> a </a:t>
            </a:r>
            <a:r>
              <a:rPr lang="de-AT" dirty="0" err="1">
                <a:latin typeface="Gill Sans Nova Light" panose="020B0302020104020203" pitchFamily="34" charset="0"/>
              </a:rPr>
              <a:t>correct</a:t>
            </a:r>
            <a:r>
              <a:rPr lang="de-AT" dirty="0">
                <a:latin typeface="Gill Sans Nova Light" panose="020B0302020104020203" pitchFamily="34" charset="0"/>
              </a:rPr>
              <a:t> </a:t>
            </a:r>
            <a:r>
              <a:rPr lang="de-AT" dirty="0" err="1">
                <a:latin typeface="Gill Sans Nova Light" panose="020B0302020104020203" pitchFamily="34" charset="0"/>
              </a:rPr>
              <a:t>schedule</a:t>
            </a:r>
            <a:r>
              <a:rPr lang="de-AT" dirty="0">
                <a:latin typeface="Gill Sans Nova Light" panose="020B0302020104020203" pitchFamily="34" charset="0"/>
              </a:rPr>
              <a:t>. </a:t>
            </a:r>
          </a:p>
        </p:txBody>
      </p:sp>
    </p:spTree>
    <p:extLst>
      <p:ext uri="{BB962C8B-B14F-4D97-AF65-F5344CB8AC3E}">
        <p14:creationId xmlns:p14="http://schemas.microsoft.com/office/powerpoint/2010/main" val="2421475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Nova Light" panose="020B0302020104020203" pitchFamily="34" charset="0"/>
              </a:rPr>
              <a:t>October 4, 2019</a:t>
            </a:fld>
            <a:endParaRPr lang="en-US" sz="1100">
              <a:latin typeface="Gill Sans Nova Light" panose="020B0302020104020203" pitchFamily="34" charset="0"/>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p:txBody>
          <a:bodyPr/>
          <a:lstStyle/>
          <a:p>
            <a:r>
              <a:rPr lang="en-US" sz="3200">
                <a:latin typeface="Gill Sans Nova Light" panose="020B0302020104020203" pitchFamily="34" charset="0"/>
              </a:rPr>
              <a:t>SMT/OMT-based scheduling</a:t>
            </a:r>
          </a:p>
        </p:txBody>
      </p:sp>
      <p:sp>
        <p:nvSpPr>
          <p:cNvPr id="5" name="Optimize schedule with respect to certain properties…">
            <a:extLst>
              <a:ext uri="{FF2B5EF4-FFF2-40B4-BE49-F238E27FC236}">
                <a16:creationId xmlns:a16="http://schemas.microsoft.com/office/drawing/2014/main" id="{9CD0733D-217B-4260-AE30-6A42C2DCDF8F}"/>
              </a:ext>
            </a:extLst>
          </p:cNvPr>
          <p:cNvSpPr txBox="1"/>
          <p:nvPr/>
        </p:nvSpPr>
        <p:spPr>
          <a:xfrm>
            <a:off x="495699" y="3512229"/>
            <a:ext cx="8712968"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400" dirty="0">
                <a:latin typeface="Gill Sans Nova Light" panose="020B0302020104020203" pitchFamily="34" charset="0"/>
              </a:rPr>
              <a:t>Formalization of technology, communication and user constraints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400" dirty="0">
                <a:latin typeface="Gill Sans Nova Light" panose="020B0302020104020203" pitchFamily="34" charset="0"/>
              </a:rPr>
              <a:t>Optimal scheduler</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400" dirty="0">
                <a:latin typeface="Gill Sans Nova Light" panose="020B0302020104020203" pitchFamily="34" charset="0"/>
              </a:rPr>
              <a:t>Feasible/Optimal schedule</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400" dirty="0">
                <a:latin typeface="Gill Sans Nova Light" panose="020B0302020104020203" pitchFamily="34" charset="0"/>
              </a:rPr>
              <a:t>Easily extendable for new constraints</a:t>
            </a:r>
          </a:p>
          <a:p>
            <a:pPr marL="342900" indent="-342900">
              <a:buFont typeface="Arial" panose="020B0604020202020204" pitchFamily="34" charset="0"/>
              <a:buChar char="•"/>
              <a:defRPr sz="3300">
                <a:solidFill>
                  <a:srgbClr val="414141"/>
                </a:solidFill>
                <a:latin typeface="Gill Sans Light"/>
                <a:ea typeface="Gill Sans Light"/>
                <a:cs typeface="Gill Sans Light"/>
                <a:sym typeface="Gill Sans Light"/>
              </a:defRPr>
            </a:pPr>
            <a:r>
              <a:rPr lang="en-US" sz="2400" dirty="0">
                <a:latin typeface="Gill Sans Nova Light" panose="020B0302020104020203" pitchFamily="34" charset="0"/>
              </a:rPr>
              <a:t>A lot of solvers and a very active community</a:t>
            </a:r>
          </a:p>
        </p:txBody>
      </p:sp>
      <p:pic>
        <p:nvPicPr>
          <p:cNvPr id="6" name="Image" descr="Image">
            <a:extLst>
              <a:ext uri="{FF2B5EF4-FFF2-40B4-BE49-F238E27FC236}">
                <a16:creationId xmlns:a16="http://schemas.microsoft.com/office/drawing/2014/main" id="{CD5BC16B-B931-44D9-901A-1CFC8ABE52B1}"/>
              </a:ext>
            </a:extLst>
          </p:cNvPr>
          <p:cNvPicPr>
            <a:picLocks noChangeAspect="1"/>
          </p:cNvPicPr>
          <p:nvPr/>
        </p:nvPicPr>
        <p:blipFill>
          <a:blip r:embed="rId2"/>
          <a:stretch>
            <a:fillRect/>
          </a:stretch>
        </p:blipFill>
        <p:spPr>
          <a:xfrm>
            <a:off x="6537492" y="1510689"/>
            <a:ext cx="633732" cy="229045"/>
          </a:xfrm>
          <a:prstGeom prst="rect">
            <a:avLst/>
          </a:prstGeom>
          <a:ln w="12700" cap="flat">
            <a:noFill/>
            <a:miter lim="400000"/>
          </a:ln>
          <a:effectLst/>
        </p:spPr>
      </p:pic>
      <p:pic>
        <p:nvPicPr>
          <p:cNvPr id="7" name="Image" descr="Image">
            <a:extLst>
              <a:ext uri="{FF2B5EF4-FFF2-40B4-BE49-F238E27FC236}">
                <a16:creationId xmlns:a16="http://schemas.microsoft.com/office/drawing/2014/main" id="{8F197F75-0E2F-4492-8ABF-417C8EF8EB09}"/>
              </a:ext>
            </a:extLst>
          </p:cNvPr>
          <p:cNvPicPr>
            <a:picLocks noChangeAspect="1"/>
          </p:cNvPicPr>
          <p:nvPr/>
        </p:nvPicPr>
        <p:blipFill>
          <a:blip r:embed="rId3"/>
          <a:stretch>
            <a:fillRect/>
          </a:stretch>
        </p:blipFill>
        <p:spPr>
          <a:xfrm>
            <a:off x="7433820" y="1499671"/>
            <a:ext cx="402137" cy="231433"/>
          </a:xfrm>
          <a:prstGeom prst="rect">
            <a:avLst/>
          </a:prstGeom>
          <a:ln w="12700" cap="flat">
            <a:noFill/>
            <a:miter lim="400000"/>
          </a:ln>
          <a:effectLst/>
        </p:spPr>
      </p:pic>
      <p:sp>
        <p:nvSpPr>
          <p:cNvPr id="8" name="satisfiability of logical formulas in first-order formulation">
            <a:extLst>
              <a:ext uri="{FF2B5EF4-FFF2-40B4-BE49-F238E27FC236}">
                <a16:creationId xmlns:a16="http://schemas.microsoft.com/office/drawing/2014/main" id="{74D00763-E4F1-46C9-BF45-C528892C665F}"/>
              </a:ext>
            </a:extLst>
          </p:cNvPr>
          <p:cNvSpPr txBox="1"/>
          <p:nvPr/>
        </p:nvSpPr>
        <p:spPr>
          <a:xfrm>
            <a:off x="4151785" y="1087369"/>
            <a:ext cx="5588261"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satisfiability of logical formulas in first-order formulation</a:t>
            </a:r>
          </a:p>
        </p:txBody>
      </p:sp>
      <p:sp>
        <p:nvSpPr>
          <p:cNvPr id="9" name="background theories">
            <a:extLst>
              <a:ext uri="{FF2B5EF4-FFF2-40B4-BE49-F238E27FC236}">
                <a16:creationId xmlns:a16="http://schemas.microsoft.com/office/drawing/2014/main" id="{6BB9CAE9-25E5-4002-BE1E-1C70A0FA0BB1}"/>
              </a:ext>
            </a:extLst>
          </p:cNvPr>
          <p:cNvSpPr txBox="1"/>
          <p:nvPr/>
        </p:nvSpPr>
        <p:spPr>
          <a:xfrm>
            <a:off x="4151784" y="1400848"/>
            <a:ext cx="2129942"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background theories</a:t>
            </a:r>
          </a:p>
        </p:txBody>
      </p:sp>
      <p:sp>
        <p:nvSpPr>
          <p:cNvPr id="10" name="variables">
            <a:extLst>
              <a:ext uri="{FF2B5EF4-FFF2-40B4-BE49-F238E27FC236}">
                <a16:creationId xmlns:a16="http://schemas.microsoft.com/office/drawing/2014/main" id="{64604C73-043C-47D9-883E-48AA58D98E8B}"/>
              </a:ext>
            </a:extLst>
          </p:cNvPr>
          <p:cNvSpPr txBox="1"/>
          <p:nvPr/>
        </p:nvSpPr>
        <p:spPr>
          <a:xfrm>
            <a:off x="4151784" y="1714327"/>
            <a:ext cx="942566"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variables</a:t>
            </a:r>
          </a:p>
        </p:txBody>
      </p:sp>
      <p:sp>
        <p:nvSpPr>
          <p:cNvPr id="11" name="logical symbols">
            <a:extLst>
              <a:ext uri="{FF2B5EF4-FFF2-40B4-BE49-F238E27FC236}">
                <a16:creationId xmlns:a16="http://schemas.microsoft.com/office/drawing/2014/main" id="{5CA344CC-453A-4366-8E7A-43EF416303D0}"/>
              </a:ext>
            </a:extLst>
          </p:cNvPr>
          <p:cNvSpPr txBox="1"/>
          <p:nvPr/>
        </p:nvSpPr>
        <p:spPr>
          <a:xfrm>
            <a:off x="4151785" y="2027806"/>
            <a:ext cx="1560427"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logical symbols</a:t>
            </a:r>
          </a:p>
        </p:txBody>
      </p:sp>
      <p:sp>
        <p:nvSpPr>
          <p:cNvPr id="12" name="non-logical symbols">
            <a:extLst>
              <a:ext uri="{FF2B5EF4-FFF2-40B4-BE49-F238E27FC236}">
                <a16:creationId xmlns:a16="http://schemas.microsoft.com/office/drawing/2014/main" id="{192D58E5-A3C5-48AC-A2FE-063344A3D4CA}"/>
              </a:ext>
            </a:extLst>
          </p:cNvPr>
          <p:cNvSpPr txBox="1"/>
          <p:nvPr/>
        </p:nvSpPr>
        <p:spPr>
          <a:xfrm>
            <a:off x="4151784" y="2341285"/>
            <a:ext cx="2028504"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non-logical symbols</a:t>
            </a:r>
          </a:p>
        </p:txBody>
      </p:sp>
      <p:sp>
        <p:nvSpPr>
          <p:cNvPr id="13" name="quantifiers">
            <a:extLst>
              <a:ext uri="{FF2B5EF4-FFF2-40B4-BE49-F238E27FC236}">
                <a16:creationId xmlns:a16="http://schemas.microsoft.com/office/drawing/2014/main" id="{DA865006-C127-49C5-B793-25AA892F977C}"/>
              </a:ext>
            </a:extLst>
          </p:cNvPr>
          <p:cNvSpPr txBox="1"/>
          <p:nvPr/>
        </p:nvSpPr>
        <p:spPr>
          <a:xfrm>
            <a:off x="4151785" y="2654764"/>
            <a:ext cx="1124347"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a:latin typeface="Gill Sans Nova Light" panose="020B0302020104020203" pitchFamily="34" charset="0"/>
              </a:rPr>
              <a:t>quantifiers</a:t>
            </a:r>
          </a:p>
        </p:txBody>
      </p:sp>
      <p:pic>
        <p:nvPicPr>
          <p:cNvPr id="14" name="Image" descr="Image">
            <a:extLst>
              <a:ext uri="{FF2B5EF4-FFF2-40B4-BE49-F238E27FC236}">
                <a16:creationId xmlns:a16="http://schemas.microsoft.com/office/drawing/2014/main" id="{04195675-5B3A-4C1F-B83F-9ECCB2BAA589}"/>
              </a:ext>
            </a:extLst>
          </p:cNvPr>
          <p:cNvPicPr>
            <a:picLocks noChangeAspect="1"/>
          </p:cNvPicPr>
          <p:nvPr/>
        </p:nvPicPr>
        <p:blipFill>
          <a:blip r:embed="rId4"/>
          <a:stretch>
            <a:fillRect/>
          </a:stretch>
        </p:blipFill>
        <p:spPr>
          <a:xfrm>
            <a:off x="5163141" y="1842237"/>
            <a:ext cx="1560465" cy="179363"/>
          </a:xfrm>
          <a:prstGeom prst="rect">
            <a:avLst/>
          </a:prstGeom>
          <a:ln w="12700" cap="flat">
            <a:noFill/>
            <a:miter lim="400000"/>
          </a:ln>
          <a:effectLst/>
        </p:spPr>
      </p:pic>
      <p:pic>
        <p:nvPicPr>
          <p:cNvPr id="15" name="Image" descr="Image">
            <a:extLst>
              <a:ext uri="{FF2B5EF4-FFF2-40B4-BE49-F238E27FC236}">
                <a16:creationId xmlns:a16="http://schemas.microsoft.com/office/drawing/2014/main" id="{4A9706D3-3F57-4CED-A3C5-4688A1DB7D59}"/>
              </a:ext>
            </a:extLst>
          </p:cNvPr>
          <p:cNvPicPr>
            <a:picLocks noChangeAspect="1"/>
          </p:cNvPicPr>
          <p:nvPr/>
        </p:nvPicPr>
        <p:blipFill>
          <a:blip r:embed="rId5"/>
          <a:stretch>
            <a:fillRect/>
          </a:stretch>
        </p:blipFill>
        <p:spPr>
          <a:xfrm>
            <a:off x="5796469" y="2107885"/>
            <a:ext cx="1180653" cy="271058"/>
          </a:xfrm>
          <a:prstGeom prst="rect">
            <a:avLst/>
          </a:prstGeom>
          <a:ln w="12700" cap="flat">
            <a:noFill/>
            <a:miter lim="400000"/>
          </a:ln>
          <a:effectLst/>
        </p:spPr>
      </p:pic>
      <p:pic>
        <p:nvPicPr>
          <p:cNvPr id="16" name="Image" descr="Image">
            <a:extLst>
              <a:ext uri="{FF2B5EF4-FFF2-40B4-BE49-F238E27FC236}">
                <a16:creationId xmlns:a16="http://schemas.microsoft.com/office/drawing/2014/main" id="{6350EA77-3235-4204-83BE-AAAFC47E646F}"/>
              </a:ext>
            </a:extLst>
          </p:cNvPr>
          <p:cNvPicPr>
            <a:picLocks noChangeAspect="1"/>
          </p:cNvPicPr>
          <p:nvPr/>
        </p:nvPicPr>
        <p:blipFill>
          <a:blip r:embed="rId6"/>
          <a:stretch>
            <a:fillRect/>
          </a:stretch>
        </p:blipFill>
        <p:spPr>
          <a:xfrm>
            <a:off x="5388073" y="2798094"/>
            <a:ext cx="416785" cy="246716"/>
          </a:xfrm>
          <a:prstGeom prst="rect">
            <a:avLst/>
          </a:prstGeom>
          <a:ln w="12700" cap="flat">
            <a:noFill/>
            <a:miter lim="400000"/>
          </a:ln>
          <a:effectLst/>
        </p:spPr>
      </p:pic>
      <p:pic>
        <p:nvPicPr>
          <p:cNvPr id="17" name="Image" descr="Image">
            <a:extLst>
              <a:ext uri="{FF2B5EF4-FFF2-40B4-BE49-F238E27FC236}">
                <a16:creationId xmlns:a16="http://schemas.microsoft.com/office/drawing/2014/main" id="{0AA194DD-082E-49A6-9D31-543AEDE9C66F}"/>
              </a:ext>
            </a:extLst>
          </p:cNvPr>
          <p:cNvPicPr>
            <a:picLocks noChangeAspect="1"/>
          </p:cNvPicPr>
          <p:nvPr/>
        </p:nvPicPr>
        <p:blipFill>
          <a:blip r:embed="rId7"/>
          <a:stretch>
            <a:fillRect/>
          </a:stretch>
        </p:blipFill>
        <p:spPr>
          <a:xfrm>
            <a:off x="6250260" y="2426964"/>
            <a:ext cx="1134804" cy="248009"/>
          </a:xfrm>
          <a:prstGeom prst="rect">
            <a:avLst/>
          </a:prstGeom>
          <a:ln w="12700" cap="flat">
            <a:noFill/>
            <a:miter lim="400000"/>
          </a:ln>
          <a:effectLst/>
        </p:spPr>
      </p:pic>
      <p:sp>
        <p:nvSpPr>
          <p:cNvPr id="18" name="Rounded Rectangle">
            <a:extLst>
              <a:ext uri="{FF2B5EF4-FFF2-40B4-BE49-F238E27FC236}">
                <a16:creationId xmlns:a16="http://schemas.microsoft.com/office/drawing/2014/main" id="{9C43D194-7ADA-455C-90DD-51EA47CA099F}"/>
              </a:ext>
            </a:extLst>
          </p:cNvPr>
          <p:cNvSpPr/>
          <p:nvPr/>
        </p:nvSpPr>
        <p:spPr>
          <a:xfrm>
            <a:off x="6395184" y="1445618"/>
            <a:ext cx="916788" cy="345390"/>
          </a:xfrm>
          <a:prstGeom prst="roundRect">
            <a:avLst>
              <a:gd name="adj" fmla="val 34245"/>
            </a:avLst>
          </a:prstGeom>
          <a:ln w="38100">
            <a:solidFill>
              <a:srgbClr val="F7941E"/>
            </a:solidFill>
            <a:miter lim="400000"/>
          </a:ln>
        </p:spPr>
        <p:txBody>
          <a:bodyPr lIns="50800" tIns="50800" rIns="50800" bIns="50800" anchor="ctr"/>
          <a:lstStyle/>
          <a:p>
            <a:pPr>
              <a:defRPr sz="2400"/>
            </a:pPr>
            <a:endParaRPr lang="en-US" sz="2400">
              <a:latin typeface="Gill Sans Nova Light" panose="020B0302020104020203" pitchFamily="34" charset="0"/>
            </a:endParaRPr>
          </a:p>
        </p:txBody>
      </p:sp>
      <p:grpSp>
        <p:nvGrpSpPr>
          <p:cNvPr id="19" name="Group">
            <a:extLst>
              <a:ext uri="{FF2B5EF4-FFF2-40B4-BE49-F238E27FC236}">
                <a16:creationId xmlns:a16="http://schemas.microsoft.com/office/drawing/2014/main" id="{C89B8ADC-D646-4FFA-9002-400D3DFE6486}"/>
              </a:ext>
            </a:extLst>
          </p:cNvPr>
          <p:cNvGrpSpPr/>
          <p:nvPr/>
        </p:nvGrpSpPr>
        <p:grpSpPr>
          <a:xfrm>
            <a:off x="5446825" y="2769127"/>
            <a:ext cx="264809" cy="291193"/>
            <a:chOff x="0" y="0"/>
            <a:chExt cx="557885" cy="532600"/>
          </a:xfrm>
        </p:grpSpPr>
        <p:sp>
          <p:nvSpPr>
            <p:cNvPr id="20" name="Line">
              <a:extLst>
                <a:ext uri="{FF2B5EF4-FFF2-40B4-BE49-F238E27FC236}">
                  <a16:creationId xmlns:a16="http://schemas.microsoft.com/office/drawing/2014/main" id="{81CA59B6-1D06-4824-BF75-4DDD2310B3A8}"/>
                </a:ext>
              </a:extLst>
            </p:cNvPr>
            <p:cNvSpPr/>
            <p:nvPr/>
          </p:nvSpPr>
          <p:spPr>
            <a:xfrm>
              <a:off x="12642" y="-1"/>
              <a:ext cx="532601" cy="532602"/>
            </a:xfrm>
            <a:prstGeom prst="line">
              <a:avLst/>
            </a:prstGeom>
            <a:noFill/>
            <a:ln w="63500" cap="flat">
              <a:solidFill>
                <a:srgbClr val="F7941E"/>
              </a:solidFill>
              <a:prstDash val="solid"/>
              <a:miter lim="400000"/>
            </a:ln>
            <a:effectLst/>
          </p:spPr>
          <p:txBody>
            <a:bodyPr wrap="square" lIns="50800" tIns="50800" rIns="50800" bIns="50800" numCol="1" anchor="ctr">
              <a:noAutofit/>
            </a:bodyPr>
            <a:lstStyle/>
            <a:p>
              <a:pPr>
                <a:defRPr sz="2400"/>
              </a:pPr>
              <a:endParaRPr lang="en-US" sz="2400">
                <a:latin typeface="Gill Sans Nova Light" panose="020B0302020104020203" pitchFamily="34" charset="0"/>
              </a:endParaRPr>
            </a:p>
          </p:txBody>
        </p:sp>
        <p:sp>
          <p:nvSpPr>
            <p:cNvPr id="21" name="Line">
              <a:extLst>
                <a:ext uri="{FF2B5EF4-FFF2-40B4-BE49-F238E27FC236}">
                  <a16:creationId xmlns:a16="http://schemas.microsoft.com/office/drawing/2014/main" id="{DE78438A-5A82-41D8-BA46-7C65D322D77F}"/>
                </a:ext>
              </a:extLst>
            </p:cNvPr>
            <p:cNvSpPr/>
            <p:nvPr/>
          </p:nvSpPr>
          <p:spPr>
            <a:xfrm flipH="1">
              <a:off x="0" y="23116"/>
              <a:ext cx="557886" cy="506054"/>
            </a:xfrm>
            <a:prstGeom prst="line">
              <a:avLst/>
            </a:prstGeom>
            <a:noFill/>
            <a:ln w="63500" cap="flat">
              <a:solidFill>
                <a:srgbClr val="F7941E"/>
              </a:solidFill>
              <a:prstDash val="solid"/>
              <a:miter lim="400000"/>
            </a:ln>
            <a:effectLst/>
          </p:spPr>
          <p:txBody>
            <a:bodyPr wrap="square" lIns="50800" tIns="50800" rIns="50800" bIns="50800" numCol="1" anchor="ctr">
              <a:noAutofit/>
            </a:bodyPr>
            <a:lstStyle/>
            <a:p>
              <a:pPr>
                <a:defRPr sz="2400"/>
              </a:pPr>
              <a:endParaRPr lang="en-US" sz="2400">
                <a:latin typeface="Gill Sans Nova Light" panose="020B0302020104020203" pitchFamily="34" charset="0"/>
              </a:endParaRPr>
            </a:p>
          </p:txBody>
        </p:sp>
      </p:grpSp>
      <p:sp>
        <p:nvSpPr>
          <p:cNvPr id="22" name="Optimize schedule with respect to certain properties…">
            <a:extLst>
              <a:ext uri="{FF2B5EF4-FFF2-40B4-BE49-F238E27FC236}">
                <a16:creationId xmlns:a16="http://schemas.microsoft.com/office/drawing/2014/main" id="{2027C4AA-587B-4028-948B-C554F03D2582}"/>
              </a:ext>
            </a:extLst>
          </p:cNvPr>
          <p:cNvSpPr txBox="1"/>
          <p:nvPr/>
        </p:nvSpPr>
        <p:spPr>
          <a:xfrm>
            <a:off x="1638754" y="1295990"/>
            <a:ext cx="2028504"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3300">
                <a:solidFill>
                  <a:srgbClr val="414141"/>
                </a:solidFill>
                <a:latin typeface="Gill Sans Light"/>
                <a:ea typeface="Gill Sans Light"/>
                <a:cs typeface="Gill Sans Light"/>
                <a:sym typeface="Gill Sans Light"/>
              </a:defRPr>
            </a:pPr>
            <a:r>
              <a:rPr lang="en-US" sz="3600" b="1" dirty="0">
                <a:latin typeface="Gill Sans Nova Light" panose="020B0302020104020203" pitchFamily="34" charset="0"/>
              </a:rPr>
              <a:t>S</a:t>
            </a:r>
            <a:r>
              <a:rPr lang="en-US" sz="3200" dirty="0">
                <a:latin typeface="Gill Sans Nova Light" panose="020B0302020104020203" pitchFamily="34" charset="0"/>
              </a:rPr>
              <a:t>atisfiability</a:t>
            </a:r>
            <a:r>
              <a:rPr lang="en-US" sz="3200" b="1" dirty="0">
                <a:latin typeface="Gill Sans Nova Light" panose="020B0302020104020203" pitchFamily="34" charset="0"/>
              </a:rPr>
              <a:t> </a:t>
            </a:r>
            <a:r>
              <a:rPr lang="en-US" sz="3600" b="1" dirty="0">
                <a:latin typeface="Gill Sans Nova Light" panose="020B0302020104020203" pitchFamily="34" charset="0"/>
              </a:rPr>
              <a:t>M</a:t>
            </a:r>
            <a:r>
              <a:rPr lang="en-US" sz="3200" dirty="0">
                <a:latin typeface="Gill Sans Nova Light" panose="020B0302020104020203" pitchFamily="34" charset="0"/>
              </a:rPr>
              <a:t>odulo</a:t>
            </a:r>
            <a:r>
              <a:rPr lang="en-US" sz="3200" b="1" dirty="0">
                <a:latin typeface="Gill Sans Nova Light" panose="020B0302020104020203" pitchFamily="34" charset="0"/>
              </a:rPr>
              <a:t> </a:t>
            </a:r>
            <a:r>
              <a:rPr lang="en-US" sz="3600" b="1" dirty="0">
                <a:latin typeface="Gill Sans Nova Light" panose="020B0302020104020203" pitchFamily="34" charset="0"/>
              </a:rPr>
              <a:t>T</a:t>
            </a:r>
            <a:r>
              <a:rPr lang="en-US" sz="3200" dirty="0">
                <a:latin typeface="Gill Sans Nova Light" panose="020B0302020104020203" pitchFamily="34" charset="0"/>
              </a:rPr>
              <a:t>heories</a:t>
            </a:r>
          </a:p>
        </p:txBody>
      </p:sp>
      <p:sp>
        <p:nvSpPr>
          <p:cNvPr id="23" name="quantifiers">
            <a:extLst>
              <a:ext uri="{FF2B5EF4-FFF2-40B4-BE49-F238E27FC236}">
                <a16:creationId xmlns:a16="http://schemas.microsoft.com/office/drawing/2014/main" id="{E270C4C5-250E-41B2-AD05-EF750F591A2B}"/>
              </a:ext>
            </a:extLst>
          </p:cNvPr>
          <p:cNvSpPr txBox="1"/>
          <p:nvPr/>
        </p:nvSpPr>
        <p:spPr>
          <a:xfrm>
            <a:off x="4151784" y="2968242"/>
            <a:ext cx="7477368" cy="4103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defRPr sz="3200">
                <a:solidFill>
                  <a:srgbClr val="414141"/>
                </a:solidFill>
                <a:latin typeface="Gill Sans Light"/>
                <a:ea typeface="Gill Sans Light"/>
                <a:cs typeface="Gill Sans Light"/>
                <a:sym typeface="Gill Sans Light"/>
              </a:defRPr>
            </a:lvl1pPr>
          </a:lstStyle>
          <a:p>
            <a:r>
              <a:rPr lang="en-US" sz="2000" dirty="0">
                <a:latin typeface="Gill Sans Nova Light" panose="020B0302020104020203" pitchFamily="34" charset="0"/>
              </a:rPr>
              <a:t>optimization criteria: </a:t>
            </a:r>
            <a:r>
              <a:rPr lang="en-US" sz="2000" b="1" dirty="0">
                <a:latin typeface="Gill Sans Nova Light" panose="020B0302020104020203" pitchFamily="34" charset="0"/>
              </a:rPr>
              <a:t>O</a:t>
            </a:r>
            <a:r>
              <a:rPr lang="en-US" sz="2000" dirty="0">
                <a:latin typeface="Gill Sans Nova Light" panose="020B0302020104020203" pitchFamily="34" charset="0"/>
              </a:rPr>
              <a:t>ptimization </a:t>
            </a:r>
            <a:r>
              <a:rPr lang="en-US" sz="2000" b="1" dirty="0">
                <a:latin typeface="Gill Sans Nova Light" panose="020B0302020104020203" pitchFamily="34" charset="0"/>
              </a:rPr>
              <a:t>M</a:t>
            </a:r>
            <a:r>
              <a:rPr lang="en-US" sz="2000" dirty="0">
                <a:latin typeface="Gill Sans Nova Light" panose="020B0302020104020203" pitchFamily="34" charset="0"/>
              </a:rPr>
              <a:t>odulo </a:t>
            </a:r>
            <a:r>
              <a:rPr lang="en-US" sz="2000" b="1" dirty="0">
                <a:latin typeface="Gill Sans Nova Light" panose="020B0302020104020203" pitchFamily="34" charset="0"/>
              </a:rPr>
              <a:t>T</a:t>
            </a:r>
            <a:r>
              <a:rPr lang="en-US" sz="2000" dirty="0">
                <a:latin typeface="Gill Sans Nova Light" panose="020B0302020104020203" pitchFamily="34" charset="0"/>
              </a:rPr>
              <a:t>heories </a:t>
            </a:r>
            <a:r>
              <a:rPr lang="de-AT" sz="2000" dirty="0"/>
              <a:t>[</a:t>
            </a:r>
            <a:r>
              <a:rPr lang="de-AT" sz="2000" dirty="0">
                <a:solidFill>
                  <a:srgbClr val="03A8FA"/>
                </a:solidFill>
              </a:rPr>
              <a:t>Bjørner@TACAS15</a:t>
            </a:r>
            <a:r>
              <a:rPr lang="de-AT" sz="2000" dirty="0"/>
              <a:t>]</a:t>
            </a:r>
            <a:endParaRPr lang="en-US" sz="2000" dirty="0">
              <a:latin typeface="Gill Sans Nova Light" panose="020B0302020104020203" pitchFamily="34" charset="0"/>
            </a:endParaRPr>
          </a:p>
        </p:txBody>
      </p:sp>
      <p:sp>
        <p:nvSpPr>
          <p:cNvPr id="24" name="Oval 18">
            <a:extLst>
              <a:ext uri="{FF2B5EF4-FFF2-40B4-BE49-F238E27FC236}">
                <a16:creationId xmlns:a16="http://schemas.microsoft.com/office/drawing/2014/main" id="{566469DC-5436-42DD-BFD8-2E1535FE5DB4}"/>
              </a:ext>
            </a:extLst>
          </p:cNvPr>
          <p:cNvSpPr>
            <a:spLocks noChangeArrowheads="1"/>
          </p:cNvSpPr>
          <p:nvPr/>
        </p:nvSpPr>
        <p:spPr bwMode="auto">
          <a:xfrm>
            <a:off x="708264" y="1368569"/>
            <a:ext cx="548640" cy="54864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6">
            <a:extLst>
              <a:ext uri="{FF2B5EF4-FFF2-40B4-BE49-F238E27FC236}">
                <a16:creationId xmlns:a16="http://schemas.microsoft.com/office/drawing/2014/main" id="{8EB7C754-6B00-4ACC-84FC-6774931238AD}"/>
              </a:ext>
            </a:extLst>
          </p:cNvPr>
          <p:cNvSpPr>
            <a:spLocks noEditPoints="1"/>
          </p:cNvSpPr>
          <p:nvPr/>
        </p:nvSpPr>
        <p:spPr bwMode="auto">
          <a:xfrm>
            <a:off x="801780" y="1462997"/>
            <a:ext cx="361828" cy="329403"/>
          </a:xfrm>
          <a:custGeom>
            <a:avLst/>
            <a:gdLst>
              <a:gd name="T0" fmla="*/ 588 w 701"/>
              <a:gd name="T1" fmla="*/ 527 h 638"/>
              <a:gd name="T2" fmla="*/ 375 w 701"/>
              <a:gd name="T3" fmla="*/ 311 h 638"/>
              <a:gd name="T4" fmla="*/ 436 w 701"/>
              <a:gd name="T5" fmla="*/ 281 h 638"/>
              <a:gd name="T6" fmla="*/ 563 w 701"/>
              <a:gd name="T7" fmla="*/ 258 h 638"/>
              <a:gd name="T8" fmla="*/ 432 w 701"/>
              <a:gd name="T9" fmla="*/ 258 h 638"/>
              <a:gd name="T10" fmla="*/ 371 w 701"/>
              <a:gd name="T11" fmla="*/ 283 h 638"/>
              <a:gd name="T12" fmla="*/ 382 w 701"/>
              <a:gd name="T13" fmla="*/ 128 h 638"/>
              <a:gd name="T14" fmla="*/ 469 w 701"/>
              <a:gd name="T15" fmla="*/ 66 h 638"/>
              <a:gd name="T16" fmla="*/ 338 w 701"/>
              <a:gd name="T17" fmla="*/ 66 h 638"/>
              <a:gd name="T18" fmla="*/ 319 w 701"/>
              <a:gd name="T19" fmla="*/ 229 h 638"/>
              <a:gd name="T20" fmla="*/ 205 w 701"/>
              <a:gd name="T21" fmla="*/ 283 h 638"/>
              <a:gd name="T22" fmla="*/ 131 w 701"/>
              <a:gd name="T23" fmla="*/ 258 h 638"/>
              <a:gd name="T24" fmla="*/ 0 w 701"/>
              <a:gd name="T25" fmla="*/ 258 h 638"/>
              <a:gd name="T26" fmla="*/ 127 w 701"/>
              <a:gd name="T27" fmla="*/ 280 h 638"/>
              <a:gd name="T28" fmla="*/ 201 w 701"/>
              <a:gd name="T29" fmla="*/ 311 h 638"/>
              <a:gd name="T30" fmla="*/ 210 w 701"/>
              <a:gd name="T31" fmla="*/ 472 h 638"/>
              <a:gd name="T32" fmla="*/ 130 w 701"/>
              <a:gd name="T33" fmla="*/ 536 h 638"/>
              <a:gd name="T34" fmla="*/ 262 w 701"/>
              <a:gd name="T35" fmla="*/ 536 h 638"/>
              <a:gd name="T36" fmla="*/ 258 w 701"/>
              <a:gd name="T37" fmla="*/ 393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8 h 638"/>
              <a:gd name="T52" fmla="*/ 352 w 701"/>
              <a:gd name="T53" fmla="*/ 66 h 638"/>
              <a:gd name="T54" fmla="*/ 455 w 701"/>
              <a:gd name="T55" fmla="*/ 66 h 638"/>
              <a:gd name="T56" fmla="*/ 352 w 701"/>
              <a:gd name="T57" fmla="*/ 66 h 638"/>
              <a:gd name="T58" fmla="*/ 14 w 701"/>
              <a:gd name="T59" fmla="*/ 258 h 638"/>
              <a:gd name="T60" fmla="*/ 117 w 701"/>
              <a:gd name="T61" fmla="*/ 258 h 638"/>
              <a:gd name="T62" fmla="*/ 248 w 701"/>
              <a:gd name="T63" fmla="*/ 536 h 638"/>
              <a:gd name="T64" fmla="*/ 144 w 701"/>
              <a:gd name="T65" fmla="*/ 536 h 638"/>
              <a:gd name="T66" fmla="*/ 248 w 701"/>
              <a:gd name="T67" fmla="*/ 536 h 638"/>
              <a:gd name="T68" fmla="*/ 288 w 701"/>
              <a:gd name="T69" fmla="*/ 237 h 638"/>
              <a:gd name="T70" fmla="*/ 288 w 701"/>
              <a:gd name="T71" fmla="*/ 384 h 638"/>
              <a:gd name="T72" fmla="*/ 635 w 701"/>
              <a:gd name="T73" fmla="*/ 624 h 638"/>
              <a:gd name="T74" fmla="*/ 635 w 701"/>
              <a:gd name="T75" fmla="*/ 521 h 638"/>
              <a:gd name="T76" fmla="*/ 635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5" y="507"/>
                </a:moveTo>
                <a:cubicBezTo>
                  <a:pt x="617" y="507"/>
                  <a:pt x="600" y="514"/>
                  <a:pt x="588" y="527"/>
                </a:cubicBezTo>
                <a:cubicBezTo>
                  <a:pt x="357" y="364"/>
                  <a:pt x="357" y="364"/>
                  <a:pt x="357" y="364"/>
                </a:cubicBezTo>
                <a:cubicBezTo>
                  <a:pt x="368" y="349"/>
                  <a:pt x="375" y="331"/>
                  <a:pt x="375" y="311"/>
                </a:cubicBezTo>
                <a:cubicBezTo>
                  <a:pt x="375" y="306"/>
                  <a:pt x="375" y="301"/>
                  <a:pt x="374" y="296"/>
                </a:cubicBezTo>
                <a:cubicBezTo>
                  <a:pt x="436" y="281"/>
                  <a:pt x="436" y="281"/>
                  <a:pt x="436" y="281"/>
                </a:cubicBezTo>
                <a:cubicBezTo>
                  <a:pt x="445" y="306"/>
                  <a:pt x="469" y="323"/>
                  <a:pt x="498" y="323"/>
                </a:cubicBezTo>
                <a:cubicBezTo>
                  <a:pt x="534" y="323"/>
                  <a:pt x="563" y="294"/>
                  <a:pt x="563" y="258"/>
                </a:cubicBezTo>
                <a:cubicBezTo>
                  <a:pt x="563" y="222"/>
                  <a:pt x="534" y="192"/>
                  <a:pt x="498" y="192"/>
                </a:cubicBezTo>
                <a:cubicBezTo>
                  <a:pt x="461" y="192"/>
                  <a:pt x="432" y="222"/>
                  <a:pt x="432" y="258"/>
                </a:cubicBezTo>
                <a:cubicBezTo>
                  <a:pt x="432" y="261"/>
                  <a:pt x="432" y="264"/>
                  <a:pt x="433" y="267"/>
                </a:cubicBezTo>
                <a:cubicBezTo>
                  <a:pt x="371" y="283"/>
                  <a:pt x="371" y="283"/>
                  <a:pt x="371" y="283"/>
                </a:cubicBezTo>
                <a:cubicBezTo>
                  <a:pt x="364" y="262"/>
                  <a:pt x="350" y="246"/>
                  <a:pt x="331" y="235"/>
                </a:cubicBezTo>
                <a:cubicBezTo>
                  <a:pt x="382" y="128"/>
                  <a:pt x="382" y="128"/>
                  <a:pt x="382" y="128"/>
                </a:cubicBezTo>
                <a:cubicBezTo>
                  <a:pt x="389" y="130"/>
                  <a:pt x="396" y="132"/>
                  <a:pt x="403" y="132"/>
                </a:cubicBezTo>
                <a:cubicBezTo>
                  <a:pt x="439" y="132"/>
                  <a:pt x="469" y="102"/>
                  <a:pt x="469" y="66"/>
                </a:cubicBezTo>
                <a:cubicBezTo>
                  <a:pt x="469" y="30"/>
                  <a:pt x="439" y="0"/>
                  <a:pt x="403" y="0"/>
                </a:cubicBezTo>
                <a:cubicBezTo>
                  <a:pt x="367" y="0"/>
                  <a:pt x="338" y="30"/>
                  <a:pt x="338" y="66"/>
                </a:cubicBezTo>
                <a:cubicBezTo>
                  <a:pt x="338" y="90"/>
                  <a:pt x="350" y="110"/>
                  <a:pt x="369" y="122"/>
                </a:cubicBezTo>
                <a:cubicBezTo>
                  <a:pt x="319" y="229"/>
                  <a:pt x="319" y="229"/>
                  <a:pt x="319" y="229"/>
                </a:cubicBezTo>
                <a:cubicBezTo>
                  <a:pt x="309" y="225"/>
                  <a:pt x="299" y="223"/>
                  <a:pt x="288" y="223"/>
                </a:cubicBezTo>
                <a:cubicBezTo>
                  <a:pt x="250" y="223"/>
                  <a:pt x="217" y="249"/>
                  <a:pt x="205" y="283"/>
                </a:cubicBezTo>
                <a:cubicBezTo>
                  <a:pt x="130" y="267"/>
                  <a:pt x="130" y="267"/>
                  <a:pt x="130" y="267"/>
                </a:cubicBezTo>
                <a:cubicBezTo>
                  <a:pt x="131" y="264"/>
                  <a:pt x="131" y="261"/>
                  <a:pt x="131" y="258"/>
                </a:cubicBezTo>
                <a:cubicBezTo>
                  <a:pt x="131" y="222"/>
                  <a:pt x="101" y="192"/>
                  <a:pt x="65" y="192"/>
                </a:cubicBezTo>
                <a:cubicBezTo>
                  <a:pt x="29" y="192"/>
                  <a:pt x="0" y="222"/>
                  <a:pt x="0" y="258"/>
                </a:cubicBezTo>
                <a:cubicBezTo>
                  <a:pt x="0" y="294"/>
                  <a:pt x="29" y="323"/>
                  <a:pt x="65" y="323"/>
                </a:cubicBezTo>
                <a:cubicBezTo>
                  <a:pt x="93" y="323"/>
                  <a:pt x="118" y="305"/>
                  <a:pt x="127" y="280"/>
                </a:cubicBezTo>
                <a:cubicBezTo>
                  <a:pt x="202" y="297"/>
                  <a:pt x="202" y="297"/>
                  <a:pt x="202" y="297"/>
                </a:cubicBezTo>
                <a:cubicBezTo>
                  <a:pt x="201" y="301"/>
                  <a:pt x="201" y="306"/>
                  <a:pt x="201" y="311"/>
                </a:cubicBezTo>
                <a:cubicBezTo>
                  <a:pt x="201" y="343"/>
                  <a:pt x="219" y="372"/>
                  <a:pt x="246" y="387"/>
                </a:cubicBezTo>
                <a:cubicBezTo>
                  <a:pt x="210" y="472"/>
                  <a:pt x="210" y="472"/>
                  <a:pt x="210" y="472"/>
                </a:cubicBezTo>
                <a:cubicBezTo>
                  <a:pt x="206" y="471"/>
                  <a:pt x="201" y="471"/>
                  <a:pt x="196" y="471"/>
                </a:cubicBezTo>
                <a:cubicBezTo>
                  <a:pt x="160" y="471"/>
                  <a:pt x="130" y="500"/>
                  <a:pt x="130" y="536"/>
                </a:cubicBezTo>
                <a:cubicBezTo>
                  <a:pt x="130" y="573"/>
                  <a:pt x="160" y="602"/>
                  <a:pt x="196" y="602"/>
                </a:cubicBezTo>
                <a:cubicBezTo>
                  <a:pt x="232" y="602"/>
                  <a:pt x="262" y="573"/>
                  <a:pt x="262" y="536"/>
                </a:cubicBezTo>
                <a:cubicBezTo>
                  <a:pt x="262" y="510"/>
                  <a:pt x="246" y="487"/>
                  <a:pt x="224" y="477"/>
                </a:cubicBezTo>
                <a:cubicBezTo>
                  <a:pt x="258" y="393"/>
                  <a:pt x="258" y="393"/>
                  <a:pt x="258" y="393"/>
                </a:cubicBezTo>
                <a:cubicBezTo>
                  <a:pt x="268" y="396"/>
                  <a:pt x="278" y="398"/>
                  <a:pt x="288" y="398"/>
                </a:cubicBezTo>
                <a:cubicBezTo>
                  <a:pt x="311" y="398"/>
                  <a:pt x="332" y="389"/>
                  <a:pt x="348" y="374"/>
                </a:cubicBezTo>
                <a:cubicBezTo>
                  <a:pt x="580" y="538"/>
                  <a:pt x="580" y="538"/>
                  <a:pt x="580" y="538"/>
                </a:cubicBezTo>
                <a:cubicBezTo>
                  <a:pt x="573" y="548"/>
                  <a:pt x="570" y="560"/>
                  <a:pt x="570" y="572"/>
                </a:cubicBezTo>
                <a:cubicBezTo>
                  <a:pt x="570" y="609"/>
                  <a:pt x="599" y="638"/>
                  <a:pt x="635" y="638"/>
                </a:cubicBezTo>
                <a:cubicBezTo>
                  <a:pt x="672" y="638"/>
                  <a:pt x="701" y="609"/>
                  <a:pt x="701" y="572"/>
                </a:cubicBezTo>
                <a:cubicBezTo>
                  <a:pt x="701" y="536"/>
                  <a:pt x="672" y="507"/>
                  <a:pt x="635" y="507"/>
                </a:cubicBezTo>
                <a:close/>
                <a:moveTo>
                  <a:pt x="498" y="206"/>
                </a:moveTo>
                <a:cubicBezTo>
                  <a:pt x="526" y="206"/>
                  <a:pt x="549" y="229"/>
                  <a:pt x="549" y="258"/>
                </a:cubicBezTo>
                <a:cubicBezTo>
                  <a:pt x="549" y="286"/>
                  <a:pt x="526" y="309"/>
                  <a:pt x="498" y="309"/>
                </a:cubicBezTo>
                <a:cubicBezTo>
                  <a:pt x="473" y="309"/>
                  <a:pt x="453" y="293"/>
                  <a:pt x="448" y="270"/>
                </a:cubicBezTo>
                <a:cubicBezTo>
                  <a:pt x="448" y="270"/>
                  <a:pt x="448" y="270"/>
                  <a:pt x="448" y="270"/>
                </a:cubicBezTo>
                <a:cubicBezTo>
                  <a:pt x="448" y="270"/>
                  <a:pt x="448" y="270"/>
                  <a:pt x="448" y="270"/>
                </a:cubicBezTo>
                <a:cubicBezTo>
                  <a:pt x="447" y="266"/>
                  <a:pt x="446" y="262"/>
                  <a:pt x="446" y="258"/>
                </a:cubicBezTo>
                <a:cubicBezTo>
                  <a:pt x="446" y="229"/>
                  <a:pt x="469" y="206"/>
                  <a:pt x="498" y="206"/>
                </a:cubicBezTo>
                <a:close/>
                <a:moveTo>
                  <a:pt x="352" y="66"/>
                </a:moveTo>
                <a:cubicBezTo>
                  <a:pt x="352" y="37"/>
                  <a:pt x="375" y="14"/>
                  <a:pt x="403" y="14"/>
                </a:cubicBezTo>
                <a:cubicBezTo>
                  <a:pt x="432" y="14"/>
                  <a:pt x="455" y="37"/>
                  <a:pt x="455" y="66"/>
                </a:cubicBezTo>
                <a:cubicBezTo>
                  <a:pt x="455" y="94"/>
                  <a:pt x="432" y="118"/>
                  <a:pt x="403" y="118"/>
                </a:cubicBezTo>
                <a:cubicBezTo>
                  <a:pt x="375" y="118"/>
                  <a:pt x="352" y="94"/>
                  <a:pt x="352" y="66"/>
                </a:cubicBezTo>
                <a:close/>
                <a:moveTo>
                  <a:pt x="65" y="309"/>
                </a:moveTo>
                <a:cubicBezTo>
                  <a:pt x="37" y="309"/>
                  <a:pt x="14" y="286"/>
                  <a:pt x="14" y="258"/>
                </a:cubicBezTo>
                <a:cubicBezTo>
                  <a:pt x="14" y="229"/>
                  <a:pt x="37" y="206"/>
                  <a:pt x="65" y="206"/>
                </a:cubicBezTo>
                <a:cubicBezTo>
                  <a:pt x="94" y="206"/>
                  <a:pt x="117" y="229"/>
                  <a:pt x="117" y="258"/>
                </a:cubicBezTo>
                <a:cubicBezTo>
                  <a:pt x="117" y="286"/>
                  <a:pt x="94" y="309"/>
                  <a:pt x="65" y="309"/>
                </a:cubicBezTo>
                <a:close/>
                <a:moveTo>
                  <a:pt x="248" y="536"/>
                </a:moveTo>
                <a:cubicBezTo>
                  <a:pt x="248" y="565"/>
                  <a:pt x="225" y="588"/>
                  <a:pt x="196" y="588"/>
                </a:cubicBezTo>
                <a:cubicBezTo>
                  <a:pt x="168" y="588"/>
                  <a:pt x="144" y="565"/>
                  <a:pt x="144" y="536"/>
                </a:cubicBezTo>
                <a:cubicBezTo>
                  <a:pt x="144" y="508"/>
                  <a:pt x="168" y="485"/>
                  <a:pt x="196" y="485"/>
                </a:cubicBezTo>
                <a:cubicBezTo>
                  <a:pt x="225" y="485"/>
                  <a:pt x="248" y="508"/>
                  <a:pt x="248" y="536"/>
                </a:cubicBezTo>
                <a:close/>
                <a:moveTo>
                  <a:pt x="215" y="311"/>
                </a:moveTo>
                <a:cubicBezTo>
                  <a:pt x="215" y="270"/>
                  <a:pt x="248" y="237"/>
                  <a:pt x="288" y="237"/>
                </a:cubicBezTo>
                <a:cubicBezTo>
                  <a:pt x="328" y="237"/>
                  <a:pt x="361" y="270"/>
                  <a:pt x="361" y="311"/>
                </a:cubicBezTo>
                <a:cubicBezTo>
                  <a:pt x="361" y="351"/>
                  <a:pt x="328" y="384"/>
                  <a:pt x="288" y="384"/>
                </a:cubicBezTo>
                <a:cubicBezTo>
                  <a:pt x="248" y="384"/>
                  <a:pt x="215" y="351"/>
                  <a:pt x="215" y="311"/>
                </a:cubicBezTo>
                <a:close/>
                <a:moveTo>
                  <a:pt x="635" y="624"/>
                </a:moveTo>
                <a:cubicBezTo>
                  <a:pt x="607" y="624"/>
                  <a:pt x="584" y="601"/>
                  <a:pt x="584" y="572"/>
                </a:cubicBezTo>
                <a:cubicBezTo>
                  <a:pt x="584" y="544"/>
                  <a:pt x="607" y="521"/>
                  <a:pt x="635" y="521"/>
                </a:cubicBezTo>
                <a:cubicBezTo>
                  <a:pt x="664" y="521"/>
                  <a:pt x="687" y="544"/>
                  <a:pt x="687" y="572"/>
                </a:cubicBezTo>
                <a:cubicBezTo>
                  <a:pt x="687" y="601"/>
                  <a:pt x="664" y="624"/>
                  <a:pt x="635" y="6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Inhaltsplatzhalter 5">
            <a:extLst>
              <a:ext uri="{FF2B5EF4-FFF2-40B4-BE49-F238E27FC236}">
                <a16:creationId xmlns:a16="http://schemas.microsoft.com/office/drawing/2014/main" id="{8EC60FC3-ACF4-4EBB-ACB6-D7F7794A9045}"/>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a:solidFill>
                  <a:schemeClr val="bg1">
                    <a:lumMod val="50000"/>
                  </a:schemeClr>
                </a:solidFill>
                <a:latin typeface="Gill Sans Nova Light" panose="020B0302020104020203" pitchFamily="34" charset="0"/>
              </a:rPr>
              <a:t>Copyright © TTTech Computertechnik AG. All rights reserved.</a:t>
            </a:r>
          </a:p>
        </p:txBody>
      </p:sp>
      <p:sp>
        <p:nvSpPr>
          <p:cNvPr id="28" name="A lot of solvers and a very active community">
            <a:extLst>
              <a:ext uri="{FF2B5EF4-FFF2-40B4-BE49-F238E27FC236}">
                <a16:creationId xmlns:a16="http://schemas.microsoft.com/office/drawing/2014/main" id="{0BF984AB-079E-47E3-BA85-6A9D70F5313B}"/>
              </a:ext>
            </a:extLst>
          </p:cNvPr>
          <p:cNvSpPr txBox="1"/>
          <p:nvPr/>
        </p:nvSpPr>
        <p:spPr>
          <a:xfrm>
            <a:off x="3382607" y="3704913"/>
            <a:ext cx="72200" cy="4183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lgn="l">
              <a:defRPr sz="3200">
                <a:solidFill>
                  <a:srgbClr val="414141"/>
                </a:solidFill>
                <a:latin typeface="Gill Sans Light"/>
                <a:ea typeface="Gill Sans Light"/>
                <a:cs typeface="Gill Sans Light"/>
                <a:sym typeface="Gill Sans Light"/>
              </a:defRPr>
            </a:lvl1pPr>
          </a:lstStyle>
          <a:p>
            <a:endParaRPr sz="2250" dirty="0"/>
          </a:p>
        </p:txBody>
      </p:sp>
      <p:sp>
        <p:nvSpPr>
          <p:cNvPr id="29" name="OpenSMT [Bruttomesso@TACAS10]">
            <a:extLst>
              <a:ext uri="{FF2B5EF4-FFF2-40B4-BE49-F238E27FC236}">
                <a16:creationId xmlns:a16="http://schemas.microsoft.com/office/drawing/2014/main" id="{966C1562-9818-4815-8D0E-1E51D01044A1}"/>
              </a:ext>
            </a:extLst>
          </p:cNvPr>
          <p:cNvSpPr txBox="1"/>
          <p:nvPr/>
        </p:nvSpPr>
        <p:spPr>
          <a:xfrm>
            <a:off x="7835957" y="5363492"/>
            <a:ext cx="4305667" cy="4183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3200">
                <a:latin typeface="Gill Sans Light"/>
                <a:ea typeface="Gill Sans Light"/>
                <a:cs typeface="Gill Sans Light"/>
                <a:sym typeface="Gill Sans Light"/>
              </a:defRPr>
            </a:pPr>
            <a:r>
              <a:rPr sz="2250" dirty="0" err="1">
                <a:solidFill>
                  <a:srgbClr val="414141"/>
                </a:solidFill>
              </a:rPr>
              <a:t>OpenSMT</a:t>
            </a:r>
            <a:r>
              <a:rPr sz="2250" dirty="0"/>
              <a:t> [</a:t>
            </a:r>
            <a:r>
              <a:rPr sz="2250" dirty="0">
                <a:solidFill>
                  <a:srgbClr val="008ACF"/>
                </a:solidFill>
              </a:rPr>
              <a:t>Bruttomesso@TACAS10</a:t>
            </a:r>
            <a:r>
              <a:rPr sz="2250" dirty="0"/>
              <a:t>]</a:t>
            </a:r>
          </a:p>
        </p:txBody>
      </p:sp>
      <p:sp>
        <p:nvSpPr>
          <p:cNvPr id="30" name="CVC4 [Barrett@CAV11]">
            <a:extLst>
              <a:ext uri="{FF2B5EF4-FFF2-40B4-BE49-F238E27FC236}">
                <a16:creationId xmlns:a16="http://schemas.microsoft.com/office/drawing/2014/main" id="{6C76BE9E-FFCC-4B7B-AE22-D863317DED7D}"/>
              </a:ext>
            </a:extLst>
          </p:cNvPr>
          <p:cNvSpPr txBox="1"/>
          <p:nvPr/>
        </p:nvSpPr>
        <p:spPr>
          <a:xfrm>
            <a:off x="6727798" y="4906057"/>
            <a:ext cx="2876814" cy="4183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3200">
                <a:latin typeface="Gill Sans Light"/>
                <a:ea typeface="Gill Sans Light"/>
                <a:cs typeface="Gill Sans Light"/>
                <a:sym typeface="Gill Sans Light"/>
              </a:defRPr>
            </a:pPr>
            <a:r>
              <a:rPr sz="2250" dirty="0">
                <a:solidFill>
                  <a:srgbClr val="414141"/>
                </a:solidFill>
              </a:rPr>
              <a:t>CVC4</a:t>
            </a:r>
            <a:r>
              <a:rPr sz="2250" dirty="0"/>
              <a:t> [</a:t>
            </a:r>
            <a:r>
              <a:rPr sz="2250" dirty="0">
                <a:solidFill>
                  <a:srgbClr val="008ACF"/>
                </a:solidFill>
              </a:rPr>
              <a:t>Barrett@CAV11</a:t>
            </a:r>
            <a:r>
              <a:rPr sz="2250" dirty="0"/>
              <a:t>]</a:t>
            </a:r>
          </a:p>
        </p:txBody>
      </p:sp>
      <p:sp>
        <p:nvSpPr>
          <p:cNvPr id="31" name="Yices [Dutertre@CAV14]">
            <a:extLst>
              <a:ext uri="{FF2B5EF4-FFF2-40B4-BE49-F238E27FC236}">
                <a16:creationId xmlns:a16="http://schemas.microsoft.com/office/drawing/2014/main" id="{DCAF54C7-217F-41AB-8E75-3F3B8A2F5BE0}"/>
              </a:ext>
            </a:extLst>
          </p:cNvPr>
          <p:cNvSpPr txBox="1"/>
          <p:nvPr/>
        </p:nvSpPr>
        <p:spPr>
          <a:xfrm>
            <a:off x="6945915" y="4085096"/>
            <a:ext cx="2963312" cy="4183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3200">
                <a:latin typeface="Gill Sans Light"/>
                <a:ea typeface="Gill Sans Light"/>
                <a:cs typeface="Gill Sans Light"/>
                <a:sym typeface="Gill Sans Light"/>
              </a:defRPr>
            </a:pPr>
            <a:r>
              <a:rPr sz="2250" dirty="0" err="1">
                <a:solidFill>
                  <a:srgbClr val="414141"/>
                </a:solidFill>
              </a:rPr>
              <a:t>Yices</a:t>
            </a:r>
            <a:r>
              <a:rPr sz="2250" dirty="0"/>
              <a:t> [</a:t>
            </a:r>
            <a:r>
              <a:rPr sz="2250" dirty="0">
                <a:solidFill>
                  <a:srgbClr val="008ACF"/>
                </a:solidFill>
              </a:rPr>
              <a:t>Dutertre@CAV14</a:t>
            </a:r>
            <a:r>
              <a:rPr sz="2250" dirty="0"/>
              <a:t>]</a:t>
            </a:r>
          </a:p>
        </p:txBody>
      </p:sp>
      <p:sp>
        <p:nvSpPr>
          <p:cNvPr id="32" name="Z3 [de Moura@TACAS08]">
            <a:extLst>
              <a:ext uri="{FF2B5EF4-FFF2-40B4-BE49-F238E27FC236}">
                <a16:creationId xmlns:a16="http://schemas.microsoft.com/office/drawing/2014/main" id="{D27B15EF-F5C7-4ACF-B08B-125D124893BF}"/>
              </a:ext>
            </a:extLst>
          </p:cNvPr>
          <p:cNvSpPr txBox="1"/>
          <p:nvPr/>
        </p:nvSpPr>
        <p:spPr>
          <a:xfrm>
            <a:off x="8976320" y="4537054"/>
            <a:ext cx="3119445" cy="4183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3200">
                <a:latin typeface="Gill Sans Light"/>
                <a:ea typeface="Gill Sans Light"/>
                <a:cs typeface="Gill Sans Light"/>
                <a:sym typeface="Gill Sans Light"/>
              </a:defRPr>
            </a:pPr>
            <a:r>
              <a:rPr sz="2250" dirty="0">
                <a:solidFill>
                  <a:srgbClr val="414141"/>
                </a:solidFill>
              </a:rPr>
              <a:t>Z3</a:t>
            </a:r>
            <a:r>
              <a:rPr sz="2250" dirty="0"/>
              <a:t> [</a:t>
            </a:r>
            <a:r>
              <a:rPr sz="2250" dirty="0">
                <a:solidFill>
                  <a:srgbClr val="008ACF"/>
                </a:solidFill>
              </a:rPr>
              <a:t>de Moura@TACAS08</a:t>
            </a:r>
            <a:r>
              <a:rPr sz="2250" dirty="0"/>
              <a:t>]</a:t>
            </a:r>
          </a:p>
        </p:txBody>
      </p:sp>
    </p:spTree>
    <p:extLst>
      <p:ext uri="{BB962C8B-B14F-4D97-AF65-F5344CB8AC3E}">
        <p14:creationId xmlns:p14="http://schemas.microsoft.com/office/powerpoint/2010/main" val="5745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19" grpId="0"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Optimization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Optimize schedule with respect to certain properties…">
            <a:extLst>
              <a:ext uri="{FF2B5EF4-FFF2-40B4-BE49-F238E27FC236}">
                <a16:creationId xmlns:a16="http://schemas.microsoft.com/office/drawing/2014/main" id="{D48AC896-425E-4071-9EAB-653775E3B033}"/>
              </a:ext>
            </a:extLst>
          </p:cNvPr>
          <p:cNvSpPr txBox="1"/>
          <p:nvPr/>
        </p:nvSpPr>
        <p:spPr>
          <a:xfrm>
            <a:off x="983432" y="1250807"/>
            <a:ext cx="9289032" cy="435638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l">
              <a:defRPr sz="3300">
                <a:solidFill>
                  <a:srgbClr val="414141"/>
                </a:solidFill>
                <a:latin typeface="Gill Sans Light"/>
                <a:ea typeface="Gill Sans Light"/>
                <a:cs typeface="Gill Sans Light"/>
                <a:sym typeface="Gill Sans Light"/>
              </a:defRPr>
            </a:pPr>
            <a:r>
              <a:rPr sz="2320" dirty="0">
                <a:latin typeface="Gill Sans Light"/>
              </a:rPr>
              <a:t>Optimize schedule with respect to certain properties </a:t>
            </a:r>
          </a:p>
          <a:p>
            <a:pPr algn="l">
              <a:defRPr sz="3300">
                <a:solidFill>
                  <a:srgbClr val="414141"/>
                </a:solidFill>
                <a:latin typeface="Gill Sans Light"/>
                <a:ea typeface="Gill Sans Light"/>
                <a:cs typeface="Gill Sans Light"/>
                <a:sym typeface="Gill Sans Light"/>
              </a:defRPr>
            </a:pPr>
            <a:r>
              <a:rPr sz="2320" dirty="0">
                <a:latin typeface="Gill Sans Light"/>
              </a:rPr>
              <a:t>of the system (e.g. minimize end-to-end latency of </a:t>
            </a:r>
          </a:p>
          <a:p>
            <a:pPr algn="l">
              <a:defRPr sz="3300">
                <a:solidFill>
                  <a:srgbClr val="414141"/>
                </a:solidFill>
                <a:latin typeface="Gill Sans Light"/>
                <a:ea typeface="Gill Sans Light"/>
                <a:cs typeface="Gill Sans Light"/>
                <a:sym typeface="Gill Sans Light"/>
              </a:defRPr>
            </a:pPr>
            <a:r>
              <a:rPr sz="2320" dirty="0">
                <a:latin typeface="Gill Sans Light"/>
              </a:rPr>
              <a:t>selected streams)</a:t>
            </a:r>
          </a:p>
          <a:p>
            <a:pPr marL="225714" indent="-225714">
              <a:buSzPct val="75000"/>
              <a:buChar char="•"/>
              <a:defRPr sz="3300">
                <a:solidFill>
                  <a:srgbClr val="414141"/>
                </a:solidFill>
                <a:latin typeface="Gill Sans Light"/>
                <a:ea typeface="Gill Sans Light"/>
                <a:cs typeface="Gill Sans Light"/>
                <a:sym typeface="Gill Sans Light"/>
              </a:defRPr>
            </a:pPr>
            <a:endParaRPr sz="2320" dirty="0">
              <a:latin typeface="Gill Sans Light"/>
            </a:endParaRPr>
          </a:p>
          <a:p>
            <a:pPr algn="l">
              <a:defRPr sz="3300">
                <a:solidFill>
                  <a:srgbClr val="414141"/>
                </a:solidFill>
                <a:latin typeface="Gill Sans Light"/>
                <a:ea typeface="Gill Sans Light"/>
                <a:cs typeface="Gill Sans Light"/>
                <a:sym typeface="Gill Sans Light"/>
              </a:defRPr>
            </a:pPr>
            <a:r>
              <a:rPr sz="2320" dirty="0">
                <a:latin typeface="Gill Sans Light"/>
              </a:rPr>
              <a:t>802.1Qbv-specific optimizations:</a:t>
            </a:r>
          </a:p>
          <a:p>
            <a:pPr marL="225714" indent="-225714">
              <a:buSzPct val="75000"/>
              <a:buChar char="•"/>
              <a:defRPr sz="3300">
                <a:solidFill>
                  <a:srgbClr val="414141"/>
                </a:solidFill>
                <a:latin typeface="Gill Sans Light"/>
                <a:ea typeface="Gill Sans Light"/>
                <a:cs typeface="Gill Sans Light"/>
                <a:sym typeface="Gill Sans Light"/>
              </a:defRPr>
            </a:pPr>
            <a:r>
              <a:rPr sz="2320" dirty="0">
                <a:latin typeface="Gill Sans Light"/>
                <a:ea typeface="Gill Sans"/>
                <a:cs typeface="Gill Sans"/>
                <a:sym typeface="Gill Sans"/>
              </a:rPr>
              <a:t>QoS properties</a:t>
            </a:r>
            <a:r>
              <a:rPr sz="2320" dirty="0">
                <a:latin typeface="Gill Sans Light"/>
              </a:rPr>
              <a:t>: minimize required scheduled queues in order to increase QoS properties of non-critical traffic</a:t>
            </a:r>
          </a:p>
          <a:p>
            <a:pPr marL="225714" indent="-225714">
              <a:buSzPct val="75000"/>
              <a:buChar char="•"/>
              <a:defRPr sz="3300">
                <a:solidFill>
                  <a:srgbClr val="414141"/>
                </a:solidFill>
                <a:latin typeface="Gill Sans Light"/>
                <a:ea typeface="Gill Sans Light"/>
                <a:cs typeface="Gill Sans Light"/>
                <a:sym typeface="Gill Sans Light"/>
              </a:defRPr>
            </a:pPr>
            <a:r>
              <a:rPr sz="2320" dirty="0">
                <a:latin typeface="Gill Sans Light"/>
                <a:ea typeface="Gill Sans"/>
                <a:cs typeface="Gill Sans"/>
                <a:sym typeface="Gill Sans"/>
              </a:rPr>
              <a:t>Design space exploration</a:t>
            </a:r>
            <a:r>
              <a:rPr sz="2320" dirty="0">
                <a:latin typeface="Gill Sans Light"/>
              </a:rPr>
              <a:t> in case of infeasible use-cases, i.e. find the minimal number of queues required for scheduled traffic such that a schedule is found</a:t>
            </a:r>
          </a:p>
          <a:p>
            <a:pPr algn="l">
              <a:defRPr sz="3300">
                <a:solidFill>
                  <a:srgbClr val="414141"/>
                </a:solidFill>
                <a:latin typeface="Gill Sans Light"/>
                <a:ea typeface="Gill Sans Light"/>
                <a:cs typeface="Gill Sans Light"/>
                <a:sym typeface="Gill Sans Light"/>
              </a:defRPr>
            </a:pPr>
            <a:endParaRPr sz="2320" dirty="0">
              <a:latin typeface="Gill Sans Light"/>
            </a:endParaRPr>
          </a:p>
          <a:p>
            <a:pPr algn="l">
              <a:defRPr sz="3300">
                <a:solidFill>
                  <a:srgbClr val="414141"/>
                </a:solidFill>
                <a:latin typeface="Gill Sans Light"/>
                <a:ea typeface="Gill Sans Light"/>
                <a:cs typeface="Gill Sans Light"/>
                <a:sym typeface="Gill Sans Light"/>
              </a:defRPr>
            </a:pPr>
            <a:r>
              <a:rPr sz="2320" dirty="0">
                <a:latin typeface="Gill Sans Light"/>
              </a:rPr>
              <a:t>Many more optimization opportunities in combination with other TSN sub-standards (e.g. frame preemption)</a:t>
            </a:r>
          </a:p>
        </p:txBody>
      </p:sp>
      <p:pic>
        <p:nvPicPr>
          <p:cNvPr id="7" name="Max_paraboloid.svg.png" descr="Max_paraboloid.svg.png">
            <a:extLst>
              <a:ext uri="{FF2B5EF4-FFF2-40B4-BE49-F238E27FC236}">
                <a16:creationId xmlns:a16="http://schemas.microsoft.com/office/drawing/2014/main" id="{2D8EE70E-8281-4DCD-B59B-B87B8347E282}"/>
              </a:ext>
            </a:extLst>
          </p:cNvPr>
          <p:cNvPicPr>
            <a:picLocks noChangeAspect="1"/>
          </p:cNvPicPr>
          <p:nvPr/>
        </p:nvPicPr>
        <p:blipFill>
          <a:blip r:embed="rId2"/>
          <a:stretch>
            <a:fillRect/>
          </a:stretch>
        </p:blipFill>
        <p:spPr>
          <a:xfrm>
            <a:off x="8523118" y="801187"/>
            <a:ext cx="2685450" cy="2148360"/>
          </a:xfrm>
          <a:prstGeom prst="rect">
            <a:avLst/>
          </a:prstGeom>
          <a:ln w="12700">
            <a:miter lim="400000"/>
          </a:ln>
        </p:spPr>
      </p:pic>
    </p:spTree>
    <p:extLst>
      <p:ext uri="{BB962C8B-B14F-4D97-AF65-F5344CB8AC3E}">
        <p14:creationId xmlns:p14="http://schemas.microsoft.com/office/powerpoint/2010/main" val="476181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Evaluation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Line">
            <a:extLst>
              <a:ext uri="{FF2B5EF4-FFF2-40B4-BE49-F238E27FC236}">
                <a16:creationId xmlns:a16="http://schemas.microsoft.com/office/drawing/2014/main" id="{BBF94B42-B33F-4A41-B075-336BEAEA81B1}"/>
              </a:ext>
            </a:extLst>
          </p:cNvPr>
          <p:cNvSpPr/>
          <p:nvPr/>
        </p:nvSpPr>
        <p:spPr>
          <a:xfrm>
            <a:off x="2139531" y="4979155"/>
            <a:ext cx="7700529" cy="1"/>
          </a:xfrm>
          <a:prstGeom prst="line">
            <a:avLst/>
          </a:prstGeom>
          <a:ln w="88900">
            <a:solidFill>
              <a:srgbClr val="414141"/>
            </a:solidFill>
            <a:miter lim="400000"/>
            <a:tailEnd type="triangle"/>
          </a:ln>
        </p:spPr>
        <p:txBody>
          <a:bodyPr lIns="35719" tIns="35719" rIns="35719" bIns="35719" anchor="ctr"/>
          <a:lstStyle/>
          <a:p>
            <a:pPr>
              <a:defRPr sz="2400"/>
            </a:pPr>
            <a:endParaRPr sz="1687"/>
          </a:p>
        </p:txBody>
      </p:sp>
      <p:sp>
        <p:nvSpPr>
          <p:cNvPr id="6" name="time">
            <a:extLst>
              <a:ext uri="{FF2B5EF4-FFF2-40B4-BE49-F238E27FC236}">
                <a16:creationId xmlns:a16="http://schemas.microsoft.com/office/drawing/2014/main" id="{DEDE67B4-F6C5-4D84-9985-8DEA1D621163}"/>
              </a:ext>
            </a:extLst>
          </p:cNvPr>
          <p:cNvSpPr txBox="1"/>
          <p:nvPr/>
        </p:nvSpPr>
        <p:spPr>
          <a:xfrm>
            <a:off x="1883524" y="919271"/>
            <a:ext cx="567464"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time</a:t>
            </a:r>
          </a:p>
        </p:txBody>
      </p:sp>
      <p:sp>
        <p:nvSpPr>
          <p:cNvPr id="7" name="topology">
            <a:extLst>
              <a:ext uri="{FF2B5EF4-FFF2-40B4-BE49-F238E27FC236}">
                <a16:creationId xmlns:a16="http://schemas.microsoft.com/office/drawing/2014/main" id="{4B0A9997-637E-44D0-A3F4-556E69F66EA9}"/>
              </a:ext>
            </a:extLst>
          </p:cNvPr>
          <p:cNvSpPr txBox="1"/>
          <p:nvPr/>
        </p:nvSpPr>
        <p:spPr>
          <a:xfrm>
            <a:off x="6988282" y="4479740"/>
            <a:ext cx="1059778"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topology</a:t>
            </a:r>
          </a:p>
        </p:txBody>
      </p:sp>
      <p:sp>
        <p:nvSpPr>
          <p:cNvPr id="8" name="macrotick">
            <a:extLst>
              <a:ext uri="{FF2B5EF4-FFF2-40B4-BE49-F238E27FC236}">
                <a16:creationId xmlns:a16="http://schemas.microsoft.com/office/drawing/2014/main" id="{2C1663EC-6406-43D3-A32A-E86CF661BCDB}"/>
              </a:ext>
            </a:extLst>
          </p:cNvPr>
          <p:cNvSpPr txBox="1"/>
          <p:nvPr/>
        </p:nvSpPr>
        <p:spPr>
          <a:xfrm>
            <a:off x="8729593" y="5048282"/>
            <a:ext cx="1156471"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macrotick</a:t>
            </a:r>
          </a:p>
        </p:txBody>
      </p:sp>
      <p:sp>
        <p:nvSpPr>
          <p:cNvPr id="9" name="link/CPU utilization">
            <a:extLst>
              <a:ext uri="{FF2B5EF4-FFF2-40B4-BE49-F238E27FC236}">
                <a16:creationId xmlns:a16="http://schemas.microsoft.com/office/drawing/2014/main" id="{052C9434-2545-44D6-84C9-20B86F3CFD00}"/>
              </a:ext>
            </a:extLst>
          </p:cNvPr>
          <p:cNvSpPr txBox="1"/>
          <p:nvPr/>
        </p:nvSpPr>
        <p:spPr>
          <a:xfrm>
            <a:off x="8102982" y="4242796"/>
            <a:ext cx="2190151"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link/CPU utilization</a:t>
            </a:r>
          </a:p>
        </p:txBody>
      </p:sp>
      <p:sp>
        <p:nvSpPr>
          <p:cNvPr id="10" name="size of network">
            <a:extLst>
              <a:ext uri="{FF2B5EF4-FFF2-40B4-BE49-F238E27FC236}">
                <a16:creationId xmlns:a16="http://schemas.microsoft.com/office/drawing/2014/main" id="{F8886385-6E9C-447B-8F61-C4AF7E0CB040}"/>
              </a:ext>
            </a:extLst>
          </p:cNvPr>
          <p:cNvSpPr txBox="1"/>
          <p:nvPr/>
        </p:nvSpPr>
        <p:spPr>
          <a:xfrm>
            <a:off x="7401639" y="5446849"/>
            <a:ext cx="1796582"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size of network</a:t>
            </a:r>
          </a:p>
        </p:txBody>
      </p:sp>
      <p:sp>
        <p:nvSpPr>
          <p:cNvPr id="11" name="Connection Line">
            <a:extLst>
              <a:ext uri="{FF2B5EF4-FFF2-40B4-BE49-F238E27FC236}">
                <a16:creationId xmlns:a16="http://schemas.microsoft.com/office/drawing/2014/main" id="{23B9156C-2E9B-4D5E-A09A-D1A2443D5786}"/>
              </a:ext>
            </a:extLst>
          </p:cNvPr>
          <p:cNvSpPr/>
          <p:nvPr/>
        </p:nvSpPr>
        <p:spPr>
          <a:xfrm>
            <a:off x="2197531" y="1761954"/>
            <a:ext cx="6811817" cy="2784485"/>
          </a:xfrm>
          <a:custGeom>
            <a:avLst/>
            <a:gdLst/>
            <a:ahLst/>
            <a:cxnLst>
              <a:cxn ang="0">
                <a:pos x="wd2" y="hd2"/>
              </a:cxn>
              <a:cxn ang="5400000">
                <a:pos x="wd2" y="hd2"/>
              </a:cxn>
              <a:cxn ang="10800000">
                <a:pos x="wd2" y="hd2"/>
              </a:cxn>
              <a:cxn ang="16200000">
                <a:pos x="wd2" y="hd2"/>
              </a:cxn>
            </a:cxnLst>
            <a:rect l="0" t="0" r="r" b="b"/>
            <a:pathLst>
              <a:path w="21600" h="21256" extrusionOk="0">
                <a:moveTo>
                  <a:pt x="0" y="21244"/>
                </a:moveTo>
                <a:cubicBezTo>
                  <a:pt x="11459" y="21600"/>
                  <a:pt x="18659" y="14519"/>
                  <a:pt x="21600" y="0"/>
                </a:cubicBezTo>
              </a:path>
            </a:pathLst>
          </a:custGeom>
          <a:ln w="88900">
            <a:solidFill>
              <a:srgbClr val="F7941E"/>
            </a:solidFill>
            <a:miter lim="400000"/>
          </a:ln>
        </p:spPr>
        <p:txBody>
          <a:bodyPr/>
          <a:lstStyle/>
          <a:p>
            <a:endParaRPr sz="1687"/>
          </a:p>
        </p:txBody>
      </p:sp>
      <p:sp>
        <p:nvSpPr>
          <p:cNvPr id="12" name="?">
            <a:extLst>
              <a:ext uri="{FF2B5EF4-FFF2-40B4-BE49-F238E27FC236}">
                <a16:creationId xmlns:a16="http://schemas.microsoft.com/office/drawing/2014/main" id="{E84671F9-3B59-4D11-8835-E6C19FE9C6F6}"/>
              </a:ext>
            </a:extLst>
          </p:cNvPr>
          <p:cNvSpPr txBox="1"/>
          <p:nvPr/>
        </p:nvSpPr>
        <p:spPr>
          <a:xfrm>
            <a:off x="9920352" y="4615000"/>
            <a:ext cx="318998" cy="71045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900">
                <a:solidFill>
                  <a:srgbClr val="F7941E"/>
                </a:solidFill>
                <a:latin typeface="Gill Sans"/>
                <a:ea typeface="Gill Sans"/>
                <a:cs typeface="Gill Sans"/>
                <a:sym typeface="Gill Sans"/>
              </a:defRPr>
            </a:lvl1pPr>
          </a:lstStyle>
          <a:p>
            <a:r>
              <a:rPr sz="4148"/>
              <a:t>?</a:t>
            </a:r>
          </a:p>
        </p:txBody>
      </p:sp>
      <p:sp>
        <p:nvSpPr>
          <p:cNvPr id="13" name="periods">
            <a:extLst>
              <a:ext uri="{FF2B5EF4-FFF2-40B4-BE49-F238E27FC236}">
                <a16:creationId xmlns:a16="http://schemas.microsoft.com/office/drawing/2014/main" id="{68A36774-D677-4D80-9BA9-9401996EAC01}"/>
              </a:ext>
            </a:extLst>
          </p:cNvPr>
          <p:cNvSpPr txBox="1"/>
          <p:nvPr/>
        </p:nvSpPr>
        <p:spPr>
          <a:xfrm>
            <a:off x="7063836" y="5048282"/>
            <a:ext cx="904095"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periods</a:t>
            </a:r>
          </a:p>
        </p:txBody>
      </p:sp>
      <p:sp>
        <p:nvSpPr>
          <p:cNvPr id="14" name="hyperperiod">
            <a:extLst>
              <a:ext uri="{FF2B5EF4-FFF2-40B4-BE49-F238E27FC236}">
                <a16:creationId xmlns:a16="http://schemas.microsoft.com/office/drawing/2014/main" id="{EEFBD5DC-6C15-42C3-A38C-BD0C838279DD}"/>
              </a:ext>
            </a:extLst>
          </p:cNvPr>
          <p:cNvSpPr txBox="1"/>
          <p:nvPr/>
        </p:nvSpPr>
        <p:spPr>
          <a:xfrm>
            <a:off x="7410537" y="3751347"/>
            <a:ext cx="1445525"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414141"/>
                </a:solidFill>
                <a:latin typeface="Gill Sans Light"/>
                <a:ea typeface="Gill Sans Light"/>
                <a:cs typeface="Gill Sans Light"/>
                <a:sym typeface="Gill Sans Light"/>
              </a:defRPr>
            </a:lvl1pPr>
          </a:lstStyle>
          <a:p>
            <a:r>
              <a:rPr sz="2250"/>
              <a:t>hyperperiod</a:t>
            </a:r>
          </a:p>
        </p:txBody>
      </p:sp>
      <p:sp>
        <p:nvSpPr>
          <p:cNvPr id="15" name="Line">
            <a:extLst>
              <a:ext uri="{FF2B5EF4-FFF2-40B4-BE49-F238E27FC236}">
                <a16:creationId xmlns:a16="http://schemas.microsoft.com/office/drawing/2014/main" id="{9115F222-E49D-4D5A-866E-E61BDE5FE8DC}"/>
              </a:ext>
            </a:extLst>
          </p:cNvPr>
          <p:cNvSpPr/>
          <p:nvPr/>
        </p:nvSpPr>
        <p:spPr>
          <a:xfrm flipV="1">
            <a:off x="2172274" y="1328931"/>
            <a:ext cx="1" cy="3668084"/>
          </a:xfrm>
          <a:prstGeom prst="line">
            <a:avLst/>
          </a:prstGeom>
          <a:ln w="88900">
            <a:solidFill>
              <a:srgbClr val="414141"/>
            </a:solidFill>
            <a:miter lim="400000"/>
            <a:tailEnd type="triangle"/>
          </a:ln>
        </p:spPr>
        <p:txBody>
          <a:bodyPr lIns="35719" tIns="35719" rIns="35719" bIns="35719" anchor="ctr"/>
          <a:lstStyle/>
          <a:p>
            <a:pPr>
              <a:defRPr sz="2400"/>
            </a:pPr>
            <a:endParaRPr sz="1687"/>
          </a:p>
        </p:txBody>
      </p:sp>
    </p:spTree>
    <p:extLst>
      <p:ext uri="{BB962C8B-B14F-4D97-AF65-F5344CB8AC3E}">
        <p14:creationId xmlns:p14="http://schemas.microsoft.com/office/powerpoint/2010/main" val="299064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3" grpId="0" animBg="1" advAuto="0"/>
      <p:bldP spid="14" grpId="0" animBg="1" advAuto="0"/>
      <p:bldP spid="1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8391CC-67D7-4070-8B20-3427433036A6}"/>
              </a:ext>
            </a:extLst>
          </p:cNvPr>
          <p:cNvSpPr>
            <a:spLocks noGrp="1"/>
          </p:cNvSpPr>
          <p:nvPr>
            <p:ph type="sldNum" sz="quarter" idx="10"/>
          </p:nvPr>
        </p:nvSpPr>
        <p:spPr/>
        <p:txBody>
          <a:bodyPr/>
          <a:lstStyle/>
          <a:p>
            <a:fld id="{960969DB-8E82-4D43-9BFE-4A6533691751}" type="slidenum">
              <a:rPr lang="en-US" smtClean="0"/>
              <a:pPr/>
              <a:t>9</a:t>
            </a:fld>
            <a:endParaRPr lang="en-US" dirty="0"/>
          </a:p>
        </p:txBody>
      </p:sp>
      <p:sp>
        <p:nvSpPr>
          <p:cNvPr id="6" name="TextBox 5">
            <a:extLst>
              <a:ext uri="{FF2B5EF4-FFF2-40B4-BE49-F238E27FC236}">
                <a16:creationId xmlns:a16="http://schemas.microsoft.com/office/drawing/2014/main" id="{43F6C1DA-A8E8-4B5F-A237-7D78AB6AD08F}"/>
              </a:ext>
            </a:extLst>
          </p:cNvPr>
          <p:cNvSpPr txBox="1"/>
          <p:nvPr/>
        </p:nvSpPr>
        <p:spPr>
          <a:xfrm>
            <a:off x="695400" y="5838320"/>
            <a:ext cx="1572463" cy="215444"/>
          </a:xfrm>
          <a:prstGeom prst="rect">
            <a:avLst/>
          </a:prstGeom>
          <a:noFill/>
        </p:spPr>
        <p:txBody>
          <a:bodyPr wrap="square" lIns="0" tIns="0" rIns="0" bIns="0" rtlCol="0">
            <a:spAutoFit/>
          </a:bodyPr>
          <a:lstStyle/>
          <a:p>
            <a:r>
              <a:rPr lang="de-AT" sz="1400" dirty="0">
                <a:solidFill>
                  <a:schemeClr val="tx1">
                    <a:lumMod val="65000"/>
                    <a:lumOff val="35000"/>
                  </a:schemeClr>
                </a:solidFill>
                <a:latin typeface="Gill Sans Light"/>
              </a:rPr>
              <a:t>Source: </a:t>
            </a:r>
            <a:r>
              <a:rPr lang="de-AT" sz="1400" dirty="0" err="1">
                <a:solidFill>
                  <a:schemeClr val="tx1">
                    <a:lumMod val="65000"/>
                    <a:lumOff val="35000"/>
                  </a:schemeClr>
                </a:solidFill>
                <a:latin typeface="Gill Sans Light"/>
              </a:rPr>
              <a:t>Motovis</a:t>
            </a:r>
            <a:endParaRPr lang="de-AT" sz="1400" dirty="0">
              <a:solidFill>
                <a:schemeClr val="tx1">
                  <a:lumMod val="65000"/>
                  <a:lumOff val="35000"/>
                </a:schemeClr>
              </a:solidFill>
              <a:latin typeface="Gill Sans Light"/>
            </a:endParaRPr>
          </a:p>
        </p:txBody>
      </p:sp>
      <p:pic>
        <p:nvPicPr>
          <p:cNvPr id="5" name="Motovis-Segmentation-2">
            <a:hlinkClick r:id="" action="ppaction://media"/>
            <a:extLst>
              <a:ext uri="{FF2B5EF4-FFF2-40B4-BE49-F238E27FC236}">
                <a16:creationId xmlns:a16="http://schemas.microsoft.com/office/drawing/2014/main" id="{D999F6C7-00CC-4FFB-B495-4DC7C9F133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5400" y="1094315"/>
            <a:ext cx="4800109" cy="4669369"/>
          </a:xfrm>
          <a:prstGeom prst="rect">
            <a:avLst/>
          </a:prstGeom>
        </p:spPr>
      </p:pic>
      <p:sp>
        <p:nvSpPr>
          <p:cNvPr id="7" name="Content Placeholder 3">
            <a:extLst>
              <a:ext uri="{FF2B5EF4-FFF2-40B4-BE49-F238E27FC236}">
                <a16:creationId xmlns:a16="http://schemas.microsoft.com/office/drawing/2014/main" id="{21907369-D97A-4AD5-9A07-61B7060DCCB3}"/>
              </a:ext>
            </a:extLst>
          </p:cNvPr>
          <p:cNvSpPr>
            <a:spLocks noGrp="1"/>
          </p:cNvSpPr>
          <p:nvPr>
            <p:ph sz="quarter" idx="11"/>
          </p:nvPr>
        </p:nvSpPr>
        <p:spPr>
          <a:xfrm>
            <a:off x="6087026" y="1094844"/>
            <a:ext cx="5121542" cy="4248151"/>
          </a:xfrm>
        </p:spPr>
        <p:txBody>
          <a:bodyPr/>
          <a:lstStyle/>
          <a:p>
            <a:r>
              <a:rPr lang="de-AT" sz="3600" dirty="0">
                <a:solidFill>
                  <a:schemeClr val="tx1"/>
                </a:solidFill>
                <a:latin typeface="Gill Sans Light"/>
              </a:rPr>
              <a:t>Scene </a:t>
            </a:r>
            <a:r>
              <a:rPr lang="de-AT" sz="3600" dirty="0" err="1">
                <a:solidFill>
                  <a:schemeClr val="tx1"/>
                </a:solidFill>
                <a:latin typeface="Gill Sans Light"/>
              </a:rPr>
              <a:t>segmentation</a:t>
            </a:r>
            <a:r>
              <a:rPr lang="de-AT" sz="3600" dirty="0">
                <a:solidFill>
                  <a:schemeClr val="tx1"/>
                </a:solidFill>
                <a:latin typeface="Gill Sans Light"/>
              </a:rPr>
              <a:t> </a:t>
            </a:r>
            <a:r>
              <a:rPr lang="de-AT" sz="3600" dirty="0" err="1">
                <a:solidFill>
                  <a:schemeClr val="tx1"/>
                </a:solidFill>
                <a:latin typeface="Gill Sans Light"/>
              </a:rPr>
              <a:t>based</a:t>
            </a:r>
            <a:r>
              <a:rPr lang="de-AT" sz="3600" dirty="0">
                <a:solidFill>
                  <a:schemeClr val="tx1"/>
                </a:solidFill>
                <a:latin typeface="Gill Sans Light"/>
              </a:rPr>
              <a:t> on  „Deep Learning“ (</a:t>
            </a:r>
            <a:r>
              <a:rPr lang="de-AT" sz="3600" dirty="0" err="1">
                <a:solidFill>
                  <a:schemeClr val="tx1"/>
                </a:solidFill>
                <a:latin typeface="Gill Sans Light"/>
              </a:rPr>
              <a:t>Neural</a:t>
            </a:r>
            <a:r>
              <a:rPr lang="de-AT" sz="3600" dirty="0">
                <a:solidFill>
                  <a:schemeClr val="tx1"/>
                </a:solidFill>
                <a:latin typeface="Gill Sans Light"/>
              </a:rPr>
              <a:t> </a:t>
            </a:r>
            <a:r>
              <a:rPr lang="de-AT" sz="3600" dirty="0" err="1">
                <a:solidFill>
                  <a:schemeClr val="tx1"/>
                </a:solidFill>
                <a:latin typeface="Gill Sans Light"/>
              </a:rPr>
              <a:t>networks</a:t>
            </a:r>
            <a:r>
              <a:rPr lang="de-AT" sz="3600" dirty="0">
                <a:solidFill>
                  <a:schemeClr val="tx1"/>
                </a:solidFill>
                <a:latin typeface="Gill Sans Light"/>
              </a:rPr>
              <a:t>)</a:t>
            </a:r>
          </a:p>
        </p:txBody>
      </p:sp>
      <p:sp>
        <p:nvSpPr>
          <p:cNvPr id="9" name="Date Placeholder 1">
            <a:extLst>
              <a:ext uri="{FF2B5EF4-FFF2-40B4-BE49-F238E27FC236}">
                <a16:creationId xmlns:a16="http://schemas.microsoft.com/office/drawing/2014/main" id="{AA4D34FB-BC1C-4414-909E-A89DB1400C95}"/>
              </a:ext>
            </a:extLst>
          </p:cNvPr>
          <p:cNvSpPr txBox="1">
            <a:spLocks/>
          </p:cNvSpPr>
          <p:nvPr/>
        </p:nvSpPr>
        <p:spPr>
          <a:xfrm>
            <a:off x="507935" y="6357938"/>
            <a:ext cx="1411601" cy="247650"/>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AF415574-F0F9-433E-8187-C9E87FE81CF9}" type="datetime4">
              <a:rPr lang="en-US" sz="1100" smtClean="0">
                <a:latin typeface="Gill Sans Light"/>
              </a:rPr>
              <a:pPr/>
              <a:t>October 4, 2019</a:t>
            </a:fld>
            <a:endParaRPr lang="en-US" sz="1100" dirty="0">
              <a:latin typeface="Gill Sans Light"/>
            </a:endParaRPr>
          </a:p>
        </p:txBody>
      </p:sp>
      <p:sp>
        <p:nvSpPr>
          <p:cNvPr id="10" name="Inhaltsplatzhalter 5">
            <a:extLst>
              <a:ext uri="{FF2B5EF4-FFF2-40B4-BE49-F238E27FC236}">
                <a16:creationId xmlns:a16="http://schemas.microsoft.com/office/drawing/2014/main" id="{5F0D06AC-DC47-4C32-B37D-FBB42375B57F}"/>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11" name="Title 3">
            <a:extLst>
              <a:ext uri="{FF2B5EF4-FFF2-40B4-BE49-F238E27FC236}">
                <a16:creationId xmlns:a16="http://schemas.microsoft.com/office/drawing/2014/main" id="{7C487BF9-3F9F-4C8F-84CC-55400B015F1A}"/>
              </a:ext>
            </a:extLst>
          </p:cNvPr>
          <p:cNvSpPr txBox="1">
            <a:spLocks/>
          </p:cNvSpPr>
          <p:nvPr/>
        </p:nvSpPr>
        <p:spPr>
          <a:xfrm>
            <a:off x="515939" y="260350"/>
            <a:ext cx="8893174" cy="367041"/>
          </a:xfrm>
          <a:prstGeom prst="rect">
            <a:avLst/>
          </a:prstGeom>
          <a:noFill/>
        </p:spPr>
        <p:txBody>
          <a:bodyPr vert="horz" lIns="0" tIns="0" rIns="0" bIns="0" rtlCol="0" anchor="t">
            <a:noAutofit/>
          </a:bodyPr>
          <a:lstStyle>
            <a:lvl1pPr algn="l" defTabSz="1219170" rtl="0" eaLnBrk="1" latinLnBrk="0" hangingPunct="1">
              <a:lnSpc>
                <a:spcPts val="3200"/>
              </a:lnSpc>
              <a:spcBef>
                <a:spcPct val="0"/>
              </a:spcBef>
              <a:buNone/>
              <a:defRPr sz="2400" kern="800" spc="-53">
                <a:solidFill>
                  <a:schemeClr val="accent1"/>
                </a:solidFill>
                <a:latin typeface="Arial" panose="020B0604020202020204" pitchFamily="34" charset="0"/>
                <a:ea typeface="+mj-ea"/>
                <a:cs typeface="Arial" panose="020B0604020202020204" pitchFamily="34" charset="0"/>
              </a:defRPr>
            </a:lvl1pPr>
          </a:lstStyle>
          <a:p>
            <a:r>
              <a:rPr lang="en-US" sz="3200" dirty="0">
                <a:latin typeface="Gill Sans Light"/>
              </a:rPr>
              <a:t>Sensing, computing and actuating</a:t>
            </a:r>
          </a:p>
        </p:txBody>
      </p:sp>
    </p:spTree>
    <p:extLst>
      <p:ext uri="{BB962C8B-B14F-4D97-AF65-F5344CB8AC3E}">
        <p14:creationId xmlns:p14="http://schemas.microsoft.com/office/powerpoint/2010/main" val="3336610505"/>
      </p:ext>
    </p:extLst>
  </p:cSld>
  <p:clrMapOvr>
    <a:masterClrMapping/>
  </p:clrMapOvr>
  <p:transition spd="med">
    <p:fade/>
  </p:transition>
  <p:timing>
    <p:tnLst>
      <p:par>
        <p:cTn id="1" dur="indefinite" restart="never" nodeType="tmRoot">
          <p:childTnLst>
            <p:video fullScrn="1">
              <p:cMediaNode vol="80000">
                <p:cTn id="2" fill="hold" display="0">
                  <p:stCondLst>
                    <p:cond delay="indefinite"/>
                  </p:stCondLst>
                </p:cTn>
                <p:tgtEl>
                  <p:spTgt spid="5"/>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Z3 v4.4.1 solver (64bit) (Yices v2.4.2 with quantifier-free linear integer arithmetic)…">
            <a:extLst>
              <a:ext uri="{FF2B5EF4-FFF2-40B4-BE49-F238E27FC236}">
                <a16:creationId xmlns:a16="http://schemas.microsoft.com/office/drawing/2014/main" id="{1C94B00C-C01C-4E36-BAC5-7F3C69410069}"/>
              </a:ext>
            </a:extLst>
          </p:cNvPr>
          <p:cNvSpPr txBox="1"/>
          <p:nvPr/>
        </p:nvSpPr>
        <p:spPr>
          <a:xfrm>
            <a:off x="652385" y="1350060"/>
            <a:ext cx="10844215" cy="265745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251758" indent="-251758">
              <a:buSzPct val="75000"/>
              <a:buChar char="•"/>
              <a:defRPr>
                <a:solidFill>
                  <a:srgbClr val="414141"/>
                </a:solidFill>
                <a:latin typeface="Gill Sans Light"/>
                <a:ea typeface="Gill Sans Light"/>
                <a:cs typeface="Gill Sans Light"/>
                <a:sym typeface="Gill Sans Light"/>
              </a:defRPr>
            </a:pPr>
            <a:r>
              <a:rPr dirty="0">
                <a:latin typeface="Gill Sans Light"/>
                <a:ea typeface="Gill Sans"/>
                <a:cs typeface="Gill Sans"/>
                <a:sym typeface="Gill Sans"/>
              </a:rPr>
              <a:t>Z3</a:t>
            </a:r>
            <a:r>
              <a:rPr dirty="0">
                <a:latin typeface="Gill Sans Light"/>
              </a:rPr>
              <a:t> v4.4.1 solver (64bit) (</a:t>
            </a:r>
            <a:r>
              <a:rPr dirty="0" err="1">
                <a:latin typeface="Gill Sans Light"/>
              </a:rPr>
              <a:t>Yices</a:t>
            </a:r>
            <a:r>
              <a:rPr dirty="0">
                <a:latin typeface="Gill Sans Light"/>
              </a:rPr>
              <a:t> v2.4.2 with quantifier-free linear integer arithmetic)</a:t>
            </a:r>
          </a:p>
          <a:p>
            <a:pPr marL="251758" indent="-251758">
              <a:buSzPct val="75000"/>
              <a:buChar char="•"/>
              <a:defRPr>
                <a:solidFill>
                  <a:srgbClr val="414141"/>
                </a:solidFill>
                <a:latin typeface="Gill Sans Light"/>
                <a:ea typeface="Gill Sans Light"/>
                <a:cs typeface="Gill Sans Light"/>
                <a:sym typeface="Gill Sans Light"/>
              </a:defRPr>
            </a:pPr>
            <a:r>
              <a:rPr dirty="0">
                <a:latin typeface="Gill Sans Light"/>
              </a:rPr>
              <a:t>64bit 4-core </a:t>
            </a:r>
            <a:r>
              <a:rPr dirty="0">
                <a:latin typeface="Gill Sans Light"/>
                <a:ea typeface="Gill Sans"/>
                <a:cs typeface="Gill Sans"/>
                <a:sym typeface="Gill Sans"/>
              </a:rPr>
              <a:t>3.40GHz</a:t>
            </a:r>
            <a:r>
              <a:rPr dirty="0">
                <a:latin typeface="Gill Sans Light"/>
              </a:rPr>
              <a:t> Intel Core-i7 PC with 4GB memory</a:t>
            </a:r>
          </a:p>
          <a:p>
            <a:pPr marL="251758" indent="-251758">
              <a:buSzPct val="75000"/>
              <a:buChar char="•"/>
              <a:defRPr>
                <a:solidFill>
                  <a:srgbClr val="414141"/>
                </a:solidFill>
                <a:latin typeface="Gill Sans Light"/>
                <a:ea typeface="Gill Sans Light"/>
                <a:cs typeface="Gill Sans Light"/>
                <a:sym typeface="Gill Sans Light"/>
              </a:defRPr>
            </a:pPr>
            <a:r>
              <a:rPr dirty="0">
                <a:latin typeface="Gill Sans Light"/>
              </a:rPr>
              <a:t>3 predefined topologies ranging from 3 end-systems connected to one switch to 7 end-systems connected through 5 switches via </a:t>
            </a:r>
            <a:r>
              <a:rPr dirty="0">
                <a:latin typeface="Gill Sans Light"/>
                <a:ea typeface="Gill Sans"/>
                <a:cs typeface="Gill Sans"/>
                <a:sym typeface="Gill Sans"/>
              </a:rPr>
              <a:t>1Gbit/s</a:t>
            </a:r>
            <a:r>
              <a:rPr dirty="0">
                <a:latin typeface="Gill Sans Light"/>
              </a:rPr>
              <a:t> links with a </a:t>
            </a:r>
            <a:r>
              <a:rPr dirty="0">
                <a:latin typeface="Gill Sans Light"/>
                <a:ea typeface="Gill Sans"/>
                <a:cs typeface="Gill Sans"/>
                <a:sym typeface="Gill Sans"/>
              </a:rPr>
              <a:t>1usec</a:t>
            </a:r>
            <a:r>
              <a:rPr dirty="0">
                <a:latin typeface="Gill Sans Light"/>
              </a:rPr>
              <a:t> </a:t>
            </a:r>
            <a:r>
              <a:rPr dirty="0" err="1">
                <a:latin typeface="Gill Sans Light"/>
              </a:rPr>
              <a:t>macrotick</a:t>
            </a:r>
            <a:r>
              <a:rPr dirty="0">
                <a:latin typeface="Gill Sans Light"/>
              </a:rPr>
              <a:t> granularity (generate </a:t>
            </a:r>
            <a:r>
              <a:rPr dirty="0">
                <a:latin typeface="Gill Sans Light"/>
                <a:ea typeface="Gill Sans"/>
                <a:cs typeface="Gill Sans"/>
                <a:sym typeface="Gill Sans"/>
              </a:rPr>
              <a:t>high utilization</a:t>
            </a:r>
            <a:r>
              <a:rPr dirty="0">
                <a:latin typeface="Gill Sans Light"/>
              </a:rPr>
              <a:t> on the links)</a:t>
            </a:r>
          </a:p>
          <a:p>
            <a:pPr marL="251758" indent="-251758">
              <a:buSzPct val="75000"/>
              <a:buChar char="•"/>
              <a:defRPr>
                <a:solidFill>
                  <a:srgbClr val="414141"/>
                </a:solidFill>
                <a:latin typeface="Gill Sans Light"/>
                <a:ea typeface="Gill Sans Light"/>
                <a:cs typeface="Gill Sans Light"/>
                <a:sym typeface="Gill Sans Light"/>
              </a:defRPr>
            </a:pPr>
            <a:r>
              <a:rPr dirty="0">
                <a:latin typeface="Gill Sans Light"/>
              </a:rPr>
              <a:t>Time-out value for a run to </a:t>
            </a:r>
            <a:r>
              <a:rPr dirty="0">
                <a:latin typeface="Gill Sans Light"/>
                <a:ea typeface="Gill Sans"/>
                <a:cs typeface="Gill Sans"/>
                <a:sym typeface="Gill Sans"/>
              </a:rPr>
              <a:t>5 hours</a:t>
            </a:r>
          </a:p>
          <a:p>
            <a:pPr marL="251758" indent="-251758">
              <a:buSzPct val="75000"/>
              <a:buChar char="•"/>
              <a:defRPr>
                <a:solidFill>
                  <a:srgbClr val="414141"/>
                </a:solidFill>
                <a:latin typeface="Gill Sans Light"/>
                <a:ea typeface="Gill Sans Light"/>
                <a:cs typeface="Gill Sans Light"/>
                <a:sym typeface="Gill Sans Light"/>
              </a:defRPr>
            </a:pPr>
            <a:r>
              <a:rPr dirty="0">
                <a:latin typeface="Gill Sans Light"/>
              </a:rPr>
              <a:t>System configuration: </a:t>
            </a:r>
          </a:p>
        </p:txBody>
      </p:sp>
      <p:pic>
        <p:nvPicPr>
          <p:cNvPr id="6" name="experiments.png" descr="experiments.png">
            <a:extLst>
              <a:ext uri="{FF2B5EF4-FFF2-40B4-BE49-F238E27FC236}">
                <a16:creationId xmlns:a16="http://schemas.microsoft.com/office/drawing/2014/main" id="{9DE9AE0A-B527-4B15-B104-996403BA9AEC}"/>
              </a:ext>
            </a:extLst>
          </p:cNvPr>
          <p:cNvPicPr>
            <a:picLocks noChangeAspect="1"/>
          </p:cNvPicPr>
          <p:nvPr/>
        </p:nvPicPr>
        <p:blipFill>
          <a:blip r:embed="rId2"/>
          <a:stretch>
            <a:fillRect/>
          </a:stretch>
        </p:blipFill>
        <p:spPr>
          <a:xfrm>
            <a:off x="3556670" y="3634571"/>
            <a:ext cx="1475314" cy="334848"/>
          </a:xfrm>
          <a:prstGeom prst="rect">
            <a:avLst/>
          </a:prstGeom>
          <a:ln w="12700">
            <a:miter lim="400000"/>
          </a:ln>
        </p:spPr>
      </p:pic>
      <p:sp>
        <p:nvSpPr>
          <p:cNvPr id="7" name="Scalability and schedulability experiments">
            <a:extLst>
              <a:ext uri="{FF2B5EF4-FFF2-40B4-BE49-F238E27FC236}">
                <a16:creationId xmlns:a16="http://schemas.microsoft.com/office/drawing/2014/main" id="{52336D41-3314-44C4-8100-44DB958B8D78}"/>
              </a:ext>
            </a:extLst>
          </p:cNvPr>
          <p:cNvSpPr txBox="1"/>
          <p:nvPr/>
        </p:nvSpPr>
        <p:spPr>
          <a:xfrm>
            <a:off x="3236819" y="4678911"/>
            <a:ext cx="5718361"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a:defRPr>
                <a:solidFill>
                  <a:srgbClr val="414141"/>
                </a:solidFill>
                <a:latin typeface="Gill Sans"/>
                <a:ea typeface="Gill Sans"/>
                <a:cs typeface="Gill Sans"/>
                <a:sym typeface="Gill Sans"/>
              </a:defRPr>
            </a:lvl1pPr>
          </a:lstStyle>
          <a:p>
            <a:r>
              <a:rPr sz="2800" dirty="0">
                <a:latin typeface="Gill Sans Light"/>
              </a:rPr>
              <a:t>Scalability and </a:t>
            </a:r>
            <a:r>
              <a:rPr sz="2800" dirty="0" err="1">
                <a:latin typeface="Gill Sans Light"/>
              </a:rPr>
              <a:t>schedulability</a:t>
            </a:r>
            <a:r>
              <a:rPr sz="2800" dirty="0">
                <a:latin typeface="Gill Sans Light"/>
              </a:rPr>
              <a:t> experiments</a:t>
            </a:r>
          </a:p>
        </p:txBody>
      </p:sp>
    </p:spTree>
    <p:extLst>
      <p:ext uri="{BB962C8B-B14F-4D97-AF65-F5344CB8AC3E}">
        <p14:creationId xmlns:p14="http://schemas.microsoft.com/office/powerpoint/2010/main" val="1129486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Scalability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Frame isolation method (using an incremental backtracking algorithm with step size of 1)…">
            <a:extLst>
              <a:ext uri="{FF2B5EF4-FFF2-40B4-BE49-F238E27FC236}">
                <a16:creationId xmlns:a16="http://schemas.microsoft.com/office/drawing/2014/main" id="{F67CD7C0-AFBE-4543-804C-476496FD3879}"/>
              </a:ext>
            </a:extLst>
          </p:cNvPr>
          <p:cNvSpPr txBox="1"/>
          <p:nvPr/>
        </p:nvSpPr>
        <p:spPr>
          <a:xfrm>
            <a:off x="983432" y="1340187"/>
            <a:ext cx="10297144" cy="398089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251758" indent="-251758">
              <a:spcBef>
                <a:spcPts val="562"/>
              </a:spcBef>
              <a:buSzPct val="75000"/>
              <a:buChar char="•"/>
              <a:defRPr sz="3900">
                <a:solidFill>
                  <a:srgbClr val="414141"/>
                </a:solidFill>
                <a:latin typeface="Gill Sans Light"/>
                <a:ea typeface="Gill Sans Light"/>
                <a:cs typeface="Gill Sans Light"/>
                <a:sym typeface="Gill Sans Light"/>
              </a:defRPr>
            </a:pPr>
            <a:r>
              <a:rPr sz="2800" dirty="0">
                <a:latin typeface="Gill Sans Light"/>
                <a:ea typeface="Gill Sans"/>
                <a:cs typeface="Gill Sans"/>
                <a:sym typeface="Gill Sans"/>
              </a:rPr>
              <a:t>Frame isolation</a:t>
            </a:r>
            <a:r>
              <a:rPr sz="2800" dirty="0">
                <a:latin typeface="Gill Sans Light"/>
              </a:rPr>
              <a:t> method (using an incremental backtracking algorithm with step size of 1) </a:t>
            </a:r>
          </a:p>
          <a:p>
            <a:pPr marL="251758" indent="-251758">
              <a:spcBef>
                <a:spcPts val="562"/>
              </a:spcBef>
              <a:buSzPct val="75000"/>
              <a:buChar char="•"/>
              <a:defRPr sz="3900">
                <a:solidFill>
                  <a:srgbClr val="414141"/>
                </a:solidFill>
                <a:latin typeface="Gill Sans Light"/>
                <a:ea typeface="Gill Sans Light"/>
                <a:cs typeface="Gill Sans Light"/>
                <a:sym typeface="Gill Sans Light"/>
              </a:defRPr>
            </a:pPr>
            <a:r>
              <a:rPr sz="2800" dirty="0">
                <a:latin typeface="Gill Sans Light"/>
              </a:rPr>
              <a:t>Vary the problem set in </a:t>
            </a:r>
            <a:r>
              <a:rPr sz="2800" dirty="0">
                <a:latin typeface="Gill Sans Light"/>
                <a:ea typeface="Gill Sans"/>
                <a:cs typeface="Gill Sans"/>
                <a:sym typeface="Gill Sans"/>
              </a:rPr>
              <a:t>3 dimensions</a:t>
            </a:r>
            <a:r>
              <a:rPr sz="2800" dirty="0">
                <a:latin typeface="Gill Sans Light"/>
              </a:rPr>
              <a:t>: </a:t>
            </a:r>
          </a:p>
          <a:p>
            <a:pPr marL="855731" lvl="1" indent="-409263">
              <a:spcBef>
                <a:spcPts val="562"/>
              </a:spcBef>
              <a:buSzPct val="100000"/>
              <a:buAutoNum type="arabicPeriod"/>
              <a:defRPr sz="3900">
                <a:solidFill>
                  <a:srgbClr val="414141"/>
                </a:solidFill>
                <a:latin typeface="Gill Sans Light"/>
                <a:ea typeface="Gill Sans Light"/>
                <a:cs typeface="Gill Sans Light"/>
                <a:sym typeface="Gill Sans Light"/>
              </a:defRPr>
            </a:pPr>
            <a:r>
              <a:rPr sz="2800" dirty="0">
                <a:latin typeface="Gill Sans Light"/>
              </a:rPr>
              <a:t>topology size, </a:t>
            </a:r>
          </a:p>
          <a:p>
            <a:pPr marL="855731" lvl="1" indent="-409263">
              <a:spcBef>
                <a:spcPts val="562"/>
              </a:spcBef>
              <a:buSzPct val="100000"/>
              <a:buAutoNum type="arabicPeriod"/>
              <a:defRPr sz="3900">
                <a:solidFill>
                  <a:srgbClr val="414141"/>
                </a:solidFill>
                <a:latin typeface="Gill Sans Light"/>
                <a:ea typeface="Gill Sans Light"/>
                <a:cs typeface="Gill Sans Light"/>
                <a:sym typeface="Gill Sans Light"/>
              </a:defRPr>
            </a:pPr>
            <a:r>
              <a:rPr sz="2800" dirty="0">
                <a:latin typeface="Gill Sans Light"/>
              </a:rPr>
              <a:t>number of flows, </a:t>
            </a:r>
          </a:p>
          <a:p>
            <a:pPr marL="855731" lvl="1" indent="-409263">
              <a:spcBef>
                <a:spcPts val="562"/>
              </a:spcBef>
              <a:buSzPct val="100000"/>
              <a:buAutoNum type="arabicPeriod"/>
              <a:defRPr sz="3900">
                <a:solidFill>
                  <a:srgbClr val="414141"/>
                </a:solidFill>
                <a:latin typeface="Gill Sans Light"/>
                <a:ea typeface="Gill Sans Light"/>
                <a:cs typeface="Gill Sans Light"/>
                <a:sym typeface="Gill Sans Light"/>
              </a:defRPr>
            </a:pPr>
            <a:r>
              <a:rPr sz="2800" dirty="0">
                <a:latin typeface="Gill Sans Light"/>
              </a:rPr>
              <a:t>flow periods (chosen randomly from 3 sets of predefined periods)</a:t>
            </a:r>
          </a:p>
          <a:p>
            <a:pPr marL="251758" indent="-251758">
              <a:spcBef>
                <a:spcPts val="562"/>
              </a:spcBef>
              <a:buSzPct val="75000"/>
              <a:buChar char="•"/>
              <a:defRPr sz="3900">
                <a:solidFill>
                  <a:srgbClr val="414141"/>
                </a:solidFill>
                <a:latin typeface="Gill Sans Light"/>
                <a:ea typeface="Gill Sans Light"/>
                <a:cs typeface="Gill Sans Light"/>
                <a:sym typeface="Gill Sans Light"/>
              </a:defRPr>
            </a:pPr>
            <a:r>
              <a:rPr sz="2800" dirty="0">
                <a:latin typeface="Gill Sans Light"/>
              </a:rPr>
              <a:t>Data size uniformly between </a:t>
            </a:r>
            <a:r>
              <a:rPr sz="2800" dirty="0">
                <a:latin typeface="Gill Sans Light"/>
                <a:ea typeface="Gill Sans"/>
                <a:cs typeface="Gill Sans"/>
                <a:sym typeface="Gill Sans"/>
              </a:rPr>
              <a:t>2</a:t>
            </a:r>
            <a:r>
              <a:rPr sz="2800" dirty="0">
                <a:latin typeface="Gill Sans Light"/>
              </a:rPr>
              <a:t> and </a:t>
            </a:r>
            <a:r>
              <a:rPr sz="2800" dirty="0">
                <a:latin typeface="Gill Sans Light"/>
                <a:ea typeface="Gill Sans"/>
                <a:cs typeface="Gill Sans"/>
                <a:sym typeface="Gill Sans"/>
              </a:rPr>
              <a:t>8 MTU</a:t>
            </a:r>
            <a:r>
              <a:rPr sz="2800" dirty="0">
                <a:latin typeface="Gill Sans Light"/>
              </a:rPr>
              <a:t>-sized frames</a:t>
            </a:r>
          </a:p>
          <a:p>
            <a:pPr marL="251758" indent="-251758">
              <a:spcBef>
                <a:spcPts val="562"/>
              </a:spcBef>
              <a:buSzPct val="75000"/>
              <a:buChar char="•"/>
              <a:defRPr sz="3900">
                <a:solidFill>
                  <a:srgbClr val="414141"/>
                </a:solidFill>
                <a:latin typeface="Gill Sans Light"/>
                <a:ea typeface="Gill Sans Light"/>
                <a:cs typeface="Gill Sans Light"/>
                <a:sym typeface="Gill Sans Light"/>
              </a:defRPr>
            </a:pPr>
            <a:r>
              <a:rPr sz="2800" dirty="0">
                <a:latin typeface="Gill Sans Light"/>
              </a:rPr>
              <a:t>Senders and receivers are chosen </a:t>
            </a:r>
            <a:r>
              <a:rPr sz="2800" dirty="0">
                <a:latin typeface="Gill Sans Light"/>
                <a:ea typeface="Gill Sans"/>
                <a:cs typeface="Gill Sans"/>
                <a:sym typeface="Gill Sans"/>
              </a:rPr>
              <a:t>randomly</a:t>
            </a:r>
          </a:p>
        </p:txBody>
      </p:sp>
    </p:spTree>
    <p:extLst>
      <p:ext uri="{BB962C8B-B14F-4D97-AF65-F5344CB8AC3E}">
        <p14:creationId xmlns:p14="http://schemas.microsoft.com/office/powerpoint/2010/main" val="27338760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Scalability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387EBAF2-1C49-4B6F-B01D-90D3BD3389BE}"/>
              </a:ext>
            </a:extLst>
          </p:cNvPr>
          <p:cNvPicPr>
            <a:picLocks noChangeAspect="1"/>
          </p:cNvPicPr>
          <p:nvPr/>
        </p:nvPicPr>
        <p:blipFill>
          <a:blip r:embed="rId2"/>
          <a:stretch>
            <a:fillRect/>
          </a:stretch>
        </p:blipFill>
        <p:spPr>
          <a:xfrm>
            <a:off x="2767012" y="909637"/>
            <a:ext cx="6657975" cy="5038725"/>
          </a:xfrm>
          <a:prstGeom prst="rect">
            <a:avLst/>
          </a:prstGeom>
        </p:spPr>
      </p:pic>
    </p:spTree>
    <p:extLst>
      <p:ext uri="{BB962C8B-B14F-4D97-AF65-F5344CB8AC3E}">
        <p14:creationId xmlns:p14="http://schemas.microsoft.com/office/powerpoint/2010/main" val="8638546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Scalability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5" name="Picture 4">
            <a:extLst>
              <a:ext uri="{FF2B5EF4-FFF2-40B4-BE49-F238E27FC236}">
                <a16:creationId xmlns:a16="http://schemas.microsoft.com/office/drawing/2014/main" id="{BFD0F413-38D8-4CE7-9E25-E436C3B87BD1}"/>
              </a:ext>
            </a:extLst>
          </p:cNvPr>
          <p:cNvPicPr>
            <a:picLocks noChangeAspect="1"/>
          </p:cNvPicPr>
          <p:nvPr/>
        </p:nvPicPr>
        <p:blipFill>
          <a:blip r:embed="rId2"/>
          <a:stretch>
            <a:fillRect/>
          </a:stretch>
        </p:blipFill>
        <p:spPr>
          <a:xfrm>
            <a:off x="2743200" y="871537"/>
            <a:ext cx="6705600" cy="5114925"/>
          </a:xfrm>
          <a:prstGeom prst="rect">
            <a:avLst/>
          </a:prstGeom>
        </p:spPr>
      </p:pic>
    </p:spTree>
    <p:extLst>
      <p:ext uri="{BB962C8B-B14F-4D97-AF65-F5344CB8AC3E}">
        <p14:creationId xmlns:p14="http://schemas.microsoft.com/office/powerpoint/2010/main" val="14832122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Scalability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5" name="Picture 4">
            <a:extLst>
              <a:ext uri="{FF2B5EF4-FFF2-40B4-BE49-F238E27FC236}">
                <a16:creationId xmlns:a16="http://schemas.microsoft.com/office/drawing/2014/main" id="{211418A0-FB8A-4D16-94DE-693D97E77028}"/>
              </a:ext>
            </a:extLst>
          </p:cNvPr>
          <p:cNvPicPr>
            <a:picLocks noChangeAspect="1"/>
          </p:cNvPicPr>
          <p:nvPr/>
        </p:nvPicPr>
        <p:blipFill>
          <a:blip r:embed="rId2"/>
          <a:stretch>
            <a:fillRect/>
          </a:stretch>
        </p:blipFill>
        <p:spPr>
          <a:xfrm>
            <a:off x="2662237" y="814387"/>
            <a:ext cx="6867525" cy="5229225"/>
          </a:xfrm>
          <a:prstGeom prst="rect">
            <a:avLst/>
          </a:prstGeom>
        </p:spPr>
      </p:pic>
    </p:spTree>
    <p:extLst>
      <p:ext uri="{BB962C8B-B14F-4D97-AF65-F5344CB8AC3E}">
        <p14:creationId xmlns:p14="http://schemas.microsoft.com/office/powerpoint/2010/main" val="20630636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Frame vs. Stream Isolation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485F55D7-B0D6-4C4C-BDA5-9300C7A3D2A6}"/>
              </a:ext>
            </a:extLst>
          </p:cNvPr>
          <p:cNvPicPr>
            <a:picLocks noChangeAspect="1"/>
          </p:cNvPicPr>
          <p:nvPr/>
        </p:nvPicPr>
        <p:blipFill>
          <a:blip r:embed="rId2"/>
          <a:stretch>
            <a:fillRect/>
          </a:stretch>
        </p:blipFill>
        <p:spPr>
          <a:xfrm>
            <a:off x="1415480" y="886620"/>
            <a:ext cx="9124348" cy="5471318"/>
          </a:xfrm>
          <a:prstGeom prst="rect">
            <a:avLst/>
          </a:prstGeom>
        </p:spPr>
      </p:pic>
    </p:spTree>
    <p:extLst>
      <p:ext uri="{BB962C8B-B14F-4D97-AF65-F5344CB8AC3E}">
        <p14:creationId xmlns:p14="http://schemas.microsoft.com/office/powerpoint/2010/main" val="1054046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Schedulability</a:t>
            </a:r>
            <a:r>
              <a:rPr lang="en-US" sz="3200" dirty="0">
                <a:latin typeface="Gill Sans Light"/>
              </a:rPr>
              <a:t>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5" name="Generated inputs that force streams to interleave if scheduled in the same egress queue…">
            <a:extLst>
              <a:ext uri="{FF2B5EF4-FFF2-40B4-BE49-F238E27FC236}">
                <a16:creationId xmlns:a16="http://schemas.microsoft.com/office/drawing/2014/main" id="{D81D32C6-BFC6-4679-862D-55DE3DC631E3}"/>
              </a:ext>
            </a:extLst>
          </p:cNvPr>
          <p:cNvSpPr txBox="1"/>
          <p:nvPr/>
        </p:nvSpPr>
        <p:spPr>
          <a:xfrm>
            <a:off x="911424" y="1754022"/>
            <a:ext cx="10297144" cy="3349956"/>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286484" indent="-286484">
              <a:spcBef>
                <a:spcPts val="1758"/>
              </a:spcBef>
              <a:buSzPct val="75000"/>
              <a:buChar char="•"/>
              <a:defRPr sz="3700">
                <a:solidFill>
                  <a:srgbClr val="414141"/>
                </a:solidFill>
                <a:latin typeface="Gill Sans Light"/>
                <a:ea typeface="Gill Sans Light"/>
                <a:cs typeface="Gill Sans Light"/>
                <a:sym typeface="Gill Sans Light"/>
              </a:defRPr>
            </a:pPr>
            <a:r>
              <a:rPr sz="2800" dirty="0">
                <a:latin typeface="Gill Sans Light"/>
              </a:rPr>
              <a:t>Generated inputs that force streams to </a:t>
            </a:r>
            <a:r>
              <a:rPr sz="2800" dirty="0">
                <a:latin typeface="Gill Sans Light"/>
                <a:ea typeface="Gill Sans"/>
                <a:cs typeface="Gill Sans"/>
                <a:sym typeface="Gill Sans"/>
              </a:rPr>
              <a:t>interleave</a:t>
            </a:r>
            <a:r>
              <a:rPr sz="2800" dirty="0">
                <a:latin typeface="Gill Sans Light"/>
              </a:rPr>
              <a:t> if scheduled in the same egress queue</a:t>
            </a:r>
          </a:p>
          <a:p>
            <a:pPr marL="286484" indent="-286484">
              <a:spcBef>
                <a:spcPts val="1758"/>
              </a:spcBef>
              <a:buSzPct val="75000"/>
              <a:buChar char="•"/>
              <a:defRPr sz="3700">
                <a:solidFill>
                  <a:srgbClr val="414141"/>
                </a:solidFill>
                <a:latin typeface="Gill Sans Light"/>
                <a:ea typeface="Gill Sans Light"/>
                <a:cs typeface="Gill Sans Light"/>
                <a:sym typeface="Gill Sans Light"/>
              </a:defRPr>
            </a:pPr>
            <a:r>
              <a:rPr sz="2800" dirty="0">
                <a:latin typeface="Gill Sans Light"/>
              </a:rPr>
              <a:t>Runs </a:t>
            </a:r>
            <a:r>
              <a:rPr sz="2800" dirty="0">
                <a:latin typeface="Gill Sans Light"/>
                <a:ea typeface="Gill Sans"/>
                <a:cs typeface="Gill Sans"/>
                <a:sym typeface="Gill Sans"/>
              </a:rPr>
              <a:t>w/ and w/o optimization</a:t>
            </a:r>
            <a:r>
              <a:rPr sz="2800" dirty="0">
                <a:latin typeface="Gill Sans Light"/>
              </a:rPr>
              <a:t> objectives using both stream and frame isolation methods</a:t>
            </a:r>
          </a:p>
          <a:p>
            <a:pPr marL="286484" indent="-286484">
              <a:spcBef>
                <a:spcPts val="1758"/>
              </a:spcBef>
              <a:buSzPct val="75000"/>
              <a:buChar char="•"/>
              <a:defRPr sz="3700">
                <a:solidFill>
                  <a:srgbClr val="414141"/>
                </a:solidFill>
                <a:latin typeface="Gill Sans Light"/>
                <a:ea typeface="Gill Sans Light"/>
                <a:cs typeface="Gill Sans Light"/>
                <a:sym typeface="Gill Sans Light"/>
              </a:defRPr>
            </a:pPr>
            <a:r>
              <a:rPr sz="2800" dirty="0">
                <a:latin typeface="Gill Sans Light"/>
              </a:rPr>
              <a:t>Minimize </a:t>
            </a:r>
            <a:r>
              <a:rPr sz="2800" dirty="0">
                <a:latin typeface="Gill Sans Light"/>
                <a:ea typeface="Gill Sans"/>
                <a:cs typeface="Gill Sans"/>
                <a:sym typeface="Gill Sans"/>
              </a:rPr>
              <a:t>accrued sum</a:t>
            </a:r>
            <a:r>
              <a:rPr sz="2800" dirty="0">
                <a:latin typeface="Gill Sans Light"/>
              </a:rPr>
              <a:t> of the number of </a:t>
            </a:r>
            <a:r>
              <a:rPr sz="2800" dirty="0">
                <a:latin typeface="Gill Sans Light"/>
                <a:ea typeface="Gill Sans"/>
                <a:cs typeface="Gill Sans"/>
                <a:sym typeface="Gill Sans"/>
              </a:rPr>
              <a:t>queues</a:t>
            </a:r>
            <a:r>
              <a:rPr sz="2800" dirty="0">
                <a:latin typeface="Gill Sans Light"/>
              </a:rPr>
              <a:t> used per egress port</a:t>
            </a:r>
          </a:p>
          <a:p>
            <a:pPr marL="286484" indent="-286484">
              <a:spcBef>
                <a:spcPts val="1758"/>
              </a:spcBef>
              <a:buSzPct val="75000"/>
              <a:buChar char="•"/>
              <a:defRPr sz="3700">
                <a:solidFill>
                  <a:srgbClr val="414141"/>
                </a:solidFill>
                <a:latin typeface="Gill Sans Light"/>
                <a:ea typeface="Gill Sans Light"/>
                <a:cs typeface="Gill Sans Light"/>
                <a:sym typeface="Gill Sans Light"/>
              </a:defRPr>
            </a:pPr>
            <a:r>
              <a:rPr sz="2800" dirty="0">
                <a:latin typeface="Gill Sans Light"/>
              </a:rPr>
              <a:t>No incremental steps for optimization runs</a:t>
            </a:r>
          </a:p>
        </p:txBody>
      </p:sp>
    </p:spTree>
    <p:extLst>
      <p:ext uri="{BB962C8B-B14F-4D97-AF65-F5344CB8AC3E}">
        <p14:creationId xmlns:p14="http://schemas.microsoft.com/office/powerpoint/2010/main" val="29204783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err="1">
                <a:latin typeface="Gill Sans Light"/>
              </a:rPr>
              <a:t>Schedulability</a:t>
            </a:r>
            <a:r>
              <a:rPr lang="en-US" sz="3200" dirty="0">
                <a:latin typeface="Gill Sans Light"/>
              </a:rPr>
              <a:t> experiments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pic>
        <p:nvPicPr>
          <p:cNvPr id="3" name="Picture 2">
            <a:extLst>
              <a:ext uri="{FF2B5EF4-FFF2-40B4-BE49-F238E27FC236}">
                <a16:creationId xmlns:a16="http://schemas.microsoft.com/office/drawing/2014/main" id="{5979CB37-C795-4425-BE11-19C18209E7E7}"/>
              </a:ext>
            </a:extLst>
          </p:cNvPr>
          <p:cNvPicPr>
            <a:picLocks noChangeAspect="1"/>
          </p:cNvPicPr>
          <p:nvPr/>
        </p:nvPicPr>
        <p:blipFill>
          <a:blip r:embed="rId2"/>
          <a:stretch>
            <a:fillRect/>
          </a:stretch>
        </p:blipFill>
        <p:spPr>
          <a:xfrm>
            <a:off x="1415480" y="612161"/>
            <a:ext cx="8592080" cy="5657434"/>
          </a:xfrm>
          <a:prstGeom prst="rect">
            <a:avLst/>
          </a:prstGeom>
        </p:spPr>
      </p:pic>
    </p:spTree>
    <p:extLst>
      <p:ext uri="{BB962C8B-B14F-4D97-AF65-F5344CB8AC3E}">
        <p14:creationId xmlns:p14="http://schemas.microsoft.com/office/powerpoint/2010/main" val="1014332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Heuristics</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Greedy Randomized Adaptive Search Procedure (GRASP)-based metaheuristic together with M. L. Raagaard and P. Pop (c.f. [2])">
            <a:extLst>
              <a:ext uri="{FF2B5EF4-FFF2-40B4-BE49-F238E27FC236}">
                <a16:creationId xmlns:a16="http://schemas.microsoft.com/office/drawing/2014/main" id="{EABE550C-7910-450A-B066-EAD07FDFF8EA}"/>
              </a:ext>
            </a:extLst>
          </p:cNvPr>
          <p:cNvSpPr txBox="1"/>
          <p:nvPr/>
        </p:nvSpPr>
        <p:spPr>
          <a:xfrm>
            <a:off x="778843" y="1553992"/>
            <a:ext cx="11117757" cy="83016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defTabSz="321457">
              <a:lnSpc>
                <a:spcPts val="2953"/>
              </a:lnSpc>
              <a:spcBef>
                <a:spcPts val="844"/>
              </a:spcBef>
              <a:defRPr sz="2400">
                <a:latin typeface="Gill Sans Light"/>
                <a:ea typeface="Gill Sans Light"/>
                <a:cs typeface="Gill Sans Light"/>
                <a:sym typeface="Gill Sans Light"/>
              </a:defRPr>
            </a:pPr>
            <a:r>
              <a:rPr dirty="0">
                <a:latin typeface="Gill Sans Light"/>
              </a:rPr>
              <a:t>Greedy Randomized Adaptive Search Procedure (GRASP)-based metaheuristic together with M. L. </a:t>
            </a:r>
            <a:r>
              <a:rPr dirty="0" err="1">
                <a:latin typeface="Gill Sans Light"/>
              </a:rPr>
              <a:t>Raagaard</a:t>
            </a:r>
            <a:r>
              <a:rPr dirty="0">
                <a:latin typeface="Gill Sans Light"/>
              </a:rPr>
              <a:t> and P. Pop (c.f. </a:t>
            </a:r>
            <a:r>
              <a:rPr dirty="0">
                <a:solidFill>
                  <a:srgbClr val="008ACF"/>
                </a:solidFill>
                <a:latin typeface="Gill Sans Light"/>
              </a:rPr>
              <a:t>[</a:t>
            </a:r>
            <a:r>
              <a:rPr lang="de-AT" dirty="0" err="1">
                <a:solidFill>
                  <a:srgbClr val="008ACF"/>
                </a:solidFill>
                <a:latin typeface="Gill Sans Light"/>
              </a:rPr>
              <a:t>Raagaard</a:t>
            </a:r>
            <a:r>
              <a:rPr dirty="0">
                <a:solidFill>
                  <a:srgbClr val="008ACF"/>
                </a:solidFill>
                <a:latin typeface="Gill Sans Light"/>
              </a:rPr>
              <a:t>]</a:t>
            </a:r>
            <a:r>
              <a:rPr dirty="0">
                <a:solidFill>
                  <a:srgbClr val="414141"/>
                </a:solidFill>
                <a:latin typeface="Gill Sans Light"/>
              </a:rPr>
              <a:t>)</a:t>
            </a:r>
          </a:p>
        </p:txBody>
      </p:sp>
      <p:sp>
        <p:nvSpPr>
          <p:cNvPr id="7" name="For large networks we have to use heuristics, e.g:">
            <a:extLst>
              <a:ext uri="{FF2B5EF4-FFF2-40B4-BE49-F238E27FC236}">
                <a16:creationId xmlns:a16="http://schemas.microsoft.com/office/drawing/2014/main" id="{B9453FA1-A80D-457A-916F-8AA9B0E2DA84}"/>
              </a:ext>
            </a:extLst>
          </p:cNvPr>
          <p:cNvSpPr txBox="1"/>
          <p:nvPr/>
        </p:nvSpPr>
        <p:spPr>
          <a:xfrm>
            <a:off x="767408" y="970019"/>
            <a:ext cx="6023498" cy="60894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l" defTabSz="457200">
              <a:lnSpc>
                <a:spcPts val="4700"/>
              </a:lnSpc>
              <a:spcBef>
                <a:spcPts val="1200"/>
              </a:spcBef>
              <a:defRPr sz="2800">
                <a:latin typeface="Gill Sans Light"/>
                <a:ea typeface="Gill Sans Light"/>
                <a:cs typeface="Gill Sans Light"/>
                <a:sym typeface="Gill Sans Light"/>
              </a:defRPr>
            </a:lvl1pPr>
          </a:lstStyle>
          <a:p>
            <a:r>
              <a:rPr sz="2400" dirty="0"/>
              <a:t>For large networks we have to use heuristics, </a:t>
            </a:r>
            <a:r>
              <a:rPr sz="2400" dirty="0" err="1"/>
              <a:t>e.g</a:t>
            </a:r>
            <a:r>
              <a:rPr sz="2400" dirty="0"/>
              <a:t>:</a:t>
            </a:r>
          </a:p>
        </p:txBody>
      </p:sp>
      <p:pic>
        <p:nvPicPr>
          <p:cNvPr id="5" name="Picture 4">
            <a:extLst>
              <a:ext uri="{FF2B5EF4-FFF2-40B4-BE49-F238E27FC236}">
                <a16:creationId xmlns:a16="http://schemas.microsoft.com/office/drawing/2014/main" id="{FF7ACE62-409B-4399-8FBF-6C0CAC53AF3F}"/>
              </a:ext>
            </a:extLst>
          </p:cNvPr>
          <p:cNvPicPr>
            <a:picLocks noChangeAspect="1"/>
          </p:cNvPicPr>
          <p:nvPr/>
        </p:nvPicPr>
        <p:blipFill>
          <a:blip r:embed="rId2"/>
          <a:stretch>
            <a:fillRect/>
          </a:stretch>
        </p:blipFill>
        <p:spPr>
          <a:xfrm>
            <a:off x="767408" y="4281327"/>
            <a:ext cx="4438650" cy="1295400"/>
          </a:xfrm>
          <a:prstGeom prst="rect">
            <a:avLst/>
          </a:prstGeom>
        </p:spPr>
      </p:pic>
      <p:pic>
        <p:nvPicPr>
          <p:cNvPr id="8" name="Picture 7">
            <a:extLst>
              <a:ext uri="{FF2B5EF4-FFF2-40B4-BE49-F238E27FC236}">
                <a16:creationId xmlns:a16="http://schemas.microsoft.com/office/drawing/2014/main" id="{3EE77081-257D-43A2-BAD6-F7328C963DAA}"/>
              </a:ext>
            </a:extLst>
          </p:cNvPr>
          <p:cNvPicPr>
            <a:picLocks noChangeAspect="1"/>
          </p:cNvPicPr>
          <p:nvPr/>
        </p:nvPicPr>
        <p:blipFill>
          <a:blip r:embed="rId3"/>
          <a:stretch>
            <a:fillRect/>
          </a:stretch>
        </p:blipFill>
        <p:spPr>
          <a:xfrm>
            <a:off x="767408" y="2789816"/>
            <a:ext cx="4867275" cy="1085850"/>
          </a:xfrm>
          <a:prstGeom prst="rect">
            <a:avLst/>
          </a:prstGeom>
        </p:spPr>
      </p:pic>
      <p:pic>
        <p:nvPicPr>
          <p:cNvPr id="9" name="Picture 8">
            <a:extLst>
              <a:ext uri="{FF2B5EF4-FFF2-40B4-BE49-F238E27FC236}">
                <a16:creationId xmlns:a16="http://schemas.microsoft.com/office/drawing/2014/main" id="{6DFE4F2D-667A-4B01-96B8-ABF8BBBF5653}"/>
              </a:ext>
            </a:extLst>
          </p:cNvPr>
          <p:cNvPicPr>
            <a:picLocks noChangeAspect="1"/>
          </p:cNvPicPr>
          <p:nvPr/>
        </p:nvPicPr>
        <p:blipFill>
          <a:blip r:embed="rId4"/>
          <a:stretch>
            <a:fillRect/>
          </a:stretch>
        </p:blipFill>
        <p:spPr>
          <a:xfrm>
            <a:off x="6585893" y="2769015"/>
            <a:ext cx="4505325" cy="2581275"/>
          </a:xfrm>
          <a:prstGeom prst="rect">
            <a:avLst/>
          </a:prstGeom>
        </p:spPr>
      </p:pic>
    </p:spTree>
    <p:extLst>
      <p:ext uri="{BB962C8B-B14F-4D97-AF65-F5344CB8AC3E}">
        <p14:creationId xmlns:p14="http://schemas.microsoft.com/office/powerpoint/2010/main" val="3027948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4A622-8583-4B06-B3C9-A87EB0C2738A}"/>
              </a:ext>
            </a:extLst>
          </p:cNvPr>
          <p:cNvSpPr>
            <a:spLocks noGrp="1"/>
          </p:cNvSpPr>
          <p:nvPr>
            <p:ph type="dt" sz="half" idx="19"/>
          </p:nvPr>
        </p:nvSpPr>
        <p:spPr>
          <a:xfrm>
            <a:off x="507935" y="6357938"/>
            <a:ext cx="1411601" cy="247650"/>
          </a:xfrm>
        </p:spPr>
        <p:txBody>
          <a:bodyPr/>
          <a:lstStyle/>
          <a:p>
            <a:fld id="{AF415574-F0F9-433E-8187-C9E87FE81CF9}" type="datetime4">
              <a:rPr lang="en-US" sz="1100" smtClean="0">
                <a:latin typeface="Gill Sans Light"/>
              </a:rPr>
              <a:t>October 4, 2019</a:t>
            </a:fld>
            <a:endParaRPr lang="en-US" sz="1100" dirty="0">
              <a:latin typeface="Gill Sans Light"/>
            </a:endParaRPr>
          </a:p>
        </p:txBody>
      </p:sp>
      <p:sp>
        <p:nvSpPr>
          <p:cNvPr id="4" name="Title 3">
            <a:extLst>
              <a:ext uri="{FF2B5EF4-FFF2-40B4-BE49-F238E27FC236}">
                <a16:creationId xmlns:a16="http://schemas.microsoft.com/office/drawing/2014/main" id="{EF1ED8FD-D6F3-4F8F-958C-592F8530CD46}"/>
              </a:ext>
            </a:extLst>
          </p:cNvPr>
          <p:cNvSpPr>
            <a:spLocks noGrp="1"/>
          </p:cNvSpPr>
          <p:nvPr>
            <p:ph type="title"/>
          </p:nvPr>
        </p:nvSpPr>
        <p:spPr>
          <a:xfrm>
            <a:off x="515939" y="260350"/>
            <a:ext cx="8893174" cy="367041"/>
          </a:xfrm>
        </p:spPr>
        <p:txBody>
          <a:bodyPr/>
          <a:lstStyle/>
          <a:p>
            <a:r>
              <a:rPr lang="en-US" sz="3200" dirty="0">
                <a:latin typeface="Gill Sans Light"/>
              </a:rPr>
              <a:t>Conclusion</a:t>
            </a:r>
          </a:p>
        </p:txBody>
      </p:sp>
      <p:sp>
        <p:nvSpPr>
          <p:cNvPr id="16" name="Inhaltsplatzhalter 5">
            <a:extLst>
              <a:ext uri="{FF2B5EF4-FFF2-40B4-BE49-F238E27FC236}">
                <a16:creationId xmlns:a16="http://schemas.microsoft.com/office/drawing/2014/main" id="{0074960D-8883-4B90-8712-D2CE0A451779}"/>
              </a:ext>
            </a:extLst>
          </p:cNvPr>
          <p:cNvSpPr txBox="1">
            <a:spLocks/>
          </p:cNvSpPr>
          <p:nvPr/>
        </p:nvSpPr>
        <p:spPr>
          <a:xfrm>
            <a:off x="4007767" y="6356351"/>
            <a:ext cx="7660295" cy="247650"/>
          </a:xfrm>
          <a:prstGeom prst="rect">
            <a:avLst/>
          </a:prstGeom>
        </p:spPr>
        <p:txBody>
          <a:bodyPr vert="horz" lIns="0" tIns="0" rIns="0" bIns="0" rtlCol="0" anchor="b">
            <a:normAutofit/>
          </a:bodyPr>
          <a:lstStyle>
            <a:defPPr>
              <a:defRPr lang="en-US"/>
            </a:defPPr>
            <a:lvl1pPr marL="0" algn="l" defTabSz="1219170" rtl="0" eaLnBrk="1" latinLnBrk="0" hangingPunct="1">
              <a:defRPr sz="800" kern="1200">
                <a:solidFill>
                  <a:schemeClr val="tx2"/>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fontAlgn="auto">
              <a:spcBef>
                <a:spcPts val="0"/>
              </a:spcBef>
              <a:spcAft>
                <a:spcPts val="700"/>
              </a:spcAft>
            </a:pPr>
            <a:r>
              <a:rPr lang="en-US" altLang="de-DE" sz="1100" dirty="0">
                <a:solidFill>
                  <a:schemeClr val="bg1">
                    <a:lumMod val="50000"/>
                  </a:schemeClr>
                </a:solidFill>
                <a:latin typeface="Gill Sans Light"/>
              </a:rPr>
              <a:t>Copyright © </a:t>
            </a:r>
            <a:r>
              <a:rPr lang="en-US" altLang="de-DE" sz="1100" dirty="0" err="1">
                <a:solidFill>
                  <a:schemeClr val="bg1">
                    <a:lumMod val="50000"/>
                  </a:schemeClr>
                </a:solidFill>
                <a:latin typeface="Gill Sans Light"/>
              </a:rPr>
              <a:t>TTTech</a:t>
            </a:r>
            <a:r>
              <a:rPr lang="en-US" altLang="de-DE" sz="1100" dirty="0">
                <a:solidFill>
                  <a:schemeClr val="bg1">
                    <a:lumMod val="50000"/>
                  </a:schemeClr>
                </a:solidFill>
                <a:latin typeface="Gill Sans Light"/>
              </a:rPr>
              <a:t> </a:t>
            </a:r>
            <a:r>
              <a:rPr lang="en-US" altLang="de-DE" sz="1100" dirty="0" err="1">
                <a:solidFill>
                  <a:schemeClr val="bg1">
                    <a:lumMod val="50000"/>
                  </a:schemeClr>
                </a:solidFill>
                <a:latin typeface="Gill Sans Light"/>
              </a:rPr>
              <a:t>Computertechnik</a:t>
            </a:r>
            <a:r>
              <a:rPr lang="en-US" altLang="de-DE" sz="1100" dirty="0">
                <a:solidFill>
                  <a:schemeClr val="bg1">
                    <a:lumMod val="50000"/>
                  </a:schemeClr>
                </a:solidFill>
                <a:latin typeface="Gill Sans Light"/>
              </a:rPr>
              <a:t> AG. All rights reserved.</a:t>
            </a:r>
          </a:p>
        </p:txBody>
      </p:sp>
      <p:sp>
        <p:nvSpPr>
          <p:cNvPr id="6" name="Ensure that there are only frames of one flow in the queue at a time…">
            <a:extLst>
              <a:ext uri="{FF2B5EF4-FFF2-40B4-BE49-F238E27FC236}">
                <a16:creationId xmlns:a16="http://schemas.microsoft.com/office/drawing/2014/main" id="{0FF04F5D-E06F-4BB6-A988-EF52F51C5369}"/>
              </a:ext>
            </a:extLst>
          </p:cNvPr>
          <p:cNvSpPr txBox="1"/>
          <p:nvPr/>
        </p:nvSpPr>
        <p:spPr>
          <a:xfrm>
            <a:off x="515939" y="915853"/>
            <a:ext cx="10922660" cy="515044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p>
            <a:pPr>
              <a:buSzPct val="75000"/>
              <a:defRPr sz="3000">
                <a:solidFill>
                  <a:srgbClr val="414141"/>
                </a:solidFill>
                <a:latin typeface="Gill Sans Light"/>
                <a:ea typeface="Gill Sans Light"/>
                <a:cs typeface="Gill Sans Light"/>
                <a:sym typeface="Gill Sans Light"/>
              </a:defRPr>
            </a:pPr>
            <a:r>
              <a:rPr lang="en-GB" b="1" dirty="0"/>
              <a:t>Challenge #1</a:t>
            </a:r>
            <a:r>
              <a:rPr lang="en-GB" dirty="0"/>
              <a:t> : allocate task to cores and create a table-driven schedule for tasks running on a ICCP platform such that the simple real-time constraints are fulfilled </a:t>
            </a:r>
          </a:p>
          <a:p>
            <a:pPr>
              <a:buSzPct val="75000"/>
              <a:defRPr sz="3000">
                <a:solidFill>
                  <a:srgbClr val="414141"/>
                </a:solidFill>
                <a:latin typeface="Gill Sans Light"/>
                <a:ea typeface="Gill Sans Light"/>
                <a:cs typeface="Gill Sans Light"/>
                <a:sym typeface="Gill Sans Light"/>
              </a:defRPr>
            </a:pPr>
            <a:r>
              <a:rPr lang="en-GB" b="1" dirty="0"/>
              <a:t>Challenge #2</a:t>
            </a:r>
            <a:r>
              <a:rPr lang="en-GB" dirty="0"/>
              <a:t> : extend the scheduling and allocation problem from #1 such that complex task chains are also fulfilled</a:t>
            </a:r>
          </a:p>
          <a:p>
            <a:pPr>
              <a:buSzPct val="75000"/>
              <a:defRPr sz="3000">
                <a:solidFill>
                  <a:srgbClr val="414141"/>
                </a:solidFill>
                <a:latin typeface="Gill Sans Light"/>
                <a:ea typeface="Gill Sans Light"/>
                <a:cs typeface="Gill Sans Light"/>
                <a:sym typeface="Gill Sans Light"/>
              </a:defRPr>
            </a:pPr>
            <a:r>
              <a:rPr lang="en-GB" b="1" dirty="0"/>
              <a:t>Challenge #3 </a:t>
            </a:r>
            <a:r>
              <a:rPr lang="en-GB" dirty="0"/>
              <a:t>– </a:t>
            </a:r>
            <a:r>
              <a:rPr lang="en-GB" i="1" dirty="0"/>
              <a:t>Variant 1</a:t>
            </a:r>
            <a:r>
              <a:rPr lang="en-GB" dirty="0"/>
              <a:t>: extend the allocation and scheduling problem from #2 such that the deterministic communication backbone is considered, i.e., also schedule a simple TSN network</a:t>
            </a:r>
          </a:p>
          <a:p>
            <a:pPr>
              <a:buSzPct val="75000"/>
              <a:defRPr sz="3000">
                <a:solidFill>
                  <a:srgbClr val="414141"/>
                </a:solidFill>
                <a:latin typeface="Gill Sans Light"/>
                <a:ea typeface="Gill Sans Light"/>
                <a:cs typeface="Gill Sans Light"/>
                <a:sym typeface="Gill Sans Light"/>
              </a:defRPr>
            </a:pPr>
            <a:r>
              <a:rPr lang="en-GB" b="1" dirty="0"/>
              <a:t>Challenge #3 </a:t>
            </a:r>
            <a:r>
              <a:rPr lang="en-GB" dirty="0"/>
              <a:t>– </a:t>
            </a:r>
            <a:r>
              <a:rPr lang="en-GB" i="1" dirty="0"/>
              <a:t>Variant 2</a:t>
            </a:r>
            <a:r>
              <a:rPr lang="en-GB" dirty="0"/>
              <a:t>: solve the TSN scheduling problem separately but consider really large networks with hundreds/thousands of nodes/streams</a:t>
            </a:r>
          </a:p>
        </p:txBody>
      </p:sp>
    </p:spTree>
    <p:extLst>
      <p:ext uri="{BB962C8B-B14F-4D97-AF65-F5344CB8AC3E}">
        <p14:creationId xmlns:p14="http://schemas.microsoft.com/office/powerpoint/2010/main" val="63393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theme/theme1.xml><?xml version="1.0" encoding="utf-8"?>
<a:theme xmlns:a="http://schemas.openxmlformats.org/drawingml/2006/main" name="TTTech">
  <a:themeElements>
    <a:clrScheme name="TTTech">
      <a:dk1>
        <a:srgbClr val="000000"/>
      </a:dk1>
      <a:lt1>
        <a:srgbClr val="FFFFFF"/>
      </a:lt1>
      <a:dk2>
        <a:srgbClr val="414141"/>
      </a:dk2>
      <a:lt2>
        <a:srgbClr val="D8D8D8"/>
      </a:lt2>
      <a:accent1>
        <a:srgbClr val="0093D0"/>
      </a:accent1>
      <a:accent2>
        <a:srgbClr val="FF6100"/>
      </a:accent2>
      <a:accent3>
        <a:srgbClr val="F7A600"/>
      </a:accent3>
      <a:accent4>
        <a:srgbClr val="92D050"/>
      </a:accent4>
      <a:accent5>
        <a:srgbClr val="3DB384"/>
      </a:accent5>
      <a:accent6>
        <a:srgbClr val="B388C5"/>
      </a:accent6>
      <a:hlink>
        <a:srgbClr val="0093D0"/>
      </a:hlink>
      <a:folHlink>
        <a:srgbClr val="7F7F7F"/>
      </a:folHlink>
    </a:clrScheme>
    <a:fontScheme name="TTTech Arial">
      <a:majorFont>
        <a:latin typeface="Open Sans Light"/>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08000" tIns="108000" rIns="108000" bIns="108000" rtlCol="0" anchor="t"/>
      <a:lstStyle>
        <a:defPPr>
          <a:defRPr sz="1200" dirty="0" smtClean="0">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TTTech_PowerPoint_Template_v1-2-0.potx" id="{4AB77F96-1234-459F-88B9-0FAB5E1DC31C}" vid="{637D5CDD-F165-4EF6-9D04-A6EC17D602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TTTech_PowerPoint_Template_v1-2-0</Template>
  <TotalTime>0</TotalTime>
  <Words>6122</Words>
  <Application>Microsoft Macintosh PowerPoint</Application>
  <PresentationFormat>Widescreen</PresentationFormat>
  <Paragraphs>1197</Paragraphs>
  <Slides>102</Slides>
  <Notes>4</Notes>
  <HiddenSlides>1</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Arial</vt:lpstr>
      <vt:lpstr>Calibri</vt:lpstr>
      <vt:lpstr>Cambria Math</vt:lpstr>
      <vt:lpstr>Gill Sans</vt:lpstr>
      <vt:lpstr>Gill Sans Light</vt:lpstr>
      <vt:lpstr>Gill Sans Nova Light</vt:lpstr>
      <vt:lpstr>Helvetica</vt:lpstr>
      <vt:lpstr>sans</vt:lpstr>
      <vt:lpstr>Symbol</vt:lpstr>
      <vt:lpstr>TTTech</vt:lpstr>
      <vt:lpstr>Optimization challenge Configuring autonomous vehicles</vt:lpstr>
      <vt:lpstr>TTTech Key Facts</vt:lpstr>
      <vt:lpstr>TTTech Group | markests, customers and partners</vt:lpstr>
      <vt:lpstr>What do these markets have in common?</vt:lpstr>
      <vt:lpstr>R&amp;D Funded Projects at a Value of 20 MEUR</vt:lpstr>
      <vt:lpstr>Autonomous vehicles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distributed, separate ECUs … </vt:lpstr>
      <vt:lpstr>… to a central, integrated platform.</vt:lpstr>
      <vt:lpstr>Integrated platform</vt:lpstr>
      <vt:lpstr>Integrated platform</vt:lpstr>
      <vt:lpstr>ICCP – Foundational Technology Principles</vt:lpstr>
      <vt:lpstr>RazorMotion</vt:lpstr>
      <vt:lpstr>MotionWise</vt:lpstr>
      <vt:lpstr>ICCP Platform</vt:lpstr>
      <vt:lpstr>ICCP platform – software stack</vt:lpstr>
      <vt:lpstr>ICCP problem</vt:lpstr>
      <vt:lpstr>Time-triggered systems</vt:lpstr>
      <vt:lpstr>Deterministic time-triggered design</vt:lpstr>
      <vt:lpstr>Preemptive vs. non-preemptive scheduling</vt:lpstr>
      <vt:lpstr>PowerPoint Presentation</vt:lpstr>
      <vt:lpstr>Challenge 1 – function allocation</vt:lpstr>
      <vt:lpstr>Challenge 1 – microtick vs macrotick</vt:lpstr>
      <vt:lpstr>Challenge 1 – macrotick vs system overhead</vt:lpstr>
      <vt:lpstr>Challenge 1 – function allocation</vt:lpstr>
      <vt:lpstr>Challenge 1 – activation, deadline, period</vt:lpstr>
      <vt:lpstr>Challenge 1 – hyperperiod and preemption</vt:lpstr>
      <vt:lpstr>Challenge 1 – jitter</vt:lpstr>
      <vt:lpstr>Table-driven static scheduling</vt:lpstr>
      <vt:lpstr>PowerPoint Presentation</vt:lpstr>
      <vt:lpstr>Challenge 2 – adding task dependencies</vt:lpstr>
      <vt:lpstr>Challenge 2 – adding task dependencies</vt:lpstr>
      <vt:lpstr>Dependency chains</vt:lpstr>
      <vt:lpstr>Challenge 2 – adding task dependencies</vt:lpstr>
      <vt:lpstr>Challenge 1+2 – example approach based on EDF</vt:lpstr>
      <vt:lpstr>Optimal vs. non-optimal</vt:lpstr>
      <vt:lpstr>Important scheduling results</vt:lpstr>
      <vt:lpstr>EDF scheduling</vt:lpstr>
      <vt:lpstr>EDF Scheduling</vt:lpstr>
      <vt:lpstr>Processor demand</vt:lpstr>
      <vt:lpstr>EDF simulation</vt:lpstr>
      <vt:lpstr>Simulated Annealing + EDF simulation</vt:lpstr>
      <vt:lpstr>Checking task chains</vt:lpstr>
      <vt:lpstr>PowerPoint Presentation</vt:lpstr>
      <vt:lpstr>PowerPoint Presentation</vt:lpstr>
      <vt:lpstr>Technology: TTEthernet / TSN</vt:lpstr>
      <vt:lpstr>PowerPoint Presentation</vt:lpstr>
      <vt:lpstr>Priority switch</vt:lpstr>
      <vt:lpstr>Priority (AFDX) approach</vt:lpstr>
      <vt:lpstr>The TSN/TTEthernet alternative</vt:lpstr>
      <vt:lpstr>Network view</vt:lpstr>
      <vt:lpstr>TTEthernet switch</vt:lpstr>
      <vt:lpstr>TSN (Qbv) switch</vt:lpstr>
      <vt:lpstr>TSN (Qbv) switch</vt:lpstr>
      <vt:lpstr>TSN IEEE 802.1 sub-standards overview</vt:lpstr>
      <vt:lpstr>What is a Time-Sensitive Network (TSN)</vt:lpstr>
      <vt:lpstr>Time-Sensitive Network (TSN)</vt:lpstr>
      <vt:lpstr>Functional parameters</vt:lpstr>
      <vt:lpstr>802.1Qbv configurations</vt:lpstr>
      <vt:lpstr>Network and traffic model</vt:lpstr>
      <vt:lpstr>TSN schedule</vt:lpstr>
      <vt:lpstr>TSN schedule synthesis</vt:lpstr>
      <vt:lpstr>Correctness conditions</vt:lpstr>
      <vt:lpstr>Correctness conditions</vt:lpstr>
      <vt:lpstr>Correctness conditions</vt:lpstr>
      <vt:lpstr>Virtual link constraints</vt:lpstr>
      <vt:lpstr>Correctness conditions</vt:lpstr>
      <vt:lpstr>Correctness conditions</vt:lpstr>
      <vt:lpstr>User constraints</vt:lpstr>
      <vt:lpstr>Transmission Gap Constraint</vt:lpstr>
      <vt:lpstr>Queue interleaving</vt:lpstr>
      <vt:lpstr>Queue Interleaving</vt:lpstr>
      <vt:lpstr>Queue Isolation</vt:lpstr>
      <vt:lpstr>Stream (Flow) Isolation</vt:lpstr>
      <vt:lpstr>Frame Isolation</vt:lpstr>
      <vt:lpstr>802.1Qbv scheduling constraint</vt:lpstr>
      <vt:lpstr>Scheduling problem</vt:lpstr>
      <vt:lpstr>TSN correctness constraints</vt:lpstr>
      <vt:lpstr>PowerPoint Presentation</vt:lpstr>
      <vt:lpstr>SMT/OMT-based scheduling</vt:lpstr>
      <vt:lpstr>Optimization</vt:lpstr>
      <vt:lpstr>Evaluation</vt:lpstr>
      <vt:lpstr>Experiments</vt:lpstr>
      <vt:lpstr>Scalability experiments</vt:lpstr>
      <vt:lpstr>Scalability experiments</vt:lpstr>
      <vt:lpstr>Scalability experiments</vt:lpstr>
      <vt:lpstr>Scalability experiments</vt:lpstr>
      <vt:lpstr>Frame vs. Stream Isolation</vt:lpstr>
      <vt:lpstr>Schedulability experiments</vt:lpstr>
      <vt:lpstr>Schedulability experiments</vt:lpstr>
      <vt:lpstr>Heuristics</vt:lpstr>
      <vt:lpstr>Conclusion</vt:lpstr>
      <vt:lpstr>References</vt:lpstr>
      <vt:lpstr>PowerPoint Presentation</vt:lpstr>
      <vt:lpstr>Shuffling and media reservation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Version 1.2.0</cp:keywords>
  <dc:description>Version 1.0.0</dc:description>
  <cp:lastModifiedBy/>
  <cp:revision>1</cp:revision>
  <dcterms:created xsi:type="dcterms:W3CDTF">2018-10-31T09:45:35Z</dcterms:created>
  <dcterms:modified xsi:type="dcterms:W3CDTF">2019-10-04T07:52:33Z</dcterms:modified>
  <cp:contentStatus/>
</cp:coreProperties>
</file>